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77" autoAdjust="0"/>
    <p:restoredTop sz="97818" autoAdjust="0"/>
  </p:normalViewPr>
  <p:slideViewPr>
    <p:cSldViewPr>
      <p:cViewPr varScale="1">
        <p:scale>
          <a:sx n="72" d="100"/>
          <a:sy n="7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Old Plan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"$"#,##0_);[Red]\("$"#,##0\)</c:formatCode>
                <c:ptCount val="7"/>
                <c:pt idx="0">
                  <c:v>10000</c:v>
                </c:pt>
                <c:pt idx="1">
                  <c:v>50000</c:v>
                </c:pt>
                <c:pt idx="2">
                  <c:v>120000</c:v>
                </c:pt>
                <c:pt idx="3">
                  <c:v>200000</c:v>
                </c:pt>
                <c:pt idx="4">
                  <c:v>325000</c:v>
                </c:pt>
                <c:pt idx="5">
                  <c:v>410000</c:v>
                </c:pt>
                <c:pt idx="6">
                  <c:v>410000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1250</c:v>
                </c:pt>
                <c:pt idx="1">
                  <c:v>8335</c:v>
                </c:pt>
                <c:pt idx="2" formatCode="&quot;$&quot;#,##0_);[Red]\(&quot;$&quot;#,##0\)">
                  <c:v>23400</c:v>
                </c:pt>
                <c:pt idx="3" formatCode="&quot;$&quot;#,##0_);[Red]\(&quot;$&quot;#,##0\)">
                  <c:v>44400</c:v>
                </c:pt>
                <c:pt idx="4" formatCode="&quot;$&quot;#,##0_);[Red]\(&quot;$&quot;#,##0\)">
                  <c:v>57720</c:v>
                </c:pt>
                <c:pt idx="5" formatCode="&quot;$&quot;#,##0_);[Red]\(&quot;$&quot;#,##0\)">
                  <c:v>108691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Plan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"$"#,##0_);[Red]\("$"#,##0\)</c:formatCode>
                <c:ptCount val="7"/>
                <c:pt idx="0">
                  <c:v>10000</c:v>
                </c:pt>
                <c:pt idx="1">
                  <c:v>50000</c:v>
                </c:pt>
                <c:pt idx="2">
                  <c:v>120000</c:v>
                </c:pt>
                <c:pt idx="3">
                  <c:v>200000</c:v>
                </c:pt>
                <c:pt idx="4">
                  <c:v>325000</c:v>
                </c:pt>
                <c:pt idx="5">
                  <c:v>410000</c:v>
                </c:pt>
                <c:pt idx="6">
                  <c:v>410000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1033.33</c:v>
                </c:pt>
                <c:pt idx="1">
                  <c:v>7835</c:v>
                </c:pt>
                <c:pt idx="2" formatCode="&quot;$&quot;#,##0_);[Red]\(&quot;$&quot;#,##0\)">
                  <c:v>22500</c:v>
                </c:pt>
                <c:pt idx="3" formatCode="&quot;$&quot;#,##0_);[Red]\(&quot;$&quot;#,##0\)">
                  <c:v>45000</c:v>
                </c:pt>
                <c:pt idx="4" formatCode="&quot;$&quot;#,##0_);[Red]\(&quot;$&quot;#,##0\)">
                  <c:v>62400</c:v>
                </c:pt>
                <c:pt idx="5" formatCode="&quot;$&quot;#,##0_);[Red]\(&quot;$&quot;#,##0\)">
                  <c:v>109429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733888"/>
        <c:axId val="155849472"/>
        <c:axId val="0"/>
      </c:bar3DChart>
      <c:catAx>
        <c:axId val="145733888"/>
        <c:scaling>
          <c:orientation val="minMax"/>
        </c:scaling>
        <c:delete val="0"/>
        <c:axPos val="b"/>
        <c:numFmt formatCode="&quot;$&quot;#,##0_);[Red]\(&quot;$&quot;#,##0\)" sourceLinked="1"/>
        <c:majorTickMark val="out"/>
        <c:minorTickMark val="none"/>
        <c:tickLblPos val="nextTo"/>
        <c:crossAx val="155849472"/>
        <c:crosses val="autoZero"/>
        <c:auto val="1"/>
        <c:lblAlgn val="ctr"/>
        <c:lblOffset val="100"/>
        <c:noMultiLvlLbl val="0"/>
      </c:catAx>
      <c:valAx>
        <c:axId val="15584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733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C53D-3769-4E5D-867D-EF84C651E228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1F1EE-426E-4DFA-B956-AE323BE6ED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1F1EE-426E-4DFA-B956-AE323BE6ED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438B3F-4124-4964-B8B5-99AD0145B01C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CC293A-4769-4049-8C44-E7A2EC49CD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6"/>
                </a:solidFill>
                <a:latin typeface="Narkisim" pitchFamily="34" charset="-79"/>
                <a:cs typeface="Narkisim" pitchFamily="34" charset="-79"/>
              </a:rPr>
              <a:t>A New Tax proposal</a:t>
            </a:r>
            <a:endParaRPr lang="en-US" dirty="0">
              <a:solidFill>
                <a:schemeClr val="accent6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Narkisim" pitchFamily="34" charset="-79"/>
                <a:cs typeface="Narkisim" pitchFamily="34" charset="-79"/>
              </a:rPr>
              <a:t>Sabrina Walker &amp; Robert Watkins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 A Comparison of the Two Codes:</a:t>
            </a:r>
            <a:br>
              <a:rPr lang="en-US" dirty="0" smtClean="0"/>
            </a:br>
            <a:r>
              <a:rPr lang="en-US" dirty="0" smtClean="0"/>
              <a:t>$410,000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26.51%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$108,691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26.69%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$109,429</a:t>
            </a:r>
          </a:p>
          <a:p>
            <a:r>
              <a:rPr lang="en-US" dirty="0" smtClean="0"/>
              <a:t>Difference:</a:t>
            </a:r>
          </a:p>
          <a:p>
            <a:pPr lvl="1"/>
            <a:r>
              <a:rPr lang="en-US" dirty="0" smtClean="0"/>
              <a:t>$738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Old Taxes Compared With New Taxes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6019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86834" y="37396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Taxes Paid ($)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Revenue Reallocation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While any tax cuts will pay for themselves through raised taxes for higher incomes, some federally funded programs will be cut, in order to stabilize budget</a:t>
            </a:r>
          </a:p>
          <a:p>
            <a:pPr lvl="1"/>
            <a:r>
              <a:rPr lang="en-US" dirty="0" smtClean="0"/>
              <a:t>Abstinence Education: $40,895,000 cut</a:t>
            </a:r>
          </a:p>
          <a:p>
            <a:pPr lvl="1"/>
            <a:r>
              <a:rPr lang="en-US" dirty="0" smtClean="0"/>
              <a:t>Rural Telephone Loans and Loan Guarantees: $275,000,000 cut</a:t>
            </a:r>
          </a:p>
          <a:p>
            <a:pPr lvl="1"/>
            <a:r>
              <a:rPr lang="en-US" dirty="0" smtClean="0"/>
              <a:t>Payments to Agricultural Experiment Stations Under the Hatch Act: $75,000,000 cut</a:t>
            </a:r>
          </a:p>
          <a:p>
            <a:pPr lvl="1"/>
            <a:r>
              <a:rPr lang="en-US" dirty="0" smtClean="0"/>
              <a:t>Production Flexibility Payments for Contract Commodities: $2,000,000,000 cut</a:t>
            </a:r>
          </a:p>
          <a:p>
            <a:pPr lvl="1"/>
            <a:r>
              <a:rPr lang="en-US" dirty="0" smtClean="0"/>
              <a:t>Program for Study of Eastern Europe and the Independent States of the Former Soviet Union: $5,000,000 cut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Lists of Works Cited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"Tax Brackets (Federal Income Tax Rates) 2000 through 2013."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Tax Brackets (Federal Income Tax Rates) 2000 through 2013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N.p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.,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n.d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Web. 18 Mar. 2013.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"List of US Federal Government Funding Programs."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</a:rPr>
              <a:t>Idilogic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Idilogic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24 June 2005. Web. 18 Mar. 2013.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Narkisim" pitchFamily="34" charset="-79"/>
                <a:cs typeface="Narkisim" pitchFamily="34" charset="-79"/>
              </a:rPr>
              <a:t>A Comparison Between Codes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609600" y="2438400"/>
          <a:ext cx="38862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295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Filing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Status: Single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If your taxable income is between…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Your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tax bracket is…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$0 and $8,925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10%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$8,925 and $36,250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15%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$36,250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and $87,850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25%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$87,850 and $183,250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28%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$183,250 and $398,350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33%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$398,350 and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$400,000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35%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$400,000 and above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39.6%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Tax brackets will be divided into more brackets </a:t>
            </a:r>
          </a:p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Shown on next slide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Existing Code (2013)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Proposed Code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533400"/>
          <a:ext cx="6096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Filing Status: Single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If your filing status is between…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$0 and $4,465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8%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$4,465 and $8,925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10%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$8,925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and $18,125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13%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$18,125 and $36,250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15%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$36,250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and $43,925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23%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$43,925 and $87,850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25%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$87,850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and $91,625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26%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$91,625 and $183,250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30%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$183,250 and $199,175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37%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$199,175 and $250,350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38%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$250,350 and $300,000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39%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$300,000 and $400,000 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40%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$400,000</a:t>
                      </a:r>
                      <a:r>
                        <a:rPr lang="en-US" baseline="0" dirty="0" smtClean="0">
                          <a:latin typeface="Narkisim" pitchFamily="34" charset="-79"/>
                          <a:cs typeface="Narkisim" pitchFamily="34" charset="-79"/>
                        </a:rPr>
                        <a:t> and above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Narkisim" pitchFamily="34" charset="-79"/>
                          <a:cs typeface="Narkisim" pitchFamily="34" charset="-79"/>
                        </a:rPr>
                        <a:t>43%</a:t>
                      </a:r>
                      <a:endParaRPr lang="en-US" dirty="0"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Narkisim" pitchFamily="34" charset="-79"/>
                <a:cs typeface="Narkisim" pitchFamily="34" charset="-79"/>
              </a:rPr>
              <a:t>A Comparison of the Two Codes: $10,000 Taxable Income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 12.5%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$1,250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 10.33%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$1,033.33 </a:t>
            </a:r>
          </a:p>
          <a:p>
            <a:r>
              <a:rPr lang="en-US" dirty="0" smtClean="0"/>
              <a:t>Money saved:</a:t>
            </a:r>
          </a:p>
          <a:p>
            <a:pPr lvl="1"/>
            <a:r>
              <a:rPr lang="en-US" dirty="0" smtClean="0"/>
              <a:t>$216.67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A Comparison of the Two Codes:</a:t>
            </a:r>
            <a:br>
              <a:rPr lang="en-US" dirty="0" smtClean="0"/>
            </a:br>
            <a:r>
              <a:rPr lang="en-US" dirty="0" smtClean="0"/>
              <a:t>$50,000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 16.67%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$8,335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15.67%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$7,835</a:t>
            </a:r>
          </a:p>
          <a:p>
            <a:r>
              <a:rPr lang="en-US" dirty="0" smtClean="0"/>
              <a:t>Money saved:</a:t>
            </a:r>
          </a:p>
          <a:p>
            <a:pPr lvl="1"/>
            <a:r>
              <a:rPr lang="en-US" dirty="0" smtClean="0"/>
              <a:t>$500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 A Comparison of the Two Codes:</a:t>
            </a:r>
            <a:br>
              <a:rPr lang="en-US" dirty="0" smtClean="0"/>
            </a:br>
            <a:r>
              <a:rPr lang="en-US" dirty="0" smtClean="0"/>
              <a:t>$120,000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19.5%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$23,400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18.75%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$22,500</a:t>
            </a:r>
          </a:p>
          <a:p>
            <a:r>
              <a:rPr lang="en-US" dirty="0" smtClean="0"/>
              <a:t>Money saved:</a:t>
            </a:r>
          </a:p>
          <a:p>
            <a:pPr lvl="1"/>
            <a:r>
              <a:rPr lang="en-US" dirty="0" smtClean="0"/>
              <a:t>$900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 A Comparison of the Two Codes:</a:t>
            </a:r>
            <a:br>
              <a:rPr lang="en-US" dirty="0" smtClean="0"/>
            </a:br>
            <a:r>
              <a:rPr lang="en-US" dirty="0" smtClean="0"/>
              <a:t>$200,000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22.2%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$44,400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22.5%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$45,000</a:t>
            </a:r>
          </a:p>
          <a:p>
            <a:r>
              <a:rPr lang="en-US" dirty="0" smtClean="0"/>
              <a:t>Difference:</a:t>
            </a:r>
          </a:p>
          <a:p>
            <a:pPr lvl="1"/>
            <a:r>
              <a:rPr lang="en-US" dirty="0" smtClean="0"/>
              <a:t>$600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 A Comparison of the Two Codes:</a:t>
            </a:r>
            <a:br>
              <a:rPr lang="en-US" dirty="0" smtClean="0"/>
            </a:br>
            <a:r>
              <a:rPr lang="en-US" dirty="0" smtClean="0"/>
              <a:t>$260,000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22.2%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$57,720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24%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$62,400</a:t>
            </a:r>
          </a:p>
          <a:p>
            <a:r>
              <a:rPr lang="en-US" dirty="0" smtClean="0"/>
              <a:t>Difference:</a:t>
            </a:r>
          </a:p>
          <a:p>
            <a:pPr lvl="1"/>
            <a:r>
              <a:rPr lang="en-US" dirty="0" smtClean="0"/>
              <a:t>$4,680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 A Comparison of the Two Codes:</a:t>
            </a:r>
            <a:br>
              <a:rPr lang="en-US" dirty="0" smtClean="0"/>
            </a:br>
            <a:r>
              <a:rPr lang="en-US" dirty="0" smtClean="0"/>
              <a:t>$325,000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22.2%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$72,150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Average rate:</a:t>
            </a:r>
          </a:p>
          <a:p>
            <a:pPr lvl="1"/>
            <a:r>
              <a:rPr lang="en-US" dirty="0" smtClean="0"/>
              <a:t>25.33%</a:t>
            </a:r>
          </a:p>
          <a:p>
            <a:r>
              <a:rPr lang="en-US" dirty="0" smtClean="0"/>
              <a:t>Taxes paid:</a:t>
            </a:r>
          </a:p>
          <a:p>
            <a:pPr lvl="1"/>
            <a:r>
              <a:rPr lang="en-US" dirty="0" smtClean="0"/>
              <a:t>$82,322</a:t>
            </a:r>
          </a:p>
          <a:p>
            <a:r>
              <a:rPr lang="en-US" dirty="0" smtClean="0"/>
              <a:t>Difference:</a:t>
            </a:r>
          </a:p>
          <a:p>
            <a:pPr lvl="1"/>
            <a:r>
              <a:rPr lang="en-US" dirty="0" smtClean="0"/>
              <a:t>$10,172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r"/>
            <a:r>
              <a:rPr lang="en-US" dirty="0" smtClean="0"/>
              <a:t>Current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Proposed Code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2">
      <a:majorFont>
        <a:latin typeface="Narkisim"/>
        <a:ea typeface=""/>
        <a:cs typeface=""/>
      </a:majorFont>
      <a:minorFont>
        <a:latin typeface="Narkisim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</TotalTime>
  <Words>617</Words>
  <Application>Microsoft Office PowerPoint</Application>
  <PresentationFormat>On-screen Show (4:3)</PresentationFormat>
  <Paragraphs>154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A New Tax proposal</vt:lpstr>
      <vt:lpstr>A Comparison Between Codes</vt:lpstr>
      <vt:lpstr>PowerPoint Presentation</vt:lpstr>
      <vt:lpstr>A Comparison of the Two Codes: $10,000 Taxable Income</vt:lpstr>
      <vt:lpstr>A Comparison of the Two Codes: $50,000 Taxable Income</vt:lpstr>
      <vt:lpstr> A Comparison of the Two Codes: $120,000 Taxable Income</vt:lpstr>
      <vt:lpstr> A Comparison of the Two Codes: $200,000 Taxable Income</vt:lpstr>
      <vt:lpstr> A Comparison of the Two Codes: $260,000 Taxable Income</vt:lpstr>
      <vt:lpstr> A Comparison of the Two Codes: $325,000 Taxable Income</vt:lpstr>
      <vt:lpstr> A Comparison of the Two Codes: $410,000 Taxable Income</vt:lpstr>
      <vt:lpstr>Old Taxes Compared With New Taxes</vt:lpstr>
      <vt:lpstr>Revenue Reallocation</vt:lpstr>
      <vt:lpstr>Lists of Works Cited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Tax proposal</dc:title>
  <dc:creator>watkinsrw</dc:creator>
  <cp:lastModifiedBy>Finnegan, Jenna</cp:lastModifiedBy>
  <cp:revision>17</cp:revision>
  <dcterms:created xsi:type="dcterms:W3CDTF">2013-03-01T19:14:28Z</dcterms:created>
  <dcterms:modified xsi:type="dcterms:W3CDTF">2013-10-08T14:09:04Z</dcterms:modified>
</cp:coreProperties>
</file>