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57" r:id="rId8"/>
    <p:sldId id="267" r:id="rId9"/>
    <p:sldId id="268" r:id="rId10"/>
    <p:sldId id="269" r:id="rId11"/>
    <p:sldId id="270" r:id="rId12"/>
    <p:sldId id="271" r:id="rId13"/>
    <p:sldId id="273" r:id="rId14"/>
    <p:sldId id="274" r:id="rId15"/>
    <p:sldId id="275" r:id="rId16"/>
    <p:sldId id="276" r:id="rId17"/>
    <p:sldId id="262" r:id="rId18"/>
    <p:sldId id="263" r:id="rId19"/>
    <p:sldId id="264" r:id="rId20"/>
    <p:sldId id="265" r:id="rId21"/>
    <p:sldId id="287" r:id="rId22"/>
    <p:sldId id="286" r:id="rId23"/>
    <p:sldId id="288" r:id="rId24"/>
    <p:sldId id="277" r:id="rId25"/>
    <p:sldId id="282" r:id="rId26"/>
    <p:sldId id="278" r:id="rId27"/>
    <p:sldId id="279" r:id="rId28"/>
    <p:sldId id="280" r:id="rId29"/>
    <p:sldId id="289" r:id="rId30"/>
    <p:sldId id="281" r:id="rId31"/>
    <p:sldId id="290" r:id="rId32"/>
    <p:sldId id="283" r:id="rId33"/>
    <p:sldId id="284" r:id="rId34"/>
    <p:sldId id="28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E286D3-94AC-4E82-8B36-F1BBE7126F9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81C791-4E09-4A17-BA5A-57E90E65A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286D3-94AC-4E82-8B36-F1BBE7126F9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1C791-4E09-4A17-BA5A-57E90E65A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286D3-94AC-4E82-8B36-F1BBE7126F9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1C791-4E09-4A17-BA5A-57E90E65A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286D3-94AC-4E82-8B36-F1BBE7126F9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1C791-4E09-4A17-BA5A-57E90E65AE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286D3-94AC-4E82-8B36-F1BBE7126F9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1C791-4E09-4A17-BA5A-57E90E65AE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286D3-94AC-4E82-8B36-F1BBE7126F9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1C791-4E09-4A17-BA5A-57E90E65AE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286D3-94AC-4E82-8B36-F1BBE7126F9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1C791-4E09-4A17-BA5A-57E90E65AE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286D3-94AC-4E82-8B36-F1BBE7126F9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1C791-4E09-4A17-BA5A-57E90E65AE2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286D3-94AC-4E82-8B36-F1BBE7126F9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1C791-4E09-4A17-BA5A-57E90E65A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E286D3-94AC-4E82-8B36-F1BBE7126F9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1C791-4E09-4A17-BA5A-57E90E65AE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E286D3-94AC-4E82-8B36-F1BBE7126F9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81C791-4E09-4A17-BA5A-57E90E65AE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E286D3-94AC-4E82-8B36-F1BBE7126F91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81C791-4E09-4A17-BA5A-57E90E65AE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 8.14, 8.16, and 8.17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578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How do you use it?</a:t>
            </a:r>
          </a:p>
          <a:p>
            <a:pPr marL="109728" indent="0">
              <a:buNone/>
            </a:pPr>
            <a:r>
              <a:rPr lang="en-US" sz="3200" dirty="0" smtClean="0"/>
              <a:t>Use a pencil, ruler, or another straightedge to represent a vertical line.</a:t>
            </a:r>
          </a:p>
          <a:p>
            <a:pPr marL="109728" indent="0">
              <a:buNone/>
            </a:pPr>
            <a:endParaRPr lang="en-US" sz="3200" dirty="0" smtClean="0"/>
          </a:p>
          <a:p>
            <a:pPr marL="109728" indent="0">
              <a:buNone/>
            </a:pPr>
            <a:r>
              <a:rPr lang="en-US" sz="3200" dirty="0" smtClean="0"/>
              <a:t>Place the straightedge to the left of the graph. Move the straightedge from left to right, across the graph. </a:t>
            </a:r>
          </a:p>
          <a:p>
            <a:pPr marL="109728" indent="0">
              <a:buNone/>
            </a:pPr>
            <a:endParaRPr lang="en-US" sz="3200" dirty="0"/>
          </a:p>
          <a:p>
            <a:pPr marL="109728" indent="0">
              <a:buNone/>
            </a:pPr>
            <a:r>
              <a:rPr lang="en-US" sz="3200" dirty="0" smtClean="0"/>
              <a:t>If the straightedge touches no more than one point at a time on the graph, then the graph represents a function.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Vertical Line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57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Why does it work?</a:t>
            </a:r>
          </a:p>
          <a:p>
            <a:pPr marL="109728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en-US" dirty="0" smtClean="0"/>
              <a:t>If a vertical line touches only one point at a time, then each x coordinate will be paired with only 1 y coordinate.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Vertical Line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57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Example: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Use the vertical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line test to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determine if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graph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represents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 function.</a:t>
            </a:r>
          </a:p>
          <a:p>
            <a:pPr marL="109728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Vertical Line Test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371600"/>
            <a:ext cx="4191000" cy="4520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3657600" y="1600200"/>
            <a:ext cx="4419600" cy="32004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2800" y="1295400"/>
            <a:ext cx="0" cy="4724400"/>
          </a:xfrm>
          <a:prstGeom prst="line">
            <a:avLst/>
          </a:prstGeom>
          <a:ln w="381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59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496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575 -3.33333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578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Example: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oes the graph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represent a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function?</a:t>
            </a:r>
          </a:p>
          <a:p>
            <a:pPr marL="109728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Yes, because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it passes the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vertical line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test since the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vertical line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touches only 1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point at a time.</a:t>
            </a:r>
          </a:p>
          <a:p>
            <a:pPr marL="109728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Vertical Line Test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371600"/>
            <a:ext cx="4191000" cy="4520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3657600" y="1600200"/>
            <a:ext cx="4419600" cy="32004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05200" y="1040219"/>
            <a:ext cx="0" cy="4724400"/>
          </a:xfrm>
          <a:prstGeom prst="line">
            <a:avLst/>
          </a:prstGeom>
          <a:ln w="381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98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496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51667 -0.0071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33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57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Example 2: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Use the vertical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line test to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determine if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graph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represents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 function.</a:t>
            </a:r>
          </a:p>
          <a:p>
            <a:pPr marL="109728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Vertical Line Test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371600"/>
            <a:ext cx="4191000" cy="4520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3505200" y="1066800"/>
            <a:ext cx="0" cy="4724400"/>
          </a:xfrm>
          <a:prstGeom prst="line">
            <a:avLst/>
          </a:prstGeom>
          <a:ln w="381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5917474" y="175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31971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47114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71062" y="27627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7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496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525 0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578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Example 2: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US" dirty="0">
                <a:solidFill>
                  <a:srgbClr val="39639D">
                    <a:lumMod val="75000"/>
                  </a:srgbClr>
                </a:solidFill>
              </a:rPr>
              <a:t>Does the graph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US" dirty="0">
                <a:solidFill>
                  <a:srgbClr val="39639D">
                    <a:lumMod val="75000"/>
                  </a:srgbClr>
                </a:solidFill>
              </a:rPr>
              <a:t>represent a 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US" dirty="0">
                <a:solidFill>
                  <a:srgbClr val="39639D">
                    <a:lumMod val="75000"/>
                  </a:srgbClr>
                </a:solidFill>
              </a:rPr>
              <a:t>function?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dirty="0">
              <a:solidFill>
                <a:srgbClr val="39639D">
                  <a:lumMod val="75000"/>
                </a:srgbClr>
              </a:solidFill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dirty="0" smtClean="0">
                <a:solidFill>
                  <a:srgbClr val="39639D">
                    <a:lumMod val="75000"/>
                  </a:srgbClr>
                </a:solidFill>
              </a:rPr>
              <a:t>No, </a:t>
            </a:r>
            <a:r>
              <a:rPr lang="en-US" dirty="0">
                <a:solidFill>
                  <a:srgbClr val="39639D">
                    <a:lumMod val="75000"/>
                  </a:srgbClr>
                </a:solidFill>
              </a:rPr>
              <a:t>because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US" dirty="0">
                <a:solidFill>
                  <a:srgbClr val="39639D">
                    <a:lumMod val="75000"/>
                  </a:srgbClr>
                </a:solidFill>
              </a:rPr>
              <a:t>it </a:t>
            </a:r>
            <a:r>
              <a:rPr lang="en-US" dirty="0" smtClean="0">
                <a:solidFill>
                  <a:srgbClr val="39639D">
                    <a:lumMod val="75000"/>
                  </a:srgbClr>
                </a:solidFill>
              </a:rPr>
              <a:t>fails </a:t>
            </a:r>
            <a:r>
              <a:rPr lang="en-US" dirty="0">
                <a:solidFill>
                  <a:srgbClr val="39639D">
                    <a:lumMod val="75000"/>
                  </a:srgbClr>
                </a:solidFill>
              </a:rPr>
              <a:t>the 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US" dirty="0">
                <a:solidFill>
                  <a:srgbClr val="39639D">
                    <a:lumMod val="75000"/>
                  </a:srgbClr>
                </a:solidFill>
              </a:rPr>
              <a:t>vertical line 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US" dirty="0">
                <a:solidFill>
                  <a:srgbClr val="39639D">
                    <a:lumMod val="75000"/>
                  </a:srgbClr>
                </a:solidFill>
              </a:rPr>
              <a:t>test since the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US" dirty="0">
                <a:solidFill>
                  <a:srgbClr val="39639D">
                    <a:lumMod val="75000"/>
                  </a:srgbClr>
                </a:solidFill>
              </a:rPr>
              <a:t>vertical line 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US" dirty="0" smtClean="0">
                <a:solidFill>
                  <a:srgbClr val="39639D">
                    <a:lumMod val="75000"/>
                  </a:srgbClr>
                </a:solidFill>
              </a:rPr>
              <a:t>touches more</a:t>
            </a:r>
            <a:endParaRPr lang="en-US" dirty="0">
              <a:solidFill>
                <a:srgbClr val="39639D">
                  <a:lumMod val="75000"/>
                </a:srgbClr>
              </a:solidFill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dirty="0" smtClean="0">
                <a:solidFill>
                  <a:srgbClr val="39639D">
                    <a:lumMod val="75000"/>
                  </a:srgbClr>
                </a:solidFill>
              </a:rPr>
              <a:t>than 1 point </a:t>
            </a:r>
            <a:r>
              <a:rPr lang="en-US" dirty="0">
                <a:solidFill>
                  <a:srgbClr val="39639D">
                    <a:lumMod val="75000"/>
                  </a:srgbClr>
                </a:solidFill>
              </a:rPr>
              <a:t>at a time.</a:t>
            </a:r>
          </a:p>
          <a:p>
            <a:pPr marL="109728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Vertical Line Test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371600"/>
            <a:ext cx="4191000" cy="4520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3352800" y="1295400"/>
            <a:ext cx="0" cy="4267200"/>
          </a:xfrm>
          <a:prstGeom prst="line">
            <a:avLst/>
          </a:prstGeom>
          <a:ln w="381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5917474" y="175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31971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47114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71062" y="27627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7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496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575 -3.33333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Sort.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You will be given a bag of cards.  Sort the cards into 2 categories: Function OR Not a Function.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8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graph of a function can be continuous or discrete.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of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36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In </a:t>
            </a:r>
            <a:r>
              <a:rPr lang="en-US" dirty="0" smtClean="0"/>
              <a:t>the </a:t>
            </a:r>
            <a:r>
              <a:rPr lang="en-US" dirty="0"/>
              <a:t>graph of </a:t>
            </a:r>
            <a:r>
              <a:rPr lang="en-US" dirty="0" smtClean="0"/>
              <a:t>a continuous function, the points are connected with a continuous line.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This is because every point on the line has meaning based on the original problem. </a:t>
            </a:r>
          </a:p>
          <a:p>
            <a:pPr marL="109728" lv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8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marL="109728" indent="0">
              <a:buNone/>
            </a:pPr>
            <a:r>
              <a:rPr lang="en-US" dirty="0" smtClean="0"/>
              <a:t>A scientist measured the temperature of a liquid each hour from 10:00am to 2:00pm.  At 10:00am, the temperature was 2</a:t>
            </a:r>
            <a:r>
              <a:rPr lang="en-US" baseline="30000" dirty="0" smtClean="0"/>
              <a:t>0</a:t>
            </a:r>
            <a:r>
              <a:rPr lang="en-US" dirty="0" smtClean="0"/>
              <a:t>.  She found that the temperature was rising by 2</a:t>
            </a:r>
            <a:r>
              <a:rPr lang="en-US" baseline="30000" dirty="0" smtClean="0"/>
              <a:t>0</a:t>
            </a:r>
            <a:r>
              <a:rPr lang="en-US" dirty="0" smtClean="0"/>
              <a:t> each hour.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37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Determine if a relation is a function.</a:t>
            </a:r>
          </a:p>
          <a:p>
            <a:r>
              <a:rPr lang="en-US" dirty="0"/>
              <a:t>Determine if the graph of a function is continuous or discrete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Graph </a:t>
            </a:r>
            <a:r>
              <a:rPr lang="en-US" dirty="0"/>
              <a:t>in a coordinate plane ordered pairs that represent a relation.</a:t>
            </a:r>
          </a:p>
          <a:p>
            <a:r>
              <a:rPr lang="en-US" dirty="0"/>
              <a:t> Describe and represent relations and functions using tables, graphs, words, and rules. </a:t>
            </a:r>
            <a:endParaRPr lang="en-US" dirty="0" smtClean="0"/>
          </a:p>
          <a:p>
            <a:r>
              <a:rPr lang="en-US" dirty="0" smtClean="0"/>
              <a:t> </a:t>
            </a:r>
            <a:r>
              <a:rPr lang="en-US" dirty="0"/>
              <a:t>Relate and compare different representations for the same relation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7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562600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marL="109728" indent="0">
              <a:buNone/>
            </a:pPr>
            <a:r>
              <a:rPr lang="en-US" dirty="0" smtClean="0"/>
              <a:t>Create a table to represent this situation.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Continuous Function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572276"/>
              </p:ext>
            </p:extLst>
          </p:nvPr>
        </p:nvGraphicFramePr>
        <p:xfrm>
          <a:off x="2732567" y="2362200"/>
          <a:ext cx="3276600" cy="2225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240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27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562600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marL="109728" indent="0">
              <a:buNone/>
            </a:pPr>
            <a:r>
              <a:rPr lang="en-US" dirty="0" smtClean="0"/>
              <a:t>Create a table to represent this situation.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Continuous Function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77336"/>
              </p:ext>
            </p:extLst>
          </p:nvPr>
        </p:nvGraphicFramePr>
        <p:xfrm>
          <a:off x="2732567" y="2362200"/>
          <a:ext cx="3276600" cy="2494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240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Temperature (in degrees)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10:00 am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11:00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12:00 pm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1:00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2:00 pm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5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562600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marL="109728" indent="0">
              <a:buNone/>
            </a:pPr>
            <a:r>
              <a:rPr lang="en-US" dirty="0" smtClean="0"/>
              <a:t>Create a graph to represent this situation.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Continuous Function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209609"/>
              </p:ext>
            </p:extLst>
          </p:nvPr>
        </p:nvGraphicFramePr>
        <p:xfrm>
          <a:off x="609600" y="2514600"/>
          <a:ext cx="3276600" cy="2494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240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Temperature (in degrees)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10:00 am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11:00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12:00 pm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1:00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2:00 pm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91200" y="2743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15930" y="5181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62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876800" y="4495800"/>
            <a:ext cx="3429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876800" y="1904999"/>
            <a:ext cx="0" cy="25908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34000" y="4324350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19800" y="4338502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21780" y="4357551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924800" y="4338502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77100" y="4357551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733925" y="40386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14875" y="36576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714875" y="3212804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714875" y="28575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696641" y="24384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66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562600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marL="109728" indent="0">
              <a:buNone/>
            </a:pPr>
            <a:r>
              <a:rPr lang="en-US" dirty="0" smtClean="0"/>
              <a:t>Create a graph to represent this situation.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Continuous Function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536113"/>
              </p:ext>
            </p:extLst>
          </p:nvPr>
        </p:nvGraphicFramePr>
        <p:xfrm>
          <a:off x="457200" y="2958634"/>
          <a:ext cx="3276600" cy="2494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240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Temperature (in degrees)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10:00 am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11:00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12:00 pm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1:00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2:00 pm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91200" y="2743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15930" y="5181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62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930230" y="5307568"/>
            <a:ext cx="95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82041" y="2368733"/>
            <a:ext cx="461665" cy="17086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876800" y="4495800"/>
            <a:ext cx="3429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876800" y="1904999"/>
            <a:ext cx="0" cy="25908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34000" y="4324350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19800" y="4338502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21780" y="4357551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924800" y="4338502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77100" y="4357551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64648" y="4724400"/>
            <a:ext cx="3241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10:00   11:00     12:00      1:00       2:00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696641" y="412786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14875" y="36576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714875" y="32766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714875" y="28575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696641" y="24384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91306" y="2253734"/>
            <a:ext cx="47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43706" y="2672834"/>
            <a:ext cx="32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71465" y="3091934"/>
            <a:ext cx="32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343706" y="3472934"/>
            <a:ext cx="352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343706" y="3963421"/>
            <a:ext cx="34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219700" y="403553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77000" y="3184267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815930" y="365760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167154" y="274320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810500" y="2346067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53594" y="2089665"/>
            <a:ext cx="3104606" cy="19877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23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562600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marL="109728" indent="0">
              <a:buNone/>
            </a:pPr>
            <a:r>
              <a:rPr lang="en-US" dirty="0" smtClean="0"/>
              <a:t>This graph is</a:t>
            </a:r>
          </a:p>
          <a:p>
            <a:pPr marL="109728" indent="0">
              <a:buNone/>
            </a:pPr>
            <a:r>
              <a:rPr lang="en-US" dirty="0" smtClean="0"/>
              <a:t>continuous </a:t>
            </a:r>
          </a:p>
          <a:p>
            <a:pPr marL="109728" indent="0">
              <a:buNone/>
            </a:pPr>
            <a:r>
              <a:rPr lang="en-US" dirty="0" smtClean="0"/>
              <a:t>because the </a:t>
            </a:r>
          </a:p>
          <a:p>
            <a:pPr marL="109728" indent="0">
              <a:buNone/>
            </a:pPr>
            <a:r>
              <a:rPr lang="en-US" dirty="0" smtClean="0"/>
              <a:t>temperature was </a:t>
            </a:r>
          </a:p>
          <a:p>
            <a:pPr marL="109728" indent="0">
              <a:buNone/>
            </a:pPr>
            <a:r>
              <a:rPr lang="en-US" dirty="0" smtClean="0"/>
              <a:t>rising steadily, </a:t>
            </a:r>
          </a:p>
          <a:p>
            <a:pPr marL="109728" indent="0">
              <a:buNone/>
            </a:pPr>
            <a:r>
              <a:rPr lang="en-US" dirty="0" smtClean="0"/>
              <a:t>including between </a:t>
            </a:r>
          </a:p>
          <a:p>
            <a:pPr marL="109728" indent="0">
              <a:buNone/>
            </a:pPr>
            <a:r>
              <a:rPr lang="en-US" dirty="0"/>
              <a:t>m</a:t>
            </a:r>
            <a:r>
              <a:rPr lang="en-US" dirty="0" smtClean="0"/>
              <a:t>easurements.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At 10:30, the temperature</a:t>
            </a:r>
          </a:p>
          <a:p>
            <a:pPr marL="109728" indent="0">
              <a:buNone/>
            </a:pPr>
            <a:r>
              <a:rPr lang="en-US" dirty="0" smtClean="0"/>
              <a:t>might have been about 3</a:t>
            </a:r>
            <a:r>
              <a:rPr lang="en-US" baseline="30000" dirty="0" smtClean="0"/>
              <a:t>0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Continuous Function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91200" y="2743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15930" y="5181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62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930230" y="5307568"/>
            <a:ext cx="95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876800" y="4495800"/>
            <a:ext cx="3429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876800" y="1904999"/>
            <a:ext cx="0" cy="25908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34000" y="4324350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19800" y="4338502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21780" y="4357551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924800" y="4338502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77100" y="4357551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64648" y="4724400"/>
            <a:ext cx="3241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10:00   11:00     12:00      1:00       2:00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696641" y="412786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14875" y="36576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714875" y="32766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714875" y="28575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696641" y="24384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91306" y="2253734"/>
            <a:ext cx="47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43706" y="2672834"/>
            <a:ext cx="32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71465" y="3091934"/>
            <a:ext cx="32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343706" y="3472934"/>
            <a:ext cx="352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343706" y="3963421"/>
            <a:ext cx="34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219700" y="403553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77000" y="3184267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815930" y="365760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167154" y="274320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810500" y="2346067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53594" y="2089665"/>
            <a:ext cx="3104606" cy="19877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882041" y="2368733"/>
            <a:ext cx="461665" cy="17086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Example:</a:t>
            </a:r>
          </a:p>
          <a:p>
            <a:pPr marL="109728" indent="0">
              <a:buNone/>
            </a:pPr>
            <a:r>
              <a:rPr lang="en-US" dirty="0" smtClean="0"/>
              <a:t>Determine the</a:t>
            </a:r>
          </a:p>
          <a:p>
            <a:pPr marL="109728" indent="0">
              <a:buNone/>
            </a:pPr>
            <a:r>
              <a:rPr lang="en-US" dirty="0"/>
              <a:t>i</a:t>
            </a:r>
            <a:r>
              <a:rPr lang="en-US" dirty="0" smtClean="0"/>
              <a:t>ndependent</a:t>
            </a:r>
          </a:p>
          <a:p>
            <a:pPr marL="109728" indent="0">
              <a:buNone/>
            </a:pPr>
            <a:r>
              <a:rPr lang="en-US" dirty="0" smtClean="0"/>
              <a:t>and dependent</a:t>
            </a:r>
          </a:p>
          <a:p>
            <a:pPr marL="109728" indent="0">
              <a:buNone/>
            </a:pPr>
            <a:r>
              <a:rPr lang="en-US" dirty="0" smtClean="0"/>
              <a:t>variables.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Independent: Time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(It is the one you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choose.)</a:t>
            </a:r>
          </a:p>
          <a:p>
            <a:pPr marL="109728" indent="0">
              <a:buNone/>
            </a:pPr>
            <a:r>
              <a:rPr lang="en-US" dirty="0" smtClean="0"/>
              <a:t>Dependent: Temperature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(The temperature depends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on the time.)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Continuous Function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91200" y="2743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15930" y="5181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62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930230" y="5307568"/>
            <a:ext cx="95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876800" y="4495800"/>
            <a:ext cx="3429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876800" y="1904999"/>
            <a:ext cx="0" cy="25908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34000" y="4324350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19800" y="4338502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21780" y="4357551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924800" y="4338502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77100" y="4357551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64648" y="4724400"/>
            <a:ext cx="3241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10:00   11:00     12:00      1:00       2:00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696641" y="412786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14875" y="36576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714875" y="32766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714875" y="28575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696641" y="24384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91306" y="2253734"/>
            <a:ext cx="47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43706" y="2672834"/>
            <a:ext cx="32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71465" y="3091934"/>
            <a:ext cx="32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343706" y="3472934"/>
            <a:ext cx="352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343706" y="3963421"/>
            <a:ext cx="34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219700" y="403553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77000" y="3184267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815930" y="365760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167154" y="274320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810500" y="2346067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53594" y="2089665"/>
            <a:ext cx="3104606" cy="19877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918660" y="2187833"/>
            <a:ext cx="461665" cy="17086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 the graph of a discrete function, there are separate, distinct points.</a:t>
            </a:r>
          </a:p>
          <a:p>
            <a:pPr marL="109728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These points are not connected by a line because only the points have meaning. </a:t>
            </a:r>
          </a:p>
          <a:p>
            <a:pPr marL="109728" lv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dirty="0" smtClean="0"/>
              <a:t>The points between the plotted points cannot be interpreted based on the original situation.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1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marL="109728" indent="0">
              <a:buNone/>
            </a:pPr>
            <a:r>
              <a:rPr lang="en-US" dirty="0" smtClean="0"/>
              <a:t>Tickets for the movies cost $10 each.  Determine the cost for 1, 2, 3, 4 or 5 people to go to the movies.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562600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marL="109728" indent="0">
              <a:buNone/>
            </a:pPr>
            <a:r>
              <a:rPr lang="en-US" dirty="0" smtClean="0"/>
              <a:t>Create a chart to represent this situation.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Discrete Function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066002"/>
              </p:ext>
            </p:extLst>
          </p:nvPr>
        </p:nvGraphicFramePr>
        <p:xfrm>
          <a:off x="2653630" y="2362200"/>
          <a:ext cx="3276600" cy="2225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240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77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562600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marL="109728" indent="0">
              <a:buNone/>
            </a:pPr>
            <a:r>
              <a:rPr lang="en-US" dirty="0" smtClean="0"/>
              <a:t>Create a chart to represent this situation.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Discrete Function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533273"/>
              </p:ext>
            </p:extLst>
          </p:nvPr>
        </p:nvGraphicFramePr>
        <p:xfrm>
          <a:off x="2653630" y="2362200"/>
          <a:ext cx="3276600" cy="2768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240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Tickets Purchased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 Cost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Verdana"/>
                <a:ea typeface="Times New Roman"/>
              </a:rPr>
              <a:t>Name </a:t>
            </a:r>
            <a:r>
              <a:rPr lang="en-US" sz="2800" dirty="0" smtClean="0">
                <a:latin typeface="Verdana"/>
                <a:ea typeface="Times New Roman"/>
              </a:rPr>
              <a:t>_________ Date _____   </a:t>
            </a:r>
            <a:r>
              <a:rPr lang="en-US" sz="2800" dirty="0">
                <a:latin typeface="Verdana"/>
                <a:ea typeface="Times New Roman"/>
              </a:rPr>
              <a:t>Block </a:t>
            </a:r>
            <a:r>
              <a:rPr lang="en-US" sz="2800" dirty="0" smtClean="0">
                <a:latin typeface="Verdana"/>
                <a:ea typeface="Times New Roman"/>
              </a:rPr>
              <a:t>_____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Verdana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201168" indent="0" algn="ctr">
              <a:spcBef>
                <a:spcPts val="0"/>
              </a:spcBef>
              <a:buNone/>
            </a:pPr>
            <a:r>
              <a:rPr lang="en-US" sz="2800" dirty="0">
                <a:latin typeface="Verdana"/>
                <a:ea typeface="Times New Roman"/>
              </a:rPr>
              <a:t>Functions and Relations</a:t>
            </a:r>
            <a:endParaRPr lang="en-US" sz="2400" dirty="0">
              <a:latin typeface="Times New Roman"/>
              <a:ea typeface="Times New Roman"/>
            </a:endParaRPr>
          </a:p>
          <a:p>
            <a:pPr marL="201168" indent="0">
              <a:spcBef>
                <a:spcPts val="0"/>
              </a:spcBef>
              <a:buNone/>
            </a:pPr>
            <a:r>
              <a:rPr lang="en-US" sz="2800" dirty="0">
                <a:latin typeface="Verdana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201168" indent="0">
              <a:spcBef>
                <a:spcPts val="0"/>
              </a:spcBef>
              <a:buNone/>
            </a:pPr>
            <a:r>
              <a:rPr lang="en-US" sz="2800" dirty="0">
                <a:latin typeface="Verdana"/>
                <a:ea typeface="Times New Roman"/>
              </a:rPr>
              <a:t>1)  What is a </a:t>
            </a:r>
            <a:r>
              <a:rPr lang="en-US" sz="2800" dirty="0" err="1" smtClean="0">
                <a:latin typeface="Verdana"/>
                <a:ea typeface="Times New Roman"/>
              </a:rPr>
              <a:t>relation?</a:t>
            </a:r>
            <a:r>
              <a:rPr lang="en-US" sz="2800" dirty="0" err="1" smtClean="0">
                <a:solidFill>
                  <a:srgbClr val="FF0000"/>
                </a:solidFill>
                <a:latin typeface="Verdana"/>
                <a:ea typeface="Times New Roman"/>
              </a:rPr>
              <a:t>a</a:t>
            </a:r>
            <a:r>
              <a:rPr lang="en-US" sz="2800" dirty="0" smtClean="0">
                <a:solidFill>
                  <a:srgbClr val="FF0000"/>
                </a:solidFill>
                <a:latin typeface="Verdana"/>
                <a:ea typeface="Times New Roman"/>
              </a:rPr>
              <a:t> set of ordered pairs</a:t>
            </a:r>
            <a:endParaRPr lang="en-US" sz="24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201168" indent="0">
              <a:spcBef>
                <a:spcPts val="0"/>
              </a:spcBef>
              <a:buNone/>
            </a:pPr>
            <a:r>
              <a:rPr lang="en-US" sz="2800" dirty="0">
                <a:latin typeface="Verdana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201168" indent="0">
              <a:spcBef>
                <a:spcPts val="0"/>
              </a:spcBef>
              <a:buNone/>
            </a:pPr>
            <a:r>
              <a:rPr lang="en-US" sz="2800" dirty="0">
                <a:latin typeface="Verdana"/>
                <a:ea typeface="Times New Roman"/>
              </a:rPr>
              <a:t>2)  What is a function? </a:t>
            </a:r>
            <a:r>
              <a:rPr lang="en-US" sz="2800" dirty="0" smtClean="0">
                <a:solidFill>
                  <a:srgbClr val="FF0000"/>
                </a:solidFill>
                <a:latin typeface="Verdana"/>
                <a:ea typeface="Times New Roman"/>
              </a:rPr>
              <a:t>A special relation in which each element of the domain is paired with exactly one element of the range.</a:t>
            </a:r>
            <a:endParaRPr lang="en-US" sz="2400" dirty="0">
              <a:latin typeface="Times New Roman"/>
              <a:ea typeface="Times New Roman"/>
            </a:endParaRPr>
          </a:p>
          <a:p>
            <a:pPr marL="201168" indent="0">
              <a:spcBef>
                <a:spcPts val="0"/>
              </a:spcBef>
              <a:buNone/>
            </a:pPr>
            <a:r>
              <a:rPr lang="en-US" sz="2800" dirty="0">
                <a:latin typeface="Verdana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7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562600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marL="109728" indent="0">
              <a:buNone/>
            </a:pPr>
            <a:r>
              <a:rPr lang="en-US" dirty="0" smtClean="0"/>
              <a:t>Create a graph to represent this situation.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Discrete Function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91200" y="2743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15930" y="5181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62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876800" y="4495800"/>
            <a:ext cx="3429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876800" y="1904999"/>
            <a:ext cx="0" cy="25908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34000" y="4324350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19800" y="4338502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21780" y="4357551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924800" y="4338502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77100" y="4357551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696641" y="412786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14875" y="36576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714875" y="32766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714875" y="28575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696641" y="24384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84" y="2857500"/>
            <a:ext cx="2961832" cy="260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79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562600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marL="109728" indent="0">
              <a:buNone/>
            </a:pPr>
            <a:r>
              <a:rPr lang="en-US" dirty="0" smtClean="0"/>
              <a:t>Create a graph to represent this situation.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Discrete Function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91200" y="2743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15930" y="5181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62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39516" y="5307568"/>
            <a:ext cx="3923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tickets purchased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52625" y="2468433"/>
            <a:ext cx="461665" cy="14639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Total Cost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876800" y="4495800"/>
            <a:ext cx="3429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876800" y="1904999"/>
            <a:ext cx="0" cy="25908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34000" y="4324350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19800" y="4338502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21780" y="4357551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924800" y="4338502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77100" y="4357551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64648" y="4724400"/>
            <a:ext cx="3241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1           2	          3            4            5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696641" y="412786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14875" y="36576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714875" y="32766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714875" y="28575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696641" y="24384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91306" y="2253734"/>
            <a:ext cx="47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227468" y="2663037"/>
            <a:ext cx="63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163547" y="3042166"/>
            <a:ext cx="505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210746" y="3472934"/>
            <a:ext cx="49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191306" y="3963421"/>
            <a:ext cx="499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219700" y="403553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77000" y="3184267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815930" y="365760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167154" y="274320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810500" y="2346067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06810"/>
            <a:ext cx="2961832" cy="260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241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562600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marL="109728" indent="0">
              <a:buNone/>
            </a:pPr>
            <a:r>
              <a:rPr lang="en-US" dirty="0" smtClean="0"/>
              <a:t>This graph</a:t>
            </a:r>
          </a:p>
          <a:p>
            <a:pPr marL="109728" indent="0">
              <a:buNone/>
            </a:pPr>
            <a:r>
              <a:rPr lang="en-US" dirty="0"/>
              <a:t>r</a:t>
            </a:r>
            <a:r>
              <a:rPr lang="en-US" dirty="0" smtClean="0"/>
              <a:t>epresents </a:t>
            </a:r>
            <a:r>
              <a:rPr lang="en-US" dirty="0" smtClean="0"/>
              <a:t>a </a:t>
            </a:r>
          </a:p>
          <a:p>
            <a:pPr marL="109728" indent="0">
              <a:buNone/>
            </a:pPr>
            <a:r>
              <a:rPr lang="en-US" dirty="0"/>
              <a:t>d</a:t>
            </a:r>
            <a:r>
              <a:rPr lang="en-US" smtClean="0"/>
              <a:t>iscrete </a:t>
            </a:r>
            <a:r>
              <a:rPr lang="en-US" dirty="0" smtClean="0"/>
              <a:t>function.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You cannot buy </a:t>
            </a:r>
          </a:p>
          <a:p>
            <a:pPr marL="109728" indent="0">
              <a:buNone/>
            </a:pPr>
            <a:r>
              <a:rPr lang="en-US" dirty="0" smtClean="0"/>
              <a:t>partial tickets.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(Example: 1.5, 2.4, etc.)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Discrete Function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91200" y="2743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15930" y="5181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62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39516" y="5307568"/>
            <a:ext cx="3923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tickets purchased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876800" y="4495800"/>
            <a:ext cx="3429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876800" y="1904999"/>
            <a:ext cx="0" cy="25908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34000" y="4324350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19800" y="4338502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21780" y="4357551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924800" y="4338502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77100" y="4357551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64648" y="4724400"/>
            <a:ext cx="3241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1           2	          3            4            5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696641" y="412786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14875" y="36576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714875" y="32766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714875" y="28575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696641" y="24384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91306" y="2253734"/>
            <a:ext cx="47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227468" y="2663037"/>
            <a:ext cx="63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163547" y="3042166"/>
            <a:ext cx="505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210746" y="3472934"/>
            <a:ext cx="49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191306" y="3963421"/>
            <a:ext cx="499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219700" y="403553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77000" y="3184267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815930" y="365760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167154" y="274320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810500" y="2346067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752625" y="2468433"/>
            <a:ext cx="461665" cy="14639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Total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Example:</a:t>
            </a:r>
          </a:p>
          <a:p>
            <a:pPr marL="109728" indent="0">
              <a:buNone/>
            </a:pPr>
            <a:r>
              <a:rPr lang="en-US" dirty="0"/>
              <a:t>Determine the</a:t>
            </a:r>
          </a:p>
          <a:p>
            <a:pPr marL="109728" indent="0">
              <a:buNone/>
            </a:pPr>
            <a:r>
              <a:rPr lang="en-US" dirty="0"/>
              <a:t>independent</a:t>
            </a:r>
          </a:p>
          <a:p>
            <a:pPr marL="109728" indent="0">
              <a:buNone/>
            </a:pPr>
            <a:r>
              <a:rPr lang="en-US" dirty="0"/>
              <a:t>and dependent</a:t>
            </a:r>
          </a:p>
          <a:p>
            <a:pPr marL="109728" indent="0">
              <a:buNone/>
            </a:pPr>
            <a:r>
              <a:rPr lang="en-US" dirty="0"/>
              <a:t>variables.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Independent: </a:t>
            </a:r>
          </a:p>
          <a:p>
            <a:pPr marL="109728" indent="0">
              <a:buNone/>
            </a:pPr>
            <a:r>
              <a:rPr lang="en-US" dirty="0" smtClean="0"/>
              <a:t>Number of tickets</a:t>
            </a:r>
            <a:endParaRPr lang="en-US" dirty="0"/>
          </a:p>
          <a:p>
            <a:pPr marL="109728" indent="0">
              <a:buNone/>
            </a:pPr>
            <a:r>
              <a:rPr lang="en-US" dirty="0">
                <a:solidFill>
                  <a:schemeClr val="accent4"/>
                </a:solidFill>
              </a:rPr>
              <a:t>(It is the one you 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accent4"/>
                </a:solidFill>
              </a:rPr>
              <a:t>choose.)</a:t>
            </a:r>
          </a:p>
          <a:p>
            <a:pPr marL="109728" indent="0">
              <a:buNone/>
            </a:pPr>
            <a:r>
              <a:rPr lang="en-US" dirty="0"/>
              <a:t>Dependent: </a:t>
            </a:r>
            <a:r>
              <a:rPr lang="en-US" dirty="0" smtClean="0"/>
              <a:t>Total Cost</a:t>
            </a:r>
            <a:endParaRPr lang="en-US" dirty="0"/>
          </a:p>
          <a:p>
            <a:pPr marL="109728" indent="0">
              <a:buNone/>
            </a:pPr>
            <a:r>
              <a:rPr lang="en-US" dirty="0">
                <a:solidFill>
                  <a:schemeClr val="accent4"/>
                </a:solidFill>
              </a:rPr>
              <a:t>(The </a:t>
            </a:r>
            <a:r>
              <a:rPr lang="en-US" dirty="0" smtClean="0">
                <a:solidFill>
                  <a:schemeClr val="accent4"/>
                </a:solidFill>
              </a:rPr>
              <a:t>total cost depends on</a:t>
            </a:r>
            <a:endParaRPr lang="en-US" dirty="0">
              <a:solidFill>
                <a:schemeClr val="accent4"/>
              </a:solidFill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                   the number of tickets purchased.)</a:t>
            </a:r>
            <a:endParaRPr lang="en-US" dirty="0">
              <a:solidFill>
                <a:schemeClr val="accent4"/>
              </a:solidFill>
            </a:endParaRP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Discrete Function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91200" y="2743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15930" y="5181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62800" y="4267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39516" y="5307568"/>
            <a:ext cx="3923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tickets purchased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876800" y="4495800"/>
            <a:ext cx="3429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876800" y="1904999"/>
            <a:ext cx="0" cy="25908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34000" y="4324350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19800" y="4338502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21780" y="4357551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924800" y="4338502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77100" y="4357551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64648" y="4724400"/>
            <a:ext cx="3241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1           2	          3            4            5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696641" y="412786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714875" y="36576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714875" y="32766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714875" y="28575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696641" y="24384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91306" y="2253734"/>
            <a:ext cx="47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227468" y="2663037"/>
            <a:ext cx="63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163547" y="3042166"/>
            <a:ext cx="505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210746" y="3472934"/>
            <a:ext cx="49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191306" y="3963421"/>
            <a:ext cx="499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219700" y="403553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77000" y="3184267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815930" y="365760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167154" y="2743200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810500" y="2346067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752625" y="2468433"/>
            <a:ext cx="461665" cy="14639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Total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9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Worksheet</a:t>
            </a:r>
          </a:p>
          <a:p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pic>
        <p:nvPicPr>
          <p:cNvPr id="2058" name="Picture 10" descr="C:\Users\smmoore2\Desktop\CalvinHobbesBirthdayDanc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43200"/>
            <a:ext cx="48006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39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Homework, Continued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51818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600" y="5313011"/>
            <a:ext cx="440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{(-2, -2), (-1, -1), (0, 0), (1, 2), (3, 2)}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3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Verdana"/>
                <a:ea typeface="Times New Roman"/>
              </a:rPr>
              <a:t>4)  Is </a:t>
            </a:r>
            <a:r>
              <a:rPr lang="en-US" sz="2400" dirty="0">
                <a:latin typeface="Verdana"/>
                <a:ea typeface="Times New Roman"/>
              </a:rPr>
              <a:t>it a relation? </a:t>
            </a:r>
            <a:r>
              <a:rPr lang="en-US" sz="2400" dirty="0" smtClean="0">
                <a:solidFill>
                  <a:srgbClr val="FF0000"/>
                </a:solidFill>
                <a:latin typeface="Verdana"/>
                <a:ea typeface="Times New Roman"/>
              </a:rPr>
              <a:t>Yes </a:t>
            </a:r>
            <a:r>
              <a:rPr lang="en-US" sz="2400" dirty="0" smtClean="0">
                <a:latin typeface="Verdana"/>
                <a:ea typeface="Times New Roman"/>
              </a:rPr>
              <a:t>How </a:t>
            </a:r>
            <a:r>
              <a:rPr lang="en-US" sz="2400" dirty="0">
                <a:latin typeface="Verdana"/>
                <a:ea typeface="Times New Roman"/>
              </a:rPr>
              <a:t>do you know? </a:t>
            </a:r>
            <a:r>
              <a:rPr lang="en-US" sz="2400" dirty="0" smtClean="0">
                <a:solidFill>
                  <a:srgbClr val="FF0000"/>
                </a:solidFill>
                <a:latin typeface="Verdana"/>
                <a:ea typeface="Times New Roman"/>
              </a:rPr>
              <a:t>It is a set of ordered pairs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Verdana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Verdana"/>
                <a:ea typeface="Times New Roman"/>
              </a:rPr>
              <a:t>5</a:t>
            </a:r>
            <a:r>
              <a:rPr lang="en-US" sz="2400" dirty="0">
                <a:latin typeface="Verdana"/>
                <a:ea typeface="Times New Roman"/>
              </a:rPr>
              <a:t>)  Is it a function? </a:t>
            </a:r>
            <a:r>
              <a:rPr lang="en-US" sz="2400" dirty="0" smtClean="0">
                <a:solidFill>
                  <a:srgbClr val="FF0000"/>
                </a:solidFill>
                <a:latin typeface="Verdana"/>
                <a:ea typeface="Times New Roman"/>
              </a:rPr>
              <a:t>Yes</a:t>
            </a:r>
            <a:r>
              <a:rPr lang="en-US" sz="2400" dirty="0" smtClean="0">
                <a:latin typeface="Verdana"/>
                <a:ea typeface="Times New Roman"/>
              </a:rPr>
              <a:t>   </a:t>
            </a:r>
            <a:r>
              <a:rPr lang="en-US" sz="2400" dirty="0">
                <a:latin typeface="Verdana"/>
                <a:ea typeface="Times New Roman"/>
              </a:rPr>
              <a:t>How do you know? </a:t>
            </a:r>
            <a:r>
              <a:rPr lang="en-US" sz="2400" dirty="0" smtClean="0">
                <a:solidFill>
                  <a:srgbClr val="FF0000"/>
                </a:solidFill>
                <a:latin typeface="Verdana"/>
                <a:ea typeface="Times New Roman"/>
              </a:rPr>
              <a:t>Each x has only one y.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Verdana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Verdana"/>
                <a:ea typeface="Times New Roman"/>
              </a:rPr>
              <a:t>6)  What </a:t>
            </a:r>
            <a:r>
              <a:rPr lang="en-US" sz="2400" dirty="0">
                <a:latin typeface="Verdana"/>
                <a:ea typeface="Times New Roman"/>
              </a:rPr>
              <a:t>is the domain</a:t>
            </a:r>
            <a:r>
              <a:rPr lang="en-US" sz="2400" dirty="0" smtClean="0">
                <a:latin typeface="Verdana"/>
                <a:ea typeface="Times New Roman"/>
              </a:rPr>
              <a:t>?</a:t>
            </a:r>
            <a:r>
              <a:rPr lang="en-US" sz="2400" dirty="0" smtClean="0">
                <a:solidFill>
                  <a:srgbClr val="FF0000"/>
                </a:solidFill>
                <a:latin typeface="Verdana"/>
                <a:ea typeface="Times New Roman"/>
              </a:rPr>
              <a:t> {-2, -1, 0, 1, 3}</a:t>
            </a:r>
            <a:r>
              <a:rPr lang="en-US" sz="2400" dirty="0" smtClean="0">
                <a:latin typeface="Verdana"/>
                <a:ea typeface="Times New Roman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>
              <a:latin typeface="Verdana"/>
              <a:ea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Verdana"/>
                <a:ea typeface="Times New Roman"/>
                <a:cs typeface="Times New Roman"/>
              </a:rPr>
              <a:t>7</a:t>
            </a:r>
            <a:r>
              <a:rPr lang="en-US" sz="2400" dirty="0">
                <a:latin typeface="Verdana"/>
                <a:ea typeface="Times New Roman"/>
                <a:cs typeface="Times New Roman"/>
              </a:rPr>
              <a:t>)  What is the range? </a:t>
            </a:r>
            <a:r>
              <a:rPr lang="en-US" sz="2400" dirty="0" smtClean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 {-2, -1, 0, 2, 3}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Homework, Continued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440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{(-2, -2), (-1, -1), (0, 0), (1, 2), (3, 2)}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5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Verdana"/>
                <a:ea typeface="Times New Roman"/>
              </a:rPr>
              <a:t>8)  True or False? 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Verdana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u="sng" dirty="0">
                <a:solidFill>
                  <a:srgbClr val="FF0000"/>
                </a:solidFill>
                <a:latin typeface="Verdana"/>
                <a:ea typeface="Times New Roman"/>
              </a:rPr>
              <a:t> </a:t>
            </a:r>
            <a:r>
              <a:rPr lang="en-US" sz="2800" u="sng" dirty="0" smtClean="0">
                <a:solidFill>
                  <a:srgbClr val="FF0000"/>
                </a:solidFill>
                <a:latin typeface="Verdana"/>
                <a:ea typeface="Times New Roman"/>
              </a:rPr>
              <a:t>True</a:t>
            </a:r>
            <a:r>
              <a:rPr lang="en-US" sz="2800" u="sng" dirty="0" smtClean="0">
                <a:solidFill>
                  <a:srgbClr val="FF0000"/>
                </a:solidFill>
                <a:latin typeface="Verdana"/>
                <a:ea typeface="Times New Roman"/>
              </a:rPr>
              <a:t>  </a:t>
            </a:r>
            <a:r>
              <a:rPr lang="en-US" sz="2800" dirty="0">
                <a:latin typeface="Verdana"/>
                <a:ea typeface="Times New Roman"/>
              </a:rPr>
              <a:t>a) All functions are </a:t>
            </a:r>
            <a:r>
              <a:rPr lang="en-US" sz="2800" dirty="0" smtClean="0">
                <a:latin typeface="Verdana"/>
                <a:ea typeface="Times New Roman"/>
              </a:rPr>
              <a:t>relations</a:t>
            </a:r>
            <a:r>
              <a:rPr lang="en-US" sz="2800" dirty="0">
                <a:latin typeface="Verdana"/>
                <a:ea typeface="Times New Roman"/>
              </a:rPr>
              <a:t>. Explain</a:t>
            </a:r>
            <a:r>
              <a:rPr lang="en-US" sz="2800" dirty="0" smtClean="0">
                <a:latin typeface="Verdana"/>
                <a:ea typeface="Times New Roman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Verdana"/>
                <a:ea typeface="Times New Roman"/>
              </a:rPr>
              <a:t>A function is a special </a:t>
            </a:r>
            <a:r>
              <a:rPr lang="en-US" sz="2800" dirty="0" smtClean="0">
                <a:solidFill>
                  <a:srgbClr val="FF0000"/>
                </a:solidFill>
                <a:latin typeface="Verdana"/>
                <a:ea typeface="Times New Roman"/>
              </a:rPr>
              <a:t>relation.</a:t>
            </a:r>
            <a:endParaRPr lang="en-US" sz="24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Verdana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u="sng" dirty="0" smtClean="0">
                <a:solidFill>
                  <a:srgbClr val="FF0000"/>
                </a:solidFill>
                <a:latin typeface="Verdana"/>
                <a:ea typeface="Times New Roman"/>
              </a:rPr>
              <a:t>False</a:t>
            </a:r>
            <a:r>
              <a:rPr lang="en-US" sz="2800" dirty="0" smtClean="0">
                <a:latin typeface="Verdana"/>
                <a:ea typeface="Times New Roman"/>
              </a:rPr>
              <a:t> </a:t>
            </a:r>
            <a:r>
              <a:rPr lang="en-US" sz="2800" dirty="0" smtClean="0">
                <a:latin typeface="Verdana"/>
                <a:ea typeface="Times New Roman"/>
              </a:rPr>
              <a:t>b</a:t>
            </a:r>
            <a:r>
              <a:rPr lang="en-US" sz="2800" dirty="0">
                <a:latin typeface="Verdana"/>
                <a:ea typeface="Times New Roman"/>
              </a:rPr>
              <a:t>)  All relations are functions.  Explain</a:t>
            </a:r>
            <a:r>
              <a:rPr lang="en-US" sz="2800" dirty="0" smtClean="0">
                <a:latin typeface="Verdana"/>
                <a:ea typeface="Times New Roman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Verdana"/>
                <a:ea typeface="Times New Roman"/>
              </a:rPr>
              <a:t>A function is a special </a:t>
            </a:r>
            <a:r>
              <a:rPr lang="en-US" sz="2800" dirty="0" smtClean="0">
                <a:solidFill>
                  <a:srgbClr val="FF0000"/>
                </a:solidFill>
                <a:latin typeface="Verdana"/>
                <a:ea typeface="Times New Roman"/>
              </a:rPr>
              <a:t>relation in which each x has only 1 y.</a:t>
            </a:r>
            <a:endParaRPr lang="en-US" sz="24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Homework,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relation is a set of ordered pairs.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A function is a special relation in which each element of the domain (x values) is paired with exactly one element of the range (y values).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8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are two easy ways to determine if a relation is a function.</a:t>
            </a:r>
          </a:p>
          <a:p>
            <a:pPr marL="109728" indent="0">
              <a:buNone/>
            </a:pPr>
            <a:endParaRPr lang="en-US" sz="3200" dirty="0" smtClean="0"/>
          </a:p>
          <a:p>
            <a:r>
              <a:rPr lang="en-US" sz="3200" dirty="0" smtClean="0"/>
              <a:t>1) In a table or set of ordered pairs, check to see if each x has only one y.</a:t>
            </a:r>
          </a:p>
          <a:p>
            <a:pPr marL="109728" indent="0">
              <a:buNone/>
            </a:pPr>
            <a:endParaRPr lang="en-US" sz="3200" dirty="0" smtClean="0"/>
          </a:p>
          <a:p>
            <a:r>
              <a:rPr lang="en-US" sz="3200" dirty="0" smtClean="0"/>
              <a:t>2) Use the vertical line test.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a function?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What is it?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It is an easy way to determine if a graph represents the graph of a function.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Line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313</TotalTime>
  <Words>1076</Words>
  <Application>Microsoft Office PowerPoint</Application>
  <PresentationFormat>On-screen Show (4:3)</PresentationFormat>
  <Paragraphs>296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Functions</vt:lpstr>
      <vt:lpstr>Objective:</vt:lpstr>
      <vt:lpstr>Homework Review</vt:lpstr>
      <vt:lpstr>Homework, Continued</vt:lpstr>
      <vt:lpstr>Homework, Continued</vt:lpstr>
      <vt:lpstr>Homework, Continued</vt:lpstr>
      <vt:lpstr>Functions</vt:lpstr>
      <vt:lpstr>Is it a function?</vt:lpstr>
      <vt:lpstr>Vertical Line Test</vt:lpstr>
      <vt:lpstr>Vertical Line Test</vt:lpstr>
      <vt:lpstr>Vertical Line Test</vt:lpstr>
      <vt:lpstr>Vertical Line Test</vt:lpstr>
      <vt:lpstr>Vertical Line Test</vt:lpstr>
      <vt:lpstr>Vertical Line Test</vt:lpstr>
      <vt:lpstr>Vertical Line Test</vt:lpstr>
      <vt:lpstr>Functions Activity</vt:lpstr>
      <vt:lpstr>Graphs of Functions</vt:lpstr>
      <vt:lpstr>Continuous Functions</vt:lpstr>
      <vt:lpstr>Continuous Function</vt:lpstr>
      <vt:lpstr>Continuous Function</vt:lpstr>
      <vt:lpstr>Continuous Function</vt:lpstr>
      <vt:lpstr>Continuous Function</vt:lpstr>
      <vt:lpstr>Continuous Function</vt:lpstr>
      <vt:lpstr>Continuous Function</vt:lpstr>
      <vt:lpstr>Continuous Function</vt:lpstr>
      <vt:lpstr>Discrete Functions</vt:lpstr>
      <vt:lpstr>Discrete Function</vt:lpstr>
      <vt:lpstr>Discrete Function</vt:lpstr>
      <vt:lpstr>Discrete Function</vt:lpstr>
      <vt:lpstr>Discrete Function</vt:lpstr>
      <vt:lpstr>Discrete Function</vt:lpstr>
      <vt:lpstr>Discrete Function</vt:lpstr>
      <vt:lpstr>Discrete Function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Default Name</dc:creator>
  <cp:lastModifiedBy>Default Name</cp:lastModifiedBy>
  <cp:revision>25</cp:revision>
  <dcterms:created xsi:type="dcterms:W3CDTF">2013-01-11T02:58:03Z</dcterms:created>
  <dcterms:modified xsi:type="dcterms:W3CDTF">2013-01-14T18:37:59Z</dcterms:modified>
</cp:coreProperties>
</file>