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303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8" r:id="rId43"/>
    <p:sldId id="300" r:id="rId44"/>
    <p:sldId id="314" r:id="rId45"/>
    <p:sldId id="313" r:id="rId46"/>
    <p:sldId id="312" r:id="rId47"/>
    <p:sldId id="311" r:id="rId48"/>
    <p:sldId id="301" r:id="rId49"/>
    <p:sldId id="302" r:id="rId50"/>
    <p:sldId id="304" r:id="rId51"/>
    <p:sldId id="315" r:id="rId52"/>
    <p:sldId id="316" r:id="rId53"/>
    <p:sldId id="317" r:id="rId54"/>
    <p:sldId id="305" r:id="rId55"/>
    <p:sldId id="306" r:id="rId56"/>
    <p:sldId id="318" r:id="rId57"/>
    <p:sldId id="319" r:id="rId58"/>
    <p:sldId id="320" r:id="rId59"/>
    <p:sldId id="307" r:id="rId60"/>
    <p:sldId id="308" r:id="rId61"/>
    <p:sldId id="321" r:id="rId62"/>
    <p:sldId id="322" r:id="rId63"/>
    <p:sldId id="323" r:id="rId64"/>
    <p:sldId id="309" r:id="rId65"/>
    <p:sldId id="310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89587-4891-4329-AF58-5DD589EAB75D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3DE5E-7EF4-44D0-92B7-48D2BEB76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3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Mathematics Standards of Learning Curriculum Framework 2009: Grade 8,</a:t>
            </a:r>
            <a:r>
              <a:rPr lang="en-US" baseline="0" dirty="0" smtClean="0"/>
              <a:t> p. </a:t>
            </a:r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DE5E-7EF4-44D0-92B7-48D2BEB76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7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54A9-C24C-4777-8779-4485B2E37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4AD675-3311-4ED5-8D19-3F5922552A27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9B4A19-8141-49FF-9380-5F3ED8F5C2F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8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8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8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8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8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 8.14, SOL 8.16, SOL 8.17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Each slice of pizza costs $1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graph is discrete</a:t>
            </a:r>
          </a:p>
          <a:p>
            <a:pPr marL="0" indent="0">
              <a:buNone/>
            </a:pPr>
            <a:r>
              <a:rPr lang="en-US" dirty="0" smtClean="0"/>
              <a:t>because you would not 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uy </a:t>
            </a:r>
            <a:r>
              <a:rPr lang="en-US" dirty="0" smtClean="0"/>
              <a:t>partial slices of pizza.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Therefore, the points </a:t>
            </a:r>
          </a:p>
          <a:p>
            <a:pPr marL="0" indent="0">
              <a:buNone/>
            </a:pPr>
            <a:r>
              <a:rPr lang="en-US" dirty="0" smtClean="0"/>
              <a:t>will not be connected </a:t>
            </a:r>
          </a:p>
          <a:p>
            <a:pPr marL="0" indent="0">
              <a:buNone/>
            </a:pPr>
            <a:r>
              <a:rPr lang="en-US" dirty="0" smtClean="0"/>
              <a:t>with a line.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057900" y="408894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94863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60474" y="309589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5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Each slice of pizza costs $1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Independent variable: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Number of slices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of pizza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Dependent variable: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Total cost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057900" y="408894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94863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60474" y="309589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6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and Functio</a:t>
            </a:r>
            <a:r>
              <a:rPr lang="en-US" dirty="0"/>
              <a:t>n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the relation below to answer the following questions.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89734" y="1828800"/>
            <a:ext cx="3296466" cy="4114800"/>
          </a:xfrm>
          <a:prstGeom prst="rect">
            <a:avLst/>
          </a:prstGeom>
        </p:spPr>
      </p:pic>
      <p:sp>
        <p:nvSpPr>
          <p:cNvPr id="6" name="Text Box 6"/>
          <p:cNvSpPr txBox="1"/>
          <p:nvPr/>
        </p:nvSpPr>
        <p:spPr>
          <a:xfrm>
            <a:off x="3886200" y="1918336"/>
            <a:ext cx="4724400" cy="402526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dirty="0">
                <a:effectLst/>
                <a:latin typeface="Century Gothic" pitchFamily="34" charset="0"/>
                <a:ea typeface="Times New Roman"/>
              </a:rPr>
              <a:t>Identify the domain </a:t>
            </a:r>
            <a:r>
              <a:rPr lang="en-US" sz="2000" dirty="0" smtClean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{-5, -1, 1, 5}</a:t>
            </a:r>
            <a:endParaRPr lang="en-US" sz="2000" dirty="0">
              <a:solidFill>
                <a:srgbClr val="FF0000"/>
              </a:solidFill>
              <a:effectLst/>
              <a:latin typeface="Century Gothic" pitchFamily="34" charset="0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 pitchFamily="34" charset="0"/>
                <a:ea typeface="Times New Roman"/>
              </a:rPr>
              <a:t> 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 pitchFamily="34" charset="0"/>
                <a:ea typeface="Times New Roman"/>
              </a:rPr>
              <a:t>     and </a:t>
            </a:r>
            <a:r>
              <a:rPr lang="en-US" sz="2000" dirty="0" smtClean="0">
                <a:effectLst/>
                <a:latin typeface="Century Gothic" pitchFamily="34" charset="0"/>
                <a:ea typeface="Times New Roman"/>
              </a:rPr>
              <a:t>range 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Century Gothic" pitchFamily="34" charset="0"/>
                <a:ea typeface="Times New Roman"/>
              </a:rPr>
              <a:t>{-1, 0, 1, 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Century Gothic" pitchFamily="34" charset="0"/>
                <a:ea typeface="Times New Roman"/>
              </a:rPr>
              <a:t>7}</a:t>
            </a:r>
            <a:endParaRPr lang="en-US" sz="2000" dirty="0">
              <a:solidFill>
                <a:srgbClr val="FF0000"/>
              </a:solidFill>
              <a:effectLst/>
              <a:latin typeface="Century Gothic" pitchFamily="34" charset="0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 pitchFamily="34" charset="0"/>
                <a:ea typeface="Times New Roman"/>
              </a:rPr>
              <a:t> 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entury Gothic" pitchFamily="34" charset="0"/>
                <a:ea typeface="Times New Roman"/>
              </a:rPr>
              <a:t> 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entury Gothic" pitchFamily="34" charset="0"/>
                <a:ea typeface="Times New Roman"/>
              </a:rPr>
              <a:t>2) Does </a:t>
            </a:r>
            <a:r>
              <a:rPr lang="en-US" sz="2000" dirty="0">
                <a:effectLst/>
                <a:latin typeface="Century Gothic" pitchFamily="34" charset="0"/>
                <a:ea typeface="Times New Roman"/>
              </a:rPr>
              <a:t>the list of ordered pairs represent </a:t>
            </a:r>
            <a:r>
              <a:rPr lang="en-US" sz="2000" dirty="0" smtClean="0">
                <a:effectLst/>
                <a:latin typeface="Century Gothic" pitchFamily="34" charset="0"/>
                <a:ea typeface="Times New Roman"/>
              </a:rPr>
              <a:t>a </a:t>
            </a:r>
            <a:r>
              <a:rPr lang="en-US" sz="2000" dirty="0">
                <a:effectLst/>
                <a:latin typeface="Century Gothic" pitchFamily="34" charset="0"/>
                <a:ea typeface="Times New Roman"/>
              </a:rPr>
              <a:t>function? </a:t>
            </a:r>
            <a:r>
              <a:rPr lang="en-US" sz="2000" u="sng" dirty="0" smtClean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No</a:t>
            </a:r>
            <a:r>
              <a:rPr lang="en-US" sz="2000" dirty="0" smtClean="0">
                <a:latin typeface="Century Gothic" pitchFamily="34" charset="0"/>
                <a:ea typeface="Times New Roman"/>
              </a:rPr>
              <a:t>   </a:t>
            </a:r>
            <a:r>
              <a:rPr lang="en-US" sz="2000" dirty="0" smtClean="0">
                <a:effectLst/>
                <a:latin typeface="Century Gothic" pitchFamily="34" charset="0"/>
                <a:ea typeface="Times New Roman"/>
              </a:rPr>
              <a:t>Why </a:t>
            </a:r>
            <a:r>
              <a:rPr lang="en-US" sz="2000" dirty="0">
                <a:effectLst/>
                <a:latin typeface="Century Gothic" pitchFamily="34" charset="0"/>
                <a:ea typeface="Times New Roman"/>
              </a:rPr>
              <a:t>or why not</a:t>
            </a:r>
            <a:r>
              <a:rPr lang="en-US" sz="2000" dirty="0" smtClean="0">
                <a:effectLst/>
                <a:latin typeface="Century Gothic" pitchFamily="34" charset="0"/>
                <a:ea typeface="Times New Roman"/>
              </a:rPr>
              <a:t>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It does not pass the vertical line test because it touches more than one point at a time.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  <a:effectLst/>
                <a:latin typeface="Century Gothic" pitchFamily="34" charset="0"/>
                <a:ea typeface="Times New Roman"/>
              </a:rPr>
              <a:t>The x-value “1” is paired with two y-values,  “-1” and 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Century Gothic" pitchFamily="34" charset="0"/>
                <a:ea typeface="Times New Roman"/>
              </a:rPr>
              <a:t>“7”</a:t>
            </a:r>
            <a:endParaRPr lang="en-US" sz="1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36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a </a:t>
            </a:r>
            <a:r>
              <a:rPr lang="en-US" b="1" dirty="0"/>
              <a:t>function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Remember:  A </a:t>
            </a:r>
            <a:r>
              <a:rPr lang="en-US" b="1" dirty="0"/>
              <a:t>function</a:t>
            </a:r>
            <a:r>
              <a:rPr lang="en-US" dirty="0"/>
              <a:t> is a rule that has a </a:t>
            </a:r>
            <a:r>
              <a:rPr lang="en-US" u="sng" dirty="0"/>
              <a:t>unique</a:t>
            </a:r>
            <a:r>
              <a:rPr lang="en-US" dirty="0"/>
              <a:t> output value for each input value.  </a:t>
            </a:r>
          </a:p>
          <a:p>
            <a:pPr lvl="0"/>
            <a:r>
              <a:rPr lang="en-US" dirty="0"/>
              <a:t>This means that there is </a:t>
            </a:r>
            <a:r>
              <a:rPr lang="en-US" b="1" u="sng" dirty="0"/>
              <a:t>only one</a:t>
            </a:r>
            <a:r>
              <a:rPr lang="en-US" dirty="0"/>
              <a:t>  </a:t>
            </a:r>
            <a:r>
              <a:rPr lang="en-US" u="sng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value for each </a:t>
            </a:r>
            <a:r>
              <a:rPr lang="en-US" u="sng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value</a:t>
            </a:r>
            <a:r>
              <a:rPr lang="en-US" dirty="0"/>
              <a:t>.   </a:t>
            </a:r>
          </a:p>
          <a:p>
            <a:r>
              <a:rPr lang="en-US" dirty="0"/>
              <a:t>What are </a:t>
            </a:r>
            <a:r>
              <a:rPr lang="en-US" b="1" dirty="0"/>
              <a:t>domain and range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Remember:  The </a:t>
            </a:r>
            <a:r>
              <a:rPr lang="en-US" b="1" dirty="0"/>
              <a:t>domain</a:t>
            </a:r>
            <a:r>
              <a:rPr lang="en-US" dirty="0"/>
              <a:t> is the set of </a:t>
            </a:r>
            <a:r>
              <a:rPr lang="en-US" u="sng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coordinates.</a:t>
            </a:r>
          </a:p>
          <a:p>
            <a:pPr lvl="0"/>
            <a:r>
              <a:rPr lang="en-US" dirty="0"/>
              <a:t>Remember:  The </a:t>
            </a:r>
            <a:r>
              <a:rPr lang="en-US" b="1" dirty="0"/>
              <a:t>range</a:t>
            </a:r>
            <a:r>
              <a:rPr lang="en-US" dirty="0"/>
              <a:t> is the set of </a:t>
            </a:r>
            <a:r>
              <a:rPr lang="en-US" u="sng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coordinates.  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linear equation is a type of continuous function.</a:t>
            </a:r>
          </a:p>
          <a:p>
            <a:r>
              <a:rPr lang="en-US" dirty="0" smtClean="0"/>
              <a:t>The graph of a linear equation is a straight line. </a:t>
            </a:r>
          </a:p>
          <a:p>
            <a:pPr lvl="0"/>
            <a:r>
              <a:rPr lang="en-US" dirty="0"/>
              <a:t>A linear equation represents a situation with a constant rate. </a:t>
            </a:r>
            <a:endParaRPr lang="en-US" dirty="0" smtClean="0"/>
          </a:p>
          <a:p>
            <a:pPr lvl="0"/>
            <a:r>
              <a:rPr lang="en-US" dirty="0" smtClean="0"/>
              <a:t>To graph a linear equation:</a:t>
            </a:r>
          </a:p>
          <a:p>
            <a:pPr marL="274320" lvl="1" indent="0">
              <a:buNone/>
            </a:pPr>
            <a:r>
              <a:rPr lang="en-US" dirty="0" smtClean="0"/>
              <a:t>1) create a table</a:t>
            </a:r>
          </a:p>
          <a:p>
            <a:pPr marL="274320" lvl="1" indent="0">
              <a:buNone/>
            </a:pPr>
            <a:r>
              <a:rPr lang="en-US" dirty="0" smtClean="0"/>
              <a:t>2) plot the ordered pairs</a:t>
            </a:r>
          </a:p>
          <a:p>
            <a:pPr marL="274320" lvl="1" indent="0">
              <a:buNone/>
            </a:pPr>
            <a:r>
              <a:rPr lang="en-US" dirty="0" smtClean="0"/>
              <a:t>3) connect the points to form a straight line.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Graph each equation.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1) y = x – 3</a:t>
            </a:r>
          </a:p>
          <a:p>
            <a:endParaRPr lang="en-US" dirty="0"/>
          </a:p>
          <a:p>
            <a:r>
              <a:rPr lang="en-US" dirty="0" smtClean="0"/>
              <a:t>Directions:</a:t>
            </a:r>
          </a:p>
          <a:p>
            <a:r>
              <a:rPr lang="en-US" dirty="0" smtClean="0"/>
              <a:t>1) create a table</a:t>
            </a:r>
          </a:p>
          <a:p>
            <a:r>
              <a:rPr lang="en-US" dirty="0" smtClean="0"/>
              <a:t>2) plot the ordered pairs</a:t>
            </a:r>
          </a:p>
          <a:p>
            <a:r>
              <a:rPr lang="en-US" dirty="0" smtClean="0"/>
              <a:t>3) connect the points to form a straight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118817" name="Group 33"/>
          <p:cNvGraphicFramePr>
            <a:graphicFrameLocks noGrp="1"/>
          </p:cNvGraphicFramePr>
          <p:nvPr>
            <p:ph sz="half" idx="2"/>
          </p:nvPr>
        </p:nvGraphicFramePr>
        <p:xfrm>
          <a:off x="1066800" y="2438400"/>
          <a:ext cx="6934200" cy="2611438"/>
        </p:xfrm>
        <a:graphic>
          <a:graphicData uri="http://schemas.openxmlformats.org/drawingml/2006/table">
            <a:tbl>
              <a:tblPr/>
              <a:tblGrid>
                <a:gridCol w="2311400"/>
                <a:gridCol w="2311400"/>
                <a:gridCol w="2311400"/>
              </a:tblGrid>
              <a:tr h="538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4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9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8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8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student will be able to:</a:t>
            </a:r>
          </a:p>
          <a:p>
            <a:pPr marL="0" lvl="0" indent="0">
              <a:buNone/>
            </a:pPr>
            <a:r>
              <a:rPr lang="en-US" dirty="0" smtClean="0"/>
              <a:t>1) Construct </a:t>
            </a:r>
            <a:r>
              <a:rPr lang="en-US" dirty="0"/>
              <a:t>a table of ordered pairs by substituting values for </a:t>
            </a:r>
            <a:r>
              <a:rPr lang="en-US" i="1" dirty="0"/>
              <a:t>x </a:t>
            </a:r>
            <a:r>
              <a:rPr lang="en-US" dirty="0"/>
              <a:t>in a linear equation to find values for </a:t>
            </a:r>
            <a:r>
              <a:rPr lang="en-US" i="1" dirty="0"/>
              <a:t>y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smtClean="0"/>
              <a:t>2) Plot </a:t>
            </a:r>
            <a:r>
              <a:rPr lang="en-US" dirty="0"/>
              <a:t>in the coordinate plane ordered pairs 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from a table.</a:t>
            </a:r>
          </a:p>
          <a:p>
            <a:pPr marL="0" lvl="0" indent="0">
              <a:buNone/>
            </a:pPr>
            <a:r>
              <a:rPr lang="en-US" dirty="0" smtClean="0"/>
              <a:t>3) Connect </a:t>
            </a:r>
            <a:r>
              <a:rPr lang="en-US" dirty="0"/>
              <a:t>the ordered pairs to form a straight line (a continuous function).</a:t>
            </a:r>
          </a:p>
          <a:p>
            <a:pPr marL="0" lvl="0" indent="0">
              <a:buNone/>
            </a:pPr>
            <a:r>
              <a:rPr lang="en-US" dirty="0" smtClean="0"/>
              <a:t>4) Interpret </a:t>
            </a:r>
            <a:r>
              <a:rPr lang="en-US" dirty="0"/>
              <a:t>the unit rate of the proportional relationship graphed as the slope of the graph, and compare two different proportional relationships represented in different ways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5) Identify the domain and range of a relation.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1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6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5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3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2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1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4862876"/>
            <a:ext cx="73342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92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n-US" dirty="0" smtClean="0"/>
              <a:t>1) y = x - 3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80256" y="1220355"/>
            <a:ext cx="7959469" cy="989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2) Graph the ordered pairs.</a:t>
            </a:r>
          </a:p>
          <a:p>
            <a:pPr marL="0" indent="0">
              <a:buNone/>
            </a:pPr>
            <a:r>
              <a:rPr lang="en-US" dirty="0" smtClean="0"/>
              <a:t>3) Connect the points to form a straight line.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2324714"/>
            <a:ext cx="4419600" cy="3999885"/>
            <a:chOff x="1488" y="1152"/>
            <a:chExt cx="2976" cy="2976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488" y="2640"/>
              <a:ext cx="297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508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594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681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767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853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940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026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112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049" y="2735"/>
              <a:ext cx="9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808080"/>
                  </a:solidFill>
                  <a:latin typeface="Arial" charset="0"/>
                </a:rPr>
                <a:t>-5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199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285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372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458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544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631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717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803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890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976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3062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3149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235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21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408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3494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581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3667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3753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3840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3926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4012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4099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185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4271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4358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44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4378" y="2613"/>
              <a:ext cx="79" cy="54"/>
            </a:xfrm>
            <a:custGeom>
              <a:avLst/>
              <a:gdLst>
                <a:gd name="T0" fmla="*/ 79 w 79"/>
                <a:gd name="T1" fmla="*/ 27 h 54"/>
                <a:gd name="T2" fmla="*/ 0 w 79"/>
                <a:gd name="T3" fmla="*/ 54 h 54"/>
                <a:gd name="T4" fmla="*/ 0 w 79"/>
                <a:gd name="T5" fmla="*/ 0 h 54"/>
                <a:gd name="T6" fmla="*/ 79 w 79"/>
                <a:gd name="T7" fmla="*/ 27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54">
                  <a:moveTo>
                    <a:pt x="79" y="27"/>
                  </a:moveTo>
                  <a:lnTo>
                    <a:pt x="0" y="54"/>
                  </a:lnTo>
                  <a:lnTo>
                    <a:pt x="0" y="0"/>
                  </a:lnTo>
                  <a:lnTo>
                    <a:pt x="79" y="27"/>
                  </a:lnTo>
                  <a:close/>
                </a:path>
              </a:pathLst>
            </a:custGeom>
            <a:solidFill>
              <a:srgbClr val="010101"/>
            </a:solidFill>
            <a:ln w="19050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1488" y="2613"/>
              <a:ext cx="80" cy="54"/>
            </a:xfrm>
            <a:custGeom>
              <a:avLst/>
              <a:gdLst>
                <a:gd name="T0" fmla="*/ 0 w 80"/>
                <a:gd name="T1" fmla="*/ 27 h 54"/>
                <a:gd name="T2" fmla="*/ 80 w 80"/>
                <a:gd name="T3" fmla="*/ 54 h 54"/>
                <a:gd name="T4" fmla="*/ 80 w 80"/>
                <a:gd name="T5" fmla="*/ 0 h 54"/>
                <a:gd name="T6" fmla="*/ 0 w 80"/>
                <a:gd name="T7" fmla="*/ 27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54">
                  <a:moveTo>
                    <a:pt x="0" y="27"/>
                  </a:moveTo>
                  <a:lnTo>
                    <a:pt x="80" y="54"/>
                  </a:lnTo>
                  <a:lnTo>
                    <a:pt x="8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10101"/>
            </a:solidFill>
            <a:ln w="19050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2976" y="1152"/>
              <a:ext cx="1" cy="297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>
              <a:off x="2956" y="1172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H="1">
              <a:off x="2943" y="1258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H="1">
              <a:off x="2956" y="1345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H="1">
              <a:off x="2943" y="1431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H="1">
              <a:off x="2956" y="1517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 flipH="1">
              <a:off x="2943" y="1604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H="1">
              <a:off x="2956" y="1690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H="1">
              <a:off x="2942" y="1776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H="1">
              <a:off x="2956" y="1863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H="1">
              <a:off x="2943" y="1949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H="1">
              <a:off x="2956" y="2036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H="1">
              <a:off x="2943" y="2122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H="1">
              <a:off x="2956" y="2208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 flipH="1">
              <a:off x="2943" y="2295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H="1">
              <a:off x="2956" y="2381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H="1">
              <a:off x="2943" y="2467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H="1">
              <a:off x="2956" y="2554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H="1">
              <a:off x="2943" y="2640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 flipH="1">
              <a:off x="2956" y="2726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 flipH="1">
              <a:off x="2943" y="2813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 flipH="1">
              <a:off x="2956" y="2899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 flipH="1">
              <a:off x="2943" y="2985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 flipH="1">
              <a:off x="2956" y="3072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 flipH="1">
              <a:off x="2943" y="3158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 flipH="1">
              <a:off x="2956" y="3245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 flipH="1">
              <a:off x="2943" y="3331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 flipH="1">
              <a:off x="2956" y="3417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 flipH="1">
              <a:off x="2943" y="3504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2784" y="3426"/>
              <a:ext cx="9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808080"/>
                  </a:solidFill>
                  <a:latin typeface="Arial" charset="0"/>
                </a:rPr>
                <a:t>-5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>
              <a:off x="2956" y="3590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 flipH="1">
              <a:off x="2943" y="3676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 flipH="1">
              <a:off x="2956" y="3763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 flipH="1">
              <a:off x="2943" y="3849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 flipH="1">
              <a:off x="2956" y="3935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 flipH="1">
              <a:off x="2943" y="4022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 flipH="1">
              <a:off x="2956" y="4108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2949" y="1152"/>
              <a:ext cx="54" cy="80"/>
            </a:xfrm>
            <a:custGeom>
              <a:avLst/>
              <a:gdLst>
                <a:gd name="T0" fmla="*/ 27 w 54"/>
                <a:gd name="T1" fmla="*/ 0 h 80"/>
                <a:gd name="T2" fmla="*/ 54 w 54"/>
                <a:gd name="T3" fmla="*/ 80 h 80"/>
                <a:gd name="T4" fmla="*/ 0 w 54"/>
                <a:gd name="T5" fmla="*/ 80 h 80"/>
                <a:gd name="T6" fmla="*/ 27 w 54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80">
                  <a:moveTo>
                    <a:pt x="27" y="0"/>
                  </a:moveTo>
                  <a:lnTo>
                    <a:pt x="54" y="80"/>
                  </a:lnTo>
                  <a:lnTo>
                    <a:pt x="0" y="8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10101"/>
            </a:solidFill>
            <a:ln w="19050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2949" y="4042"/>
              <a:ext cx="54" cy="79"/>
            </a:xfrm>
            <a:custGeom>
              <a:avLst/>
              <a:gdLst>
                <a:gd name="T0" fmla="*/ 27 w 54"/>
                <a:gd name="T1" fmla="*/ 79 h 79"/>
                <a:gd name="T2" fmla="*/ 54 w 54"/>
                <a:gd name="T3" fmla="*/ 0 h 79"/>
                <a:gd name="T4" fmla="*/ 0 w 54"/>
                <a:gd name="T5" fmla="*/ 0 h 79"/>
                <a:gd name="T6" fmla="*/ 27 w 54"/>
                <a:gd name="T7" fmla="*/ 79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79">
                  <a:moveTo>
                    <a:pt x="27" y="7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27" y="79"/>
                  </a:lnTo>
                  <a:close/>
                </a:path>
              </a:pathLst>
            </a:custGeom>
            <a:solidFill>
              <a:srgbClr val="010101"/>
            </a:solidFill>
            <a:ln w="19050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2818" y="1728"/>
              <a:ext cx="6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808080"/>
                  </a:solidFill>
                  <a:latin typeface="Arial" charset="0"/>
                </a:rPr>
                <a:t>5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800" y="2736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808080"/>
                  </a:solidFill>
                  <a:latin typeface="Arial" charset="0"/>
                </a:rPr>
                <a:t>5</a:t>
              </a:r>
              <a:endParaRPr lang="en-US" sz="1400">
                <a:latin typeface="Times New Roman" pitchFamily="18" charset="0"/>
              </a:endParaRPr>
            </a:p>
          </p:txBody>
        </p:sp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036" y="5606108"/>
            <a:ext cx="4573690" cy="68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Rectangle 85"/>
          <p:cNvSpPr>
            <a:spLocks noChangeArrowheads="1"/>
          </p:cNvSpPr>
          <p:nvPr/>
        </p:nvSpPr>
        <p:spPr bwMode="auto">
          <a:xfrm>
            <a:off x="3168906" y="510902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88" name="Rectangle 85"/>
          <p:cNvSpPr>
            <a:spLocks noChangeArrowheads="1"/>
          </p:cNvSpPr>
          <p:nvPr/>
        </p:nvSpPr>
        <p:spPr bwMode="auto">
          <a:xfrm>
            <a:off x="3435862" y="48778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89" name="Rectangle 85"/>
          <p:cNvSpPr>
            <a:spLocks noChangeArrowheads="1"/>
          </p:cNvSpPr>
          <p:nvPr/>
        </p:nvSpPr>
        <p:spPr bwMode="auto">
          <a:xfrm>
            <a:off x="3710602" y="460149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90" name="Rectangle 85"/>
          <p:cNvSpPr>
            <a:spLocks noChangeArrowheads="1"/>
          </p:cNvSpPr>
          <p:nvPr/>
        </p:nvSpPr>
        <p:spPr bwMode="auto">
          <a:xfrm>
            <a:off x="3939663" y="437516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 flipV="1">
            <a:off x="2913011" y="3751277"/>
            <a:ext cx="19812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9533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x - 3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Identify the domain and range of the ordered pairs.</a:t>
            </a:r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 smtClean="0"/>
              <a:t>Domain: </a:t>
            </a:r>
          </a:p>
          <a:p>
            <a:pPr marL="0" indent="0" eaLnBrk="1" hangingPunct="1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</a:t>
            </a:r>
            <a:r>
              <a:rPr lang="en-US" sz="3200" dirty="0" smtClean="0">
                <a:solidFill>
                  <a:srgbClr val="FF0000"/>
                </a:solidFill>
              </a:rPr>
              <a:t>{-1, 0, 1, 2}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Range:			</a:t>
            </a:r>
          </a:p>
          <a:p>
            <a:pPr eaLnBrk="1" hangingPunct="1">
              <a:buFontTx/>
              <a:buNone/>
            </a:pPr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FF0000"/>
                </a:solidFill>
              </a:rPr>
              <a:t>{-4, -3, -2, -1}</a:t>
            </a:r>
            <a:endParaRPr lang="en-US" sz="32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4573690" cy="68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76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Graph each equation.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2) y = -3x</a:t>
            </a:r>
          </a:p>
          <a:p>
            <a:endParaRPr lang="en-US" dirty="0"/>
          </a:p>
          <a:p>
            <a:r>
              <a:rPr lang="en-US" dirty="0" smtClean="0"/>
              <a:t>Directions:</a:t>
            </a:r>
          </a:p>
          <a:p>
            <a:r>
              <a:rPr lang="en-US" dirty="0" smtClean="0"/>
              <a:t>1) create a table</a:t>
            </a:r>
          </a:p>
          <a:p>
            <a:r>
              <a:rPr lang="en-US" dirty="0" smtClean="0"/>
              <a:t>2) plot the ordered pairs</a:t>
            </a:r>
          </a:p>
          <a:p>
            <a:r>
              <a:rPr lang="en-US" dirty="0" smtClean="0"/>
              <a:t>3) connect the points to form a straight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0"/>
            <a:ext cx="4654550" cy="628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9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16" y="1981200"/>
            <a:ext cx="693737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2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9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2" y="2133600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8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9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7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2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5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0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2008188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3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 A </a:t>
            </a:r>
            <a:r>
              <a:rPr lang="en-US" dirty="0"/>
              <a:t>rain gauge collected 1 </a:t>
            </a:r>
            <a:r>
              <a:rPr lang="en-US" dirty="0" smtClean="0"/>
              <a:t>inch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rain each hour for 4 hours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1) Create a table of values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22631"/>
              </p:ext>
            </p:extLst>
          </p:nvPr>
        </p:nvGraphicFramePr>
        <p:xfrm>
          <a:off x="609600" y="2819400"/>
          <a:ext cx="3886201" cy="2768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81200"/>
                <a:gridCol w="1905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since</a:t>
                      </a:r>
                      <a:r>
                        <a:rPr lang="en-US" baseline="0" dirty="0" smtClean="0"/>
                        <a:t> measurement began (in hours)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rain in the gauge (in inches)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/>
              <a:t>2</a:t>
            </a:r>
            <a:r>
              <a:rPr lang="en-US" dirty="0" smtClean="0"/>
              <a:t>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50636" y="5457450"/>
            <a:ext cx="4124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{(-1, 3), (0, 0), (1, -3), (2, -6)}</a:t>
            </a:r>
            <a:endParaRPr lang="en-US" sz="2800" dirty="0">
              <a:sym typeface="Wingdings 2" pitchFamily="18" charset="2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1639" y="840085"/>
            <a:ext cx="4876800" cy="5257800"/>
            <a:chOff x="1488" y="1152"/>
            <a:chExt cx="2976" cy="2976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488" y="2640"/>
              <a:ext cx="297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508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594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681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767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853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940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026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112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049" y="2735"/>
              <a:ext cx="9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808080"/>
                  </a:solidFill>
                  <a:latin typeface="Arial" charset="0"/>
                </a:rPr>
                <a:t>-5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199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285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372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458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544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631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717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803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890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976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3062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3149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3235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21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3408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3494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581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3667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3753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3840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3926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4012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4099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185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4271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4358" y="2607"/>
              <a:ext cx="1" cy="6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44" y="2620"/>
              <a:ext cx="1" cy="4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4378" y="2613"/>
              <a:ext cx="79" cy="54"/>
            </a:xfrm>
            <a:custGeom>
              <a:avLst/>
              <a:gdLst>
                <a:gd name="T0" fmla="*/ 79 w 79"/>
                <a:gd name="T1" fmla="*/ 27 h 54"/>
                <a:gd name="T2" fmla="*/ 0 w 79"/>
                <a:gd name="T3" fmla="*/ 54 h 54"/>
                <a:gd name="T4" fmla="*/ 0 w 79"/>
                <a:gd name="T5" fmla="*/ 0 h 54"/>
                <a:gd name="T6" fmla="*/ 79 w 79"/>
                <a:gd name="T7" fmla="*/ 27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54">
                  <a:moveTo>
                    <a:pt x="79" y="27"/>
                  </a:moveTo>
                  <a:lnTo>
                    <a:pt x="0" y="54"/>
                  </a:lnTo>
                  <a:lnTo>
                    <a:pt x="0" y="0"/>
                  </a:lnTo>
                  <a:lnTo>
                    <a:pt x="79" y="27"/>
                  </a:lnTo>
                  <a:close/>
                </a:path>
              </a:pathLst>
            </a:custGeom>
            <a:solidFill>
              <a:srgbClr val="010101"/>
            </a:solidFill>
            <a:ln w="19050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1488" y="2613"/>
              <a:ext cx="80" cy="54"/>
            </a:xfrm>
            <a:custGeom>
              <a:avLst/>
              <a:gdLst>
                <a:gd name="T0" fmla="*/ 0 w 80"/>
                <a:gd name="T1" fmla="*/ 27 h 54"/>
                <a:gd name="T2" fmla="*/ 80 w 80"/>
                <a:gd name="T3" fmla="*/ 54 h 54"/>
                <a:gd name="T4" fmla="*/ 80 w 80"/>
                <a:gd name="T5" fmla="*/ 0 h 54"/>
                <a:gd name="T6" fmla="*/ 0 w 80"/>
                <a:gd name="T7" fmla="*/ 27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54">
                  <a:moveTo>
                    <a:pt x="0" y="27"/>
                  </a:moveTo>
                  <a:lnTo>
                    <a:pt x="80" y="54"/>
                  </a:lnTo>
                  <a:lnTo>
                    <a:pt x="8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10101"/>
            </a:solidFill>
            <a:ln w="19050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2976" y="1152"/>
              <a:ext cx="1" cy="2976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>
              <a:off x="2956" y="1172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H="1">
              <a:off x="2943" y="1258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H="1">
              <a:off x="2956" y="1345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H="1">
              <a:off x="2943" y="1431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H="1">
              <a:off x="2956" y="1517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 flipH="1">
              <a:off x="2943" y="1604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H="1">
              <a:off x="2956" y="1690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H="1">
              <a:off x="2942" y="1776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H="1">
              <a:off x="2956" y="1863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H="1">
              <a:off x="2943" y="1949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H="1">
              <a:off x="2956" y="2036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H="1">
              <a:off x="2943" y="2122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H="1">
              <a:off x="2956" y="2208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 flipH="1">
              <a:off x="2943" y="2295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H="1">
              <a:off x="2956" y="2381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H="1">
              <a:off x="2943" y="2467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H="1">
              <a:off x="2956" y="2554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H="1">
              <a:off x="2943" y="2640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 flipH="1">
              <a:off x="2956" y="2726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 flipH="1">
              <a:off x="2943" y="2813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 flipH="1">
              <a:off x="2956" y="2899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 flipH="1">
              <a:off x="2943" y="2985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 flipH="1">
              <a:off x="2956" y="3072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 flipH="1">
              <a:off x="2943" y="3158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 flipH="1">
              <a:off x="2956" y="3245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 flipH="1">
              <a:off x="2943" y="3331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 flipH="1">
              <a:off x="2956" y="3417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 flipH="1">
              <a:off x="2943" y="3504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2784" y="3426"/>
              <a:ext cx="9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808080"/>
                  </a:solidFill>
                  <a:latin typeface="Arial" charset="0"/>
                </a:rPr>
                <a:t>-5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>
              <a:off x="2956" y="3590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 flipH="1">
              <a:off x="2943" y="3676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 flipH="1">
              <a:off x="2956" y="3763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 flipH="1">
              <a:off x="2943" y="3849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 flipH="1">
              <a:off x="2956" y="3935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 flipH="1">
              <a:off x="2943" y="4022"/>
              <a:ext cx="66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 flipH="1">
              <a:off x="2956" y="4108"/>
              <a:ext cx="40" cy="1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2949" y="1152"/>
              <a:ext cx="54" cy="80"/>
            </a:xfrm>
            <a:custGeom>
              <a:avLst/>
              <a:gdLst>
                <a:gd name="T0" fmla="*/ 27 w 54"/>
                <a:gd name="T1" fmla="*/ 0 h 80"/>
                <a:gd name="T2" fmla="*/ 54 w 54"/>
                <a:gd name="T3" fmla="*/ 80 h 80"/>
                <a:gd name="T4" fmla="*/ 0 w 54"/>
                <a:gd name="T5" fmla="*/ 80 h 80"/>
                <a:gd name="T6" fmla="*/ 27 w 54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80">
                  <a:moveTo>
                    <a:pt x="27" y="0"/>
                  </a:moveTo>
                  <a:lnTo>
                    <a:pt x="54" y="80"/>
                  </a:lnTo>
                  <a:lnTo>
                    <a:pt x="0" y="8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10101"/>
            </a:solidFill>
            <a:ln w="19050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2949" y="4042"/>
              <a:ext cx="54" cy="79"/>
            </a:xfrm>
            <a:custGeom>
              <a:avLst/>
              <a:gdLst>
                <a:gd name="T0" fmla="*/ 27 w 54"/>
                <a:gd name="T1" fmla="*/ 79 h 79"/>
                <a:gd name="T2" fmla="*/ 54 w 54"/>
                <a:gd name="T3" fmla="*/ 0 h 79"/>
                <a:gd name="T4" fmla="*/ 0 w 54"/>
                <a:gd name="T5" fmla="*/ 0 h 79"/>
                <a:gd name="T6" fmla="*/ 27 w 54"/>
                <a:gd name="T7" fmla="*/ 79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79">
                  <a:moveTo>
                    <a:pt x="27" y="7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27" y="79"/>
                  </a:lnTo>
                  <a:close/>
                </a:path>
              </a:pathLst>
            </a:custGeom>
            <a:solidFill>
              <a:srgbClr val="010101"/>
            </a:solidFill>
            <a:ln w="19050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2818" y="1728"/>
              <a:ext cx="6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808080"/>
                  </a:solidFill>
                  <a:latin typeface="Arial" charset="0"/>
                </a:rPr>
                <a:t>5</a:t>
              </a:r>
              <a:endParaRPr lang="en-US" sz="1400">
                <a:latin typeface="Times New Roman" pitchFamily="18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800" y="2736"/>
              <a:ext cx="60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808080"/>
                  </a:solidFill>
                  <a:latin typeface="Arial" charset="0"/>
                </a:rPr>
                <a:t>5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838813" y="507141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87" name="Rectangle 85"/>
          <p:cNvSpPr>
            <a:spLocks noChangeArrowheads="1"/>
          </p:cNvSpPr>
          <p:nvPr/>
        </p:nvSpPr>
        <p:spPr bwMode="auto">
          <a:xfrm>
            <a:off x="6480565" y="420079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88" name="Rectangle 85"/>
          <p:cNvSpPr>
            <a:spLocks noChangeArrowheads="1"/>
          </p:cNvSpPr>
          <p:nvPr/>
        </p:nvSpPr>
        <p:spPr bwMode="auto">
          <a:xfrm>
            <a:off x="6117806" y="32758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89" name="Rectangle 85"/>
          <p:cNvSpPr>
            <a:spLocks noChangeArrowheads="1"/>
          </p:cNvSpPr>
          <p:nvPr/>
        </p:nvSpPr>
        <p:spPr bwMode="auto">
          <a:xfrm>
            <a:off x="5826432" y="234088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90" name="Line 89"/>
          <p:cNvSpPr>
            <a:spLocks noChangeShapeType="1"/>
          </p:cNvSpPr>
          <p:nvPr/>
        </p:nvSpPr>
        <p:spPr bwMode="auto">
          <a:xfrm flipH="1" flipV="1">
            <a:off x="5647133" y="1679558"/>
            <a:ext cx="1594324" cy="4124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Text Placeholder 2"/>
          <p:cNvSpPr txBox="1">
            <a:spLocks/>
          </p:cNvSpPr>
          <p:nvPr/>
        </p:nvSpPr>
        <p:spPr>
          <a:xfrm>
            <a:off x="289924" y="1181065"/>
            <a:ext cx="4827768" cy="19840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dirty="0" smtClean="0"/>
              <a:t>2) Graph the ordered pairs.</a:t>
            </a:r>
          </a:p>
          <a:p>
            <a:pPr marL="0" indent="0">
              <a:buFont typeface="Wingdings 3"/>
              <a:buNone/>
            </a:pPr>
            <a:r>
              <a:rPr lang="en-US" dirty="0" smtClean="0"/>
              <a:t>3) Connect the points to form </a:t>
            </a:r>
          </a:p>
          <a:p>
            <a:pPr marL="0" indent="0">
              <a:buFont typeface="Wingdings 3"/>
              <a:buNone/>
            </a:pPr>
            <a:r>
              <a:rPr lang="en-US" dirty="0" smtClean="0"/>
              <a:t>a straight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1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9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-3x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Identify the domain and range of the ordered pairs.</a:t>
            </a:r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 smtClean="0"/>
              <a:t>Domain: </a:t>
            </a:r>
          </a:p>
          <a:p>
            <a:pPr marL="0" indent="0" eaLnBrk="1" hangingPunct="1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</a:t>
            </a:r>
            <a:r>
              <a:rPr lang="en-US" sz="3200" dirty="0" smtClean="0">
                <a:solidFill>
                  <a:srgbClr val="FF0000"/>
                </a:solidFill>
              </a:rPr>
              <a:t>{-1, 0, 1, 2}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Range:			</a:t>
            </a:r>
          </a:p>
          <a:p>
            <a:pPr eaLnBrk="1" hangingPunct="1">
              <a:buFontTx/>
              <a:buNone/>
            </a:pPr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FF0000"/>
                </a:solidFill>
              </a:rPr>
              <a:t>{-6, -3, 0, 3}</a:t>
            </a:r>
            <a:endParaRPr lang="en-US" sz="32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10343" y="2352020"/>
            <a:ext cx="4124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{(-1, 3), (0, 0), (1, -3), (2, -6)}</a:t>
            </a:r>
            <a:endParaRPr lang="en-US" sz="2800" dirty="0"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101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Graph each equation.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) y = -3x + 2</a:t>
            </a:r>
          </a:p>
          <a:p>
            <a:endParaRPr lang="en-US" dirty="0"/>
          </a:p>
          <a:p>
            <a:r>
              <a:rPr lang="en-US" dirty="0" smtClean="0"/>
              <a:t>Directions:</a:t>
            </a:r>
          </a:p>
          <a:p>
            <a:r>
              <a:rPr lang="en-US" dirty="0" smtClean="0"/>
              <a:t>1) create a table</a:t>
            </a:r>
          </a:p>
          <a:p>
            <a:r>
              <a:rPr lang="en-US" dirty="0" smtClean="0"/>
              <a:t>2) plot the ordered pairs</a:t>
            </a:r>
          </a:p>
          <a:p>
            <a:r>
              <a:rPr lang="en-US" dirty="0" smtClean="0"/>
              <a:t>3) connect the points to form a straight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3) y = -3x + 2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8187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1247" y="2590800"/>
            <a:ext cx="7696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3) y = -3x + 2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8187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1247" y="3124200"/>
            <a:ext cx="7696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3) y = -3x + 2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8187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3630612"/>
            <a:ext cx="7696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3) y = -3x + 2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8187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7577" y="4191000"/>
            <a:ext cx="7696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3) y = -3x + 2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1) create a table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8187"/>
            <a:ext cx="693737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9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3) y = -3x + 2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	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{(-1, 5), (0, 2), (1, -1), (2, -4)}</a:t>
            </a:r>
            <a:endParaRPr lang="en-US" sz="2400" dirty="0">
              <a:sym typeface="Wingdings 2" pitchFamily="18" charset="2"/>
            </a:endParaRPr>
          </a:p>
          <a:p>
            <a:pPr eaLnBrk="1" hangingPunct="1"/>
            <a:endParaRPr lang="en-US" sz="2400" dirty="0" smtClean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28600" y="1295400"/>
            <a:ext cx="4827768" cy="19840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dirty="0" smtClean="0"/>
              <a:t>2) Graph the ordered pairs.</a:t>
            </a:r>
          </a:p>
          <a:p>
            <a:pPr marL="0" indent="0">
              <a:buFont typeface="Wingdings 3"/>
              <a:buNone/>
            </a:pPr>
            <a:r>
              <a:rPr lang="en-US" dirty="0" smtClean="0"/>
              <a:t>3) Connect the points to form </a:t>
            </a:r>
          </a:p>
          <a:p>
            <a:pPr marL="0" indent="0">
              <a:buFont typeface="Wingdings 3"/>
              <a:buNone/>
            </a:pPr>
            <a:r>
              <a:rPr lang="en-US" dirty="0" smtClean="0"/>
              <a:t>a straight line.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27995"/>
            <a:ext cx="48895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85"/>
          <p:cNvSpPr>
            <a:spLocks noChangeArrowheads="1"/>
          </p:cNvSpPr>
          <p:nvPr/>
        </p:nvSpPr>
        <p:spPr bwMode="auto">
          <a:xfrm>
            <a:off x="6254750" y="265271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9" name="Rectangle 85"/>
          <p:cNvSpPr>
            <a:spLocks noChangeArrowheads="1"/>
          </p:cNvSpPr>
          <p:nvPr/>
        </p:nvSpPr>
        <p:spPr bwMode="auto">
          <a:xfrm>
            <a:off x="6565900" y="3581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10" name="Rectangle 85"/>
          <p:cNvSpPr>
            <a:spLocks noChangeArrowheads="1"/>
          </p:cNvSpPr>
          <p:nvPr/>
        </p:nvSpPr>
        <p:spPr bwMode="auto">
          <a:xfrm>
            <a:off x="6889750" y="44979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11" name="Rectangle 85"/>
          <p:cNvSpPr>
            <a:spLocks noChangeArrowheads="1"/>
          </p:cNvSpPr>
          <p:nvPr/>
        </p:nvSpPr>
        <p:spPr bwMode="auto">
          <a:xfrm>
            <a:off x="5943600" y="17833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  <a:sym typeface="Wingdings 2" pitchFamily="18" charset="2"/>
              </a:rPr>
              <a:t></a:t>
            </a:r>
          </a:p>
        </p:txBody>
      </p:sp>
      <p:sp>
        <p:nvSpPr>
          <p:cNvPr id="12" name="Line 89"/>
          <p:cNvSpPr>
            <a:spLocks noChangeShapeType="1"/>
          </p:cNvSpPr>
          <p:nvPr/>
        </p:nvSpPr>
        <p:spPr bwMode="auto">
          <a:xfrm flipH="1" flipV="1">
            <a:off x="5772150" y="1011071"/>
            <a:ext cx="1587500" cy="453674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3646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1) y = -3x + 2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Identify the domain and range of the ordered pairs.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{(-</a:t>
            </a:r>
            <a:r>
              <a:rPr lang="en-US" sz="2400" dirty="0">
                <a:solidFill>
                  <a:prstClr val="black"/>
                </a:solidFill>
              </a:rPr>
              <a:t>1, 5), (0, 2), (1, -1), (2, -4)}</a:t>
            </a:r>
            <a:endParaRPr lang="en-US" sz="3200" dirty="0"/>
          </a:p>
          <a:p>
            <a:pPr eaLnBrk="1" hangingPunct="1"/>
            <a:r>
              <a:rPr lang="en-US" sz="3200" dirty="0" smtClean="0"/>
              <a:t>Domain: </a:t>
            </a:r>
          </a:p>
          <a:p>
            <a:pPr marL="0" indent="0" eaLnBrk="1" hangingPunct="1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</a:t>
            </a:r>
            <a:r>
              <a:rPr lang="en-US" sz="3200" dirty="0" smtClean="0">
                <a:solidFill>
                  <a:srgbClr val="FF0000"/>
                </a:solidFill>
              </a:rPr>
              <a:t>{-1, 0, 1, 2}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Range:			</a:t>
            </a:r>
          </a:p>
          <a:p>
            <a:pPr eaLnBrk="1" hangingPunct="1">
              <a:buFontTx/>
              <a:buNone/>
            </a:pPr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FF0000"/>
                </a:solidFill>
              </a:rPr>
              <a:t>{-4, -1, </a:t>
            </a: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srgbClr val="FF0000"/>
                </a:solidFill>
              </a:rPr>
              <a:t>}</a:t>
            </a:r>
            <a:endParaRPr lang="en-US" sz="32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537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 A </a:t>
            </a:r>
            <a:r>
              <a:rPr lang="en-US" dirty="0"/>
              <a:t>rain gauge collected 1 </a:t>
            </a:r>
            <a:r>
              <a:rPr lang="en-US" dirty="0" smtClean="0"/>
              <a:t>inch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rain each hour for 4 hours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) Graph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812459"/>
              </p:ext>
            </p:extLst>
          </p:nvPr>
        </p:nvGraphicFramePr>
        <p:xfrm>
          <a:off x="304801" y="2667000"/>
          <a:ext cx="2590800" cy="3566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20800"/>
                <a:gridCol w="1270000"/>
              </a:tblGrid>
              <a:tr h="8808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since</a:t>
                      </a:r>
                      <a:r>
                        <a:rPr lang="en-US" baseline="0" dirty="0" smtClean="0"/>
                        <a:t> measurement began (in hours)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rain in the gauge (in inches)</a:t>
                      </a:r>
                      <a:endParaRPr lang="en-US" dirty="0"/>
                    </a:p>
                  </a:txBody>
                  <a:tcPr/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057900" y="408894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94863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60474" y="309589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 – y = 3</a:t>
            </a:r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40301"/>
              </p:ext>
            </p:extLst>
          </p:nvPr>
        </p:nvGraphicFramePr>
        <p:xfrm>
          <a:off x="8382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 </a:t>
                      </a:r>
                      <a:r>
                        <a:rPr lang="en-US" dirty="0" smtClean="0"/>
                        <a:t>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 y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31623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 – y = 3</a:t>
            </a:r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380321"/>
              </p:ext>
            </p:extLst>
          </p:nvPr>
        </p:nvGraphicFramePr>
        <p:xfrm>
          <a:off x="8382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 </a:t>
                      </a:r>
                      <a:r>
                        <a:rPr lang="en-US" dirty="0" smtClean="0"/>
                        <a:t>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 y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7823" y="35052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 – y = 3</a:t>
            </a:r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04102"/>
              </p:ext>
            </p:extLst>
          </p:nvPr>
        </p:nvGraphicFramePr>
        <p:xfrm>
          <a:off x="8382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 </a:t>
                      </a:r>
                      <a:r>
                        <a:rPr lang="en-US" dirty="0" smtClean="0"/>
                        <a:t>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 y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7823" y="38862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 – y = 3</a:t>
            </a:r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51920"/>
              </p:ext>
            </p:extLst>
          </p:nvPr>
        </p:nvGraphicFramePr>
        <p:xfrm>
          <a:off x="8382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 </a:t>
                      </a:r>
                      <a:r>
                        <a:rPr lang="en-US" dirty="0" smtClean="0"/>
                        <a:t>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 y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19470" y="42672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 – y = 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Ordered pairs: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{(-</a:t>
            </a:r>
            <a:r>
              <a:rPr lang="en-US" dirty="0" smtClean="0"/>
              <a:t>1, -4), (0, -3), (1, -2), (2, -1)}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24762"/>
              </p:ext>
            </p:extLst>
          </p:nvPr>
        </p:nvGraphicFramePr>
        <p:xfrm>
          <a:off x="685800" y="1981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 </a:t>
                      </a:r>
                      <a:r>
                        <a:rPr lang="en-US" dirty="0" smtClean="0"/>
                        <a:t>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– y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– y = 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– y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01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2) y = 5x - 6</a:t>
            </a:r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077316"/>
              </p:ext>
            </p:extLst>
          </p:nvPr>
        </p:nvGraphicFramePr>
        <p:xfrm>
          <a:off x="8382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5x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5(-1)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5(0)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5(2)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31623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2) y = 5x - 6</a:t>
            </a:r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088105"/>
              </p:ext>
            </p:extLst>
          </p:nvPr>
        </p:nvGraphicFramePr>
        <p:xfrm>
          <a:off x="8382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5x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5(-1)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5(0)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5(2)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3518491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2) y = 5x - 6</a:t>
            </a:r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919358"/>
              </p:ext>
            </p:extLst>
          </p:nvPr>
        </p:nvGraphicFramePr>
        <p:xfrm>
          <a:off x="8382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5x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5(-1)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5(0)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5(2)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3918984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2) y = 5x - 6</a:t>
            </a:r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412984"/>
              </p:ext>
            </p:extLst>
          </p:nvPr>
        </p:nvGraphicFramePr>
        <p:xfrm>
          <a:off x="8382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5x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5(-1)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5(0)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5(2)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43434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2) y = 5x – 6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Ordered pairs: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{(-</a:t>
            </a:r>
            <a:r>
              <a:rPr lang="en-US" dirty="0" smtClean="0"/>
              <a:t>1, -11), (0, -6), (1, -1), (2, 4)}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597820"/>
              </p:ext>
            </p:extLst>
          </p:nvPr>
        </p:nvGraphicFramePr>
        <p:xfrm>
          <a:off x="762000" y="2057400"/>
          <a:ext cx="6096000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5x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5(-1)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5(0)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5(1) - 6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5(2)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64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A)  A </a:t>
            </a:r>
            <a:r>
              <a:rPr lang="en-US" dirty="0"/>
              <a:t>rain gauge collected 1 </a:t>
            </a:r>
            <a:r>
              <a:rPr lang="en-US" dirty="0" smtClean="0"/>
              <a:t>inch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rain each hour for 4 hours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graph is continuous</a:t>
            </a:r>
          </a:p>
          <a:p>
            <a:pPr marL="0" indent="0">
              <a:buNone/>
            </a:pPr>
            <a:r>
              <a:rPr lang="en-US" dirty="0" smtClean="0"/>
              <a:t>because the rain is</a:t>
            </a:r>
          </a:p>
          <a:p>
            <a:pPr marL="0" indent="0">
              <a:buNone/>
            </a:pPr>
            <a:r>
              <a:rPr lang="en-US" dirty="0" smtClean="0"/>
              <a:t>collecting in the gauge</a:t>
            </a:r>
          </a:p>
          <a:p>
            <a:pPr marL="0" indent="0">
              <a:buNone/>
            </a:pPr>
            <a:r>
              <a:rPr lang="en-US" dirty="0" smtClean="0"/>
              <a:t>between measurements.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Therefore, the points must</a:t>
            </a:r>
          </a:p>
          <a:p>
            <a:pPr marL="0" indent="0">
              <a:buNone/>
            </a:pPr>
            <a:r>
              <a:rPr lang="en-US" dirty="0" smtClean="0"/>
              <a:t>be connected by a line.  </a:t>
            </a:r>
          </a:p>
          <a:p>
            <a:pPr marL="0" indent="0">
              <a:buNone/>
            </a:pPr>
            <a:r>
              <a:rPr lang="en-US" dirty="0" smtClean="0"/>
              <a:t>The line begins at (0,0) since</a:t>
            </a:r>
          </a:p>
          <a:p>
            <a:pPr marL="0" indent="0">
              <a:buNone/>
            </a:pPr>
            <a:r>
              <a:rPr lang="en-US" dirty="0" smtClean="0"/>
              <a:t>there cannot be negative amounts of rain.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057900" y="408894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94863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60474" y="309589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6" idx="4"/>
          </p:cNvCxnSpPr>
          <p:nvPr/>
        </p:nvCxnSpPr>
        <p:spPr>
          <a:xfrm flipV="1">
            <a:off x="6134100" y="2438400"/>
            <a:ext cx="1638300" cy="18029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14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10036"/>
              </p:ext>
            </p:extLst>
          </p:nvPr>
        </p:nvGraphicFramePr>
        <p:xfrm>
          <a:off x="762000" y="3124200"/>
          <a:ext cx="6096000" cy="184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</a:t>
                      </a:r>
                      <a:r>
                        <a:rPr lang="en-US" baseline="0" dirty="0" smtClean="0"/>
                        <a:t> x/2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-2/2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4/2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35052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47658"/>
              </p:ext>
            </p:extLst>
          </p:nvPr>
        </p:nvGraphicFramePr>
        <p:xfrm>
          <a:off x="1066800" y="12954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95400"/>
                        <a:ext cx="914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6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89719"/>
              </p:ext>
            </p:extLst>
          </p:nvPr>
        </p:nvGraphicFramePr>
        <p:xfrm>
          <a:off x="762000" y="3124200"/>
          <a:ext cx="6096000" cy="184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</a:t>
                      </a:r>
                      <a:r>
                        <a:rPr lang="en-US" baseline="0" dirty="0" smtClean="0"/>
                        <a:t> x/2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-2/2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4/2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78712" y="39624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93198"/>
              </p:ext>
            </p:extLst>
          </p:nvPr>
        </p:nvGraphicFramePr>
        <p:xfrm>
          <a:off x="1066800" y="12954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95400"/>
                        <a:ext cx="914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8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700263"/>
              </p:ext>
            </p:extLst>
          </p:nvPr>
        </p:nvGraphicFramePr>
        <p:xfrm>
          <a:off x="762000" y="3124200"/>
          <a:ext cx="6096000" cy="184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</a:t>
                      </a:r>
                      <a:r>
                        <a:rPr lang="en-US" baseline="0" dirty="0" smtClean="0"/>
                        <a:t> x/2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-2/2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4/2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78712" y="43434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172212"/>
              </p:ext>
            </p:extLst>
          </p:nvPr>
        </p:nvGraphicFramePr>
        <p:xfrm>
          <a:off x="1066800" y="12954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95400"/>
                        <a:ext cx="914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71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*Create a table.  Choose “x” values and solve for “y” values.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396415"/>
              </p:ext>
            </p:extLst>
          </p:nvPr>
        </p:nvGraphicFramePr>
        <p:xfrm>
          <a:off x="762000" y="3124200"/>
          <a:ext cx="6096000" cy="184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</a:t>
                      </a:r>
                      <a:r>
                        <a:rPr lang="en-US" baseline="0" dirty="0" smtClean="0"/>
                        <a:t> x/2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-2/2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4/2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66307" y="4724400"/>
            <a:ext cx="647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40784"/>
              </p:ext>
            </p:extLst>
          </p:nvPr>
        </p:nvGraphicFramePr>
        <p:xfrm>
          <a:off x="1066800" y="12954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95400"/>
                        <a:ext cx="914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529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52600"/>
            <a:ext cx="6870700" cy="16002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II: Find four solutions of each equation, and write the solutions as ordered pairs.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79248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Ordered Pairs: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{(-</a:t>
            </a:r>
            <a:r>
              <a:rPr lang="en-US" dirty="0" smtClean="0"/>
              <a:t>2, -1), (0, 0), (2, 1), (4, 2)}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420755"/>
              </p:ext>
            </p:extLst>
          </p:nvPr>
        </p:nvGraphicFramePr>
        <p:xfrm>
          <a:off x="685800" y="2286000"/>
          <a:ext cx="6096000" cy="1849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</a:t>
                      </a:r>
                      <a:r>
                        <a:rPr lang="en-US" baseline="0" dirty="0" smtClean="0"/>
                        <a:t> x/2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 = -2/2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2/2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r>
                        <a:rPr lang="en-US" baseline="0" dirty="0" smtClean="0"/>
                        <a:t> = 4/2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305774"/>
              </p:ext>
            </p:extLst>
          </p:nvPr>
        </p:nvGraphicFramePr>
        <p:xfrm>
          <a:off x="1066800" y="12954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95400"/>
                        <a:ext cx="914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285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8001000" cy="3657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Matching functions, graphs, and </a:t>
            </a:r>
            <a:r>
              <a:rPr lang="en-US" sz="3600" smtClean="0"/>
              <a:t>tables Flip </a:t>
            </a:r>
            <a:r>
              <a:rPr lang="en-US" sz="3600" dirty="0" smtClean="0"/>
              <a:t>Chart.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91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  A </a:t>
            </a:r>
            <a:r>
              <a:rPr lang="en-US" dirty="0"/>
              <a:t>rain gauge collected 1 </a:t>
            </a:r>
            <a:r>
              <a:rPr lang="en-US" dirty="0" smtClean="0"/>
              <a:t>inch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rain each hour for 4 hours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Independent variable: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pPr marL="0" indent="0">
              <a:buNone/>
            </a:pPr>
            <a:r>
              <a:rPr lang="en-US" dirty="0" smtClean="0"/>
              <a:t>Dependent variable: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Amount of rain collected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057900" y="408894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94863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60474" y="309589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134100" y="2438400"/>
            <a:ext cx="1638300" cy="18029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2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 Each slice of pizza costs $1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1) Create a table of values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42389"/>
              </p:ext>
            </p:extLst>
          </p:nvPr>
        </p:nvGraphicFramePr>
        <p:xfrm>
          <a:off x="609600" y="2819400"/>
          <a:ext cx="3886201" cy="2494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81200"/>
                <a:gridCol w="1905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slices of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2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 Each slice of pizza costs $1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) Graph the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983320"/>
              </p:ext>
            </p:extLst>
          </p:nvPr>
        </p:nvGraphicFramePr>
        <p:xfrm>
          <a:off x="304801" y="2667000"/>
          <a:ext cx="2590800" cy="2743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20800"/>
                <a:gridCol w="1270000"/>
              </a:tblGrid>
              <a:tr h="8808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slices of 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57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191000" cy="452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057900" y="408894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94863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60474" y="309589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191</TotalTime>
  <Words>2469</Words>
  <Application>Microsoft Office PowerPoint</Application>
  <PresentationFormat>On-screen Show (4:3)</PresentationFormat>
  <Paragraphs>749</Paragraphs>
  <Slides>65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Origin</vt:lpstr>
      <vt:lpstr>Equation</vt:lpstr>
      <vt:lpstr>Linear Functions</vt:lpstr>
      <vt:lpstr>Objectives</vt:lpstr>
      <vt:lpstr>Homework</vt:lpstr>
      <vt:lpstr>Homework</vt:lpstr>
      <vt:lpstr>Homework</vt:lpstr>
      <vt:lpstr>Homework</vt:lpstr>
      <vt:lpstr>Homework</vt:lpstr>
      <vt:lpstr>Homework</vt:lpstr>
      <vt:lpstr>Homework</vt:lpstr>
      <vt:lpstr>Homework</vt:lpstr>
      <vt:lpstr>Homework</vt:lpstr>
      <vt:lpstr>Relations and Functions</vt:lpstr>
      <vt:lpstr>Review</vt:lpstr>
      <vt:lpstr>Linear Equations</vt:lpstr>
      <vt:lpstr>Graph each equation.  </vt:lpstr>
      <vt:lpstr>1) y = x - 3</vt:lpstr>
      <vt:lpstr>1) y = x - 3</vt:lpstr>
      <vt:lpstr>1) y = x - 3</vt:lpstr>
      <vt:lpstr>1) y = x - 3</vt:lpstr>
      <vt:lpstr>1) y = x - 3</vt:lpstr>
      <vt:lpstr>1) y = x - 3</vt:lpstr>
      <vt:lpstr>1) y = x - 3</vt:lpstr>
      <vt:lpstr>1) y = x - 3</vt:lpstr>
      <vt:lpstr>1) y = x - 3</vt:lpstr>
      <vt:lpstr>1) y = x - 3</vt:lpstr>
      <vt:lpstr>1) y = x - 3</vt:lpstr>
      <vt:lpstr>1) y = x - 3</vt:lpstr>
      <vt:lpstr>1) y = x - 3</vt:lpstr>
      <vt:lpstr>Graph each equation.  </vt:lpstr>
      <vt:lpstr>2) y = -3x</vt:lpstr>
      <vt:lpstr>2) y = -3x</vt:lpstr>
      <vt:lpstr>2) y = -3x</vt:lpstr>
      <vt:lpstr>2) y = -3x</vt:lpstr>
      <vt:lpstr>2) y = -3x</vt:lpstr>
      <vt:lpstr>2) y = -3x</vt:lpstr>
      <vt:lpstr>2) y = -3x</vt:lpstr>
      <vt:lpstr>2) y = -3x</vt:lpstr>
      <vt:lpstr>2) y = -3x</vt:lpstr>
      <vt:lpstr>2) y = -3x</vt:lpstr>
      <vt:lpstr>2) y = -3x</vt:lpstr>
      <vt:lpstr>1) y = -3x</vt:lpstr>
      <vt:lpstr>Graph each equation.  </vt:lpstr>
      <vt:lpstr>3) y = -3x + 2</vt:lpstr>
      <vt:lpstr>3) y = -3x + 2</vt:lpstr>
      <vt:lpstr>3) y = -3x + 2</vt:lpstr>
      <vt:lpstr>3) y = -3x + 2</vt:lpstr>
      <vt:lpstr>3) y = -3x + 2</vt:lpstr>
      <vt:lpstr>3) y = -3x + 2</vt:lpstr>
      <vt:lpstr>1) y = -3x + 2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II: Find four solutions of each equation, and write the solutions as ordered pairs.        </vt:lpstr>
      <vt:lpstr>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</dc:title>
  <dc:creator>Default Name</dc:creator>
  <cp:lastModifiedBy>Default Name</cp:lastModifiedBy>
  <cp:revision>22</cp:revision>
  <dcterms:created xsi:type="dcterms:W3CDTF">2013-01-12T17:51:51Z</dcterms:created>
  <dcterms:modified xsi:type="dcterms:W3CDTF">2013-01-14T19:17:25Z</dcterms:modified>
</cp:coreProperties>
</file>