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83" r:id="rId12"/>
    <p:sldId id="284" r:id="rId13"/>
    <p:sldId id="282" r:id="rId14"/>
    <p:sldId id="285" r:id="rId15"/>
    <p:sldId id="286" r:id="rId16"/>
    <p:sldId id="287" r:id="rId17"/>
    <p:sldId id="261" r:id="rId18"/>
    <p:sldId id="271" r:id="rId19"/>
    <p:sldId id="258" r:id="rId20"/>
    <p:sldId id="281" r:id="rId21"/>
    <p:sldId id="257" r:id="rId22"/>
    <p:sldId id="291" r:id="rId23"/>
    <p:sldId id="290" r:id="rId24"/>
    <p:sldId id="289" r:id="rId25"/>
    <p:sldId id="288" r:id="rId26"/>
    <p:sldId id="260" r:id="rId27"/>
    <p:sldId id="259" r:id="rId28"/>
    <p:sldId id="293" r:id="rId29"/>
    <p:sldId id="297" r:id="rId30"/>
    <p:sldId id="296" r:id="rId31"/>
    <p:sldId id="295" r:id="rId32"/>
    <p:sldId id="294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ADA17E-02A9-448A-A46E-1AF74BDB9930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35256-CC75-4E25-921C-7CC5C2EFCB4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Function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 8.14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1) y = 3x - 2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a) Make a table:</a:t>
            </a:r>
          </a:p>
          <a:p>
            <a:pPr marL="82296" indent="0">
              <a:buNone/>
            </a:pPr>
            <a:r>
              <a:rPr lang="en-US" dirty="0" smtClean="0"/>
              <a:t>(pick x’s and solve</a:t>
            </a:r>
          </a:p>
          <a:p>
            <a:pPr marL="82296" indent="0">
              <a:buNone/>
            </a:pPr>
            <a:r>
              <a:rPr lang="en-US" dirty="0" smtClean="0"/>
              <a:t>For y)  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42887"/>
              </p:ext>
            </p:extLst>
          </p:nvPr>
        </p:nvGraphicFramePr>
        <p:xfrm>
          <a:off x="5074920" y="3200400"/>
          <a:ext cx="3352800" cy="2971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76400"/>
                <a:gridCol w="16764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</a:t>
                      </a:r>
                      <a:endParaRPr lang="en-US" sz="28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13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1) y = 3x - 2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b) Graph the</a:t>
            </a:r>
          </a:p>
          <a:p>
            <a:pPr marL="82296" indent="0">
              <a:buNone/>
            </a:pPr>
            <a:r>
              <a:rPr lang="en-US" dirty="0"/>
              <a:t>o</a:t>
            </a:r>
            <a:r>
              <a:rPr lang="en-US" dirty="0" smtClean="0"/>
              <a:t>rdered </a:t>
            </a:r>
          </a:p>
          <a:p>
            <a:pPr marL="82296" indent="0">
              <a:buNone/>
            </a:pPr>
            <a:r>
              <a:rPr lang="en-US" dirty="0" smtClean="0"/>
              <a:t>pairs.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44732"/>
              </p:ext>
            </p:extLst>
          </p:nvPr>
        </p:nvGraphicFramePr>
        <p:xfrm>
          <a:off x="2209800" y="4419600"/>
          <a:ext cx="1402080" cy="20248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01040"/>
                <a:gridCol w="701040"/>
              </a:tblGrid>
              <a:tr h="2292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</a:tr>
              <a:tr h="4180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-1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-5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4180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</a:t>
                      </a:r>
                      <a:endParaRPr lang="en-US" sz="2000" dirty="0"/>
                    </a:p>
                  </a:txBody>
                  <a:tcPr/>
                </a:tc>
              </a:tr>
              <a:tr h="2292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2292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604" y="1524000"/>
            <a:ext cx="459218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705600" y="28411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81496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1) y = 3x - 2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c) Connect</a:t>
            </a:r>
          </a:p>
          <a:p>
            <a:pPr marL="82296" indent="0">
              <a:buNone/>
            </a:pPr>
            <a:r>
              <a:rPr lang="en-US" dirty="0" smtClean="0"/>
              <a:t>the points</a:t>
            </a:r>
          </a:p>
          <a:p>
            <a:pPr marL="82296" indent="0">
              <a:buNone/>
            </a:pPr>
            <a:r>
              <a:rPr lang="en-US" dirty="0" smtClean="0"/>
              <a:t>with a straight</a:t>
            </a:r>
          </a:p>
          <a:p>
            <a:pPr marL="82296" indent="0">
              <a:buNone/>
            </a:pPr>
            <a:r>
              <a:rPr lang="en-US" dirty="0" smtClean="0"/>
              <a:t>line.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604" y="1524000"/>
            <a:ext cx="459218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705600" y="28411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81496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1200" y="1828800"/>
            <a:ext cx="1295400" cy="434340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3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2</a:t>
            </a:r>
            <a:r>
              <a:rPr lang="en-US" dirty="0" smtClean="0"/>
              <a:t>) y = -x + 3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a) Make a table:</a:t>
            </a:r>
          </a:p>
          <a:p>
            <a:pPr marL="82296" indent="0">
              <a:buNone/>
            </a:pPr>
            <a:r>
              <a:rPr lang="en-US" dirty="0" smtClean="0"/>
              <a:t>(pick x’s and solve</a:t>
            </a:r>
          </a:p>
          <a:p>
            <a:pPr marL="82296" indent="0">
              <a:buNone/>
            </a:pPr>
            <a:r>
              <a:rPr lang="en-US" dirty="0" smtClean="0"/>
              <a:t>For y)  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08388"/>
              </p:ext>
            </p:extLst>
          </p:nvPr>
        </p:nvGraphicFramePr>
        <p:xfrm>
          <a:off x="5074920" y="3200400"/>
          <a:ext cx="3352800" cy="2971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76400"/>
                <a:gridCol w="16764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3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2</a:t>
            </a:r>
            <a:r>
              <a:rPr lang="en-US" dirty="0" smtClean="0"/>
              <a:t>) y = -x +3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b) Graph the</a:t>
            </a:r>
          </a:p>
          <a:p>
            <a:pPr marL="82296" indent="0">
              <a:buNone/>
            </a:pPr>
            <a:r>
              <a:rPr lang="en-US" dirty="0"/>
              <a:t>o</a:t>
            </a:r>
            <a:r>
              <a:rPr lang="en-US" dirty="0" smtClean="0"/>
              <a:t>rdered </a:t>
            </a:r>
          </a:p>
          <a:p>
            <a:pPr marL="82296" indent="0">
              <a:buNone/>
            </a:pPr>
            <a:r>
              <a:rPr lang="en-US" dirty="0" smtClean="0"/>
              <a:t>pairs.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604" y="1524000"/>
            <a:ext cx="459218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7056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46520" y="33767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81496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284116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34338"/>
            <a:ext cx="2147497" cy="199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3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III:  Graph each equation by plotting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2</a:t>
            </a:r>
            <a:r>
              <a:rPr lang="en-US" dirty="0" smtClean="0"/>
              <a:t>) y = -x +3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b) Connect</a:t>
            </a:r>
          </a:p>
          <a:p>
            <a:pPr marL="82296" indent="0">
              <a:buNone/>
            </a:pPr>
            <a:r>
              <a:rPr lang="en-US" dirty="0" smtClean="0"/>
              <a:t>the points</a:t>
            </a:r>
          </a:p>
          <a:p>
            <a:pPr marL="82296" indent="0">
              <a:buNone/>
            </a:pPr>
            <a:r>
              <a:rPr lang="en-US" dirty="0" smtClean="0"/>
              <a:t>with a straight</a:t>
            </a:r>
          </a:p>
          <a:p>
            <a:pPr marL="82296" indent="0">
              <a:buNone/>
            </a:pPr>
            <a:r>
              <a:rPr lang="en-US" dirty="0" smtClean="0"/>
              <a:t>line.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604" y="1524000"/>
            <a:ext cx="459218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7056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46520" y="33767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81496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284116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0200" y="2362200"/>
            <a:ext cx="2286000" cy="220980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IV: Identify the independent and dependent variables.  </a:t>
            </a:r>
          </a:p>
          <a:p>
            <a:pPr marL="82296" indent="0">
              <a:buNone/>
            </a:pPr>
            <a:endParaRPr lang="en-US" dirty="0"/>
          </a:p>
          <a:p>
            <a:pPr lvl="0"/>
            <a:r>
              <a:rPr lang="en-US" dirty="0"/>
              <a:t>total calories, number of slices of bread</a:t>
            </a:r>
          </a:p>
          <a:p>
            <a:r>
              <a:rPr lang="en-US" dirty="0"/>
              <a:t>DV = </a:t>
            </a:r>
            <a:r>
              <a:rPr lang="en-US" dirty="0" smtClean="0">
                <a:solidFill>
                  <a:srgbClr val="FF0000"/>
                </a:solidFill>
              </a:rPr>
              <a:t>Total Calories</a:t>
            </a:r>
            <a:r>
              <a:rPr lang="en-US" dirty="0" smtClean="0"/>
              <a:t>  </a:t>
            </a:r>
            <a:r>
              <a:rPr lang="en-US" dirty="0"/>
              <a:t>IV = </a:t>
            </a:r>
            <a:r>
              <a:rPr lang="en-US" dirty="0" smtClean="0">
                <a:solidFill>
                  <a:srgbClr val="FF0000"/>
                </a:solidFill>
              </a:rPr>
              <a:t>Number of slices of bread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cost of pencils, number of pencils</a:t>
            </a:r>
          </a:p>
          <a:p>
            <a:r>
              <a:rPr lang="en-US" dirty="0"/>
              <a:t>DV = </a:t>
            </a:r>
            <a:r>
              <a:rPr lang="en-US" dirty="0" smtClean="0">
                <a:solidFill>
                  <a:srgbClr val="FF0000"/>
                </a:solidFill>
              </a:rPr>
              <a:t>Cost of pencils</a:t>
            </a:r>
            <a:r>
              <a:rPr lang="en-US" dirty="0" smtClean="0"/>
              <a:t>  </a:t>
            </a:r>
            <a:r>
              <a:rPr lang="en-US" dirty="0"/>
              <a:t>IV = </a:t>
            </a:r>
            <a:r>
              <a:rPr lang="en-US" dirty="0" smtClean="0">
                <a:solidFill>
                  <a:srgbClr val="FF0000"/>
                </a:solidFill>
              </a:rPr>
              <a:t>Number of pencils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a relationship represents a function.</a:t>
            </a:r>
          </a:p>
          <a:p>
            <a:r>
              <a:rPr lang="en-US" dirty="0" smtClean="0"/>
              <a:t>Given a function, write the relationship in words, as an equation, and/or complete a table of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/>
                <a:ea typeface="Times New Roman"/>
                <a:cs typeface="Times New Roman"/>
              </a:rPr>
              <a:t>Functions can be represented as tables, graphs, equations, physical models, or in words. </a:t>
            </a:r>
            <a:endParaRPr lang="en-US" dirty="0" smtClean="0">
              <a:latin typeface="Century Gothic"/>
              <a:ea typeface="Times New Roman"/>
              <a:cs typeface="Times New Roman"/>
            </a:endParaRPr>
          </a:p>
          <a:p>
            <a:pPr marL="82296" indent="0">
              <a:buNone/>
            </a:pPr>
            <a:endParaRPr lang="en-US" dirty="0" smtClean="0">
              <a:latin typeface="Century Gothic"/>
              <a:cs typeface="Times New Roman"/>
            </a:endParaRPr>
          </a:p>
          <a:p>
            <a:pPr marL="82296" indent="0">
              <a:buNone/>
            </a:pPr>
            <a:endParaRPr lang="en-US" dirty="0">
              <a:latin typeface="Century Gothic"/>
              <a:cs typeface="Times New Roman"/>
            </a:endParaRPr>
          </a:p>
          <a:p>
            <a:pPr marL="82296" indent="0">
              <a:buNone/>
            </a:pPr>
            <a:endParaRPr lang="en-US" dirty="0">
              <a:latin typeface="Century Gothic"/>
              <a:cs typeface="Times New Roman"/>
            </a:endParaRPr>
          </a:p>
          <a:p>
            <a:endParaRPr lang="en-US" dirty="0" smtClean="0">
              <a:latin typeface="Century Gothic"/>
              <a:cs typeface="Times New Roman"/>
            </a:endParaRPr>
          </a:p>
          <a:p>
            <a:pPr algn="r"/>
            <a:r>
              <a:rPr lang="en-US" sz="1200" dirty="0">
                <a:latin typeface="Agency FB" pitchFamily="34" charset="0"/>
              </a:rPr>
              <a:t>Mathematics Standards of Learning Curriculum Framework 2009: Grade 8, p. 25</a:t>
            </a:r>
          </a:p>
          <a:p>
            <a:endParaRPr lang="en-US" dirty="0">
              <a:latin typeface="Century Gothic"/>
              <a:cs typeface="Times New Roman"/>
            </a:endParaRPr>
          </a:p>
          <a:p>
            <a:endParaRPr lang="en-US" dirty="0" smtClean="0">
              <a:latin typeface="Century Gothic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Tim’s salary as a lifeguard depends on the number of hours he works.  If he is paid $9.00 an hour, what is his salary for 3 hours?  12 hours?  22 hours?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Is his </a:t>
            </a:r>
            <a:r>
              <a:rPr lang="en-US" dirty="0"/>
              <a:t>salary a function of the hours </a:t>
            </a:r>
            <a:r>
              <a:rPr lang="en-US" dirty="0" smtClean="0"/>
              <a:t>he </a:t>
            </a:r>
            <a:r>
              <a:rPr lang="en-US" dirty="0"/>
              <a:t>works? </a:t>
            </a:r>
            <a:r>
              <a:rPr lang="en-US" dirty="0" smtClean="0"/>
              <a:t>Explain.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Yes.  For each number of hours he works, he will have only one salary.</a:t>
            </a:r>
          </a:p>
        </p:txBody>
      </p:sp>
    </p:spTree>
    <p:extLst>
      <p:ext uri="{BB962C8B-B14F-4D97-AF65-F5344CB8AC3E}">
        <p14:creationId xmlns:p14="http://schemas.microsoft.com/office/powerpoint/2010/main" val="40660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599"/>
            <a:ext cx="4648200" cy="616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Tim’s salary as a lifeguard depends on the number of hours he works.  If he is paid $9.00 an hour, what is his salary for 3 hours?  12 hours?  22 hours?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If possible, write the rule. Then, create a table of values.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* Words</a:t>
            </a:r>
            <a:r>
              <a:rPr lang="en-US" dirty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His salary is equal to $9.00 times the number of hours he works.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* Equation: 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 = 9h  or y = 9x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7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Tim’s </a:t>
            </a:r>
            <a:r>
              <a:rPr lang="en-US" dirty="0"/>
              <a:t>salary as a </a:t>
            </a:r>
            <a:r>
              <a:rPr lang="en-US" dirty="0" smtClean="0"/>
              <a:t>lifeguard </a:t>
            </a:r>
            <a:r>
              <a:rPr lang="en-US" dirty="0"/>
              <a:t>depends on the number of hours </a:t>
            </a:r>
            <a:r>
              <a:rPr lang="en-US" dirty="0" smtClean="0"/>
              <a:t>he </a:t>
            </a:r>
            <a:r>
              <a:rPr lang="en-US" dirty="0"/>
              <a:t>works.  If </a:t>
            </a:r>
            <a:r>
              <a:rPr lang="en-US" dirty="0" smtClean="0"/>
              <a:t>he </a:t>
            </a:r>
            <a:r>
              <a:rPr lang="en-US" dirty="0"/>
              <a:t>is paid </a:t>
            </a:r>
            <a:r>
              <a:rPr lang="en-US" dirty="0" smtClean="0"/>
              <a:t>$9.00 </a:t>
            </a:r>
            <a:r>
              <a:rPr lang="en-US" dirty="0"/>
              <a:t>an hour, what is </a:t>
            </a:r>
            <a:r>
              <a:rPr lang="en-US" dirty="0" smtClean="0"/>
              <a:t>his </a:t>
            </a:r>
            <a:r>
              <a:rPr lang="en-US" dirty="0"/>
              <a:t>salary for 3</a:t>
            </a:r>
            <a:r>
              <a:rPr lang="en-US" dirty="0" smtClean="0"/>
              <a:t> </a:t>
            </a:r>
            <a:r>
              <a:rPr lang="en-US" dirty="0"/>
              <a:t>hours?  </a:t>
            </a:r>
            <a:r>
              <a:rPr lang="en-US" dirty="0" smtClean="0"/>
              <a:t>12 </a:t>
            </a:r>
            <a:r>
              <a:rPr lang="en-US" dirty="0"/>
              <a:t>hours?  </a:t>
            </a:r>
            <a:r>
              <a:rPr lang="en-US" dirty="0" smtClean="0"/>
              <a:t>22 </a:t>
            </a:r>
            <a:r>
              <a:rPr lang="en-US" dirty="0"/>
              <a:t>hours?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75838"/>
              </p:ext>
            </p:extLst>
          </p:nvPr>
        </p:nvGraphicFramePr>
        <p:xfrm>
          <a:off x="1828800" y="3581400"/>
          <a:ext cx="6096000" cy="230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81200"/>
                <a:gridCol w="2286000"/>
                <a:gridCol w="1828800"/>
              </a:tblGrid>
              <a:tr h="561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Tim’s </a:t>
            </a:r>
            <a:r>
              <a:rPr lang="en-US" dirty="0"/>
              <a:t>salary as a </a:t>
            </a:r>
            <a:r>
              <a:rPr lang="en-US" dirty="0" smtClean="0"/>
              <a:t>lifeguard </a:t>
            </a:r>
            <a:r>
              <a:rPr lang="en-US" dirty="0"/>
              <a:t>depends on the number of hours </a:t>
            </a:r>
            <a:r>
              <a:rPr lang="en-US" dirty="0" smtClean="0"/>
              <a:t>he </a:t>
            </a:r>
            <a:r>
              <a:rPr lang="en-US" dirty="0"/>
              <a:t>works.  If </a:t>
            </a:r>
            <a:r>
              <a:rPr lang="en-US" dirty="0" smtClean="0"/>
              <a:t>he </a:t>
            </a:r>
            <a:r>
              <a:rPr lang="en-US" dirty="0"/>
              <a:t>is paid </a:t>
            </a:r>
            <a:r>
              <a:rPr lang="en-US" dirty="0" smtClean="0"/>
              <a:t>$9.00 </a:t>
            </a:r>
            <a:r>
              <a:rPr lang="en-US" dirty="0"/>
              <a:t>an hour, what is </a:t>
            </a:r>
            <a:r>
              <a:rPr lang="en-US" dirty="0" smtClean="0"/>
              <a:t>his </a:t>
            </a:r>
            <a:r>
              <a:rPr lang="en-US" dirty="0"/>
              <a:t>salary for 3</a:t>
            </a:r>
            <a:r>
              <a:rPr lang="en-US" dirty="0" smtClean="0"/>
              <a:t> </a:t>
            </a:r>
            <a:r>
              <a:rPr lang="en-US" dirty="0"/>
              <a:t>hours?  </a:t>
            </a:r>
            <a:r>
              <a:rPr lang="en-US" dirty="0" smtClean="0"/>
              <a:t>12 </a:t>
            </a:r>
            <a:r>
              <a:rPr lang="en-US" dirty="0"/>
              <a:t>hours?  </a:t>
            </a:r>
            <a:r>
              <a:rPr lang="en-US" dirty="0" smtClean="0"/>
              <a:t>22 </a:t>
            </a:r>
            <a:r>
              <a:rPr lang="en-US" dirty="0"/>
              <a:t>hours?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59868"/>
              </p:ext>
            </p:extLst>
          </p:nvPr>
        </p:nvGraphicFramePr>
        <p:xfrm>
          <a:off x="1828800" y="3581400"/>
          <a:ext cx="6096000" cy="230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81200"/>
                <a:gridCol w="2286000"/>
                <a:gridCol w="1828800"/>
              </a:tblGrid>
              <a:tr h="561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(Hours- h)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 = 9h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(Salary - 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0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Tim’s </a:t>
            </a:r>
            <a:r>
              <a:rPr lang="en-US" dirty="0"/>
              <a:t>salary as a </a:t>
            </a:r>
            <a:r>
              <a:rPr lang="en-US" dirty="0" smtClean="0"/>
              <a:t>lifeguard </a:t>
            </a:r>
            <a:r>
              <a:rPr lang="en-US" dirty="0"/>
              <a:t>depends on the number of hours </a:t>
            </a:r>
            <a:r>
              <a:rPr lang="en-US" dirty="0" smtClean="0"/>
              <a:t>he </a:t>
            </a:r>
            <a:r>
              <a:rPr lang="en-US" dirty="0"/>
              <a:t>works.  If </a:t>
            </a:r>
            <a:r>
              <a:rPr lang="en-US" dirty="0" smtClean="0"/>
              <a:t>he </a:t>
            </a:r>
            <a:r>
              <a:rPr lang="en-US" dirty="0"/>
              <a:t>is paid </a:t>
            </a:r>
            <a:r>
              <a:rPr lang="en-US" dirty="0" smtClean="0"/>
              <a:t>$9.00 </a:t>
            </a:r>
            <a:r>
              <a:rPr lang="en-US" dirty="0"/>
              <a:t>an hour, what is </a:t>
            </a:r>
            <a:r>
              <a:rPr lang="en-US" dirty="0" smtClean="0"/>
              <a:t>his </a:t>
            </a:r>
            <a:r>
              <a:rPr lang="en-US" dirty="0"/>
              <a:t>salary for 3</a:t>
            </a:r>
            <a:r>
              <a:rPr lang="en-US" dirty="0" smtClean="0"/>
              <a:t> </a:t>
            </a:r>
            <a:r>
              <a:rPr lang="en-US" dirty="0"/>
              <a:t>hours?  </a:t>
            </a:r>
            <a:r>
              <a:rPr lang="en-US" dirty="0" smtClean="0"/>
              <a:t>12 </a:t>
            </a:r>
            <a:r>
              <a:rPr lang="en-US" dirty="0"/>
              <a:t>hours?  </a:t>
            </a:r>
            <a:r>
              <a:rPr lang="en-US" dirty="0" smtClean="0"/>
              <a:t>22 </a:t>
            </a:r>
            <a:r>
              <a:rPr lang="en-US" dirty="0"/>
              <a:t>hours?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54431"/>
              </p:ext>
            </p:extLst>
          </p:nvPr>
        </p:nvGraphicFramePr>
        <p:xfrm>
          <a:off x="1828800" y="3581400"/>
          <a:ext cx="6096000" cy="230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81200"/>
                <a:gridCol w="2286000"/>
                <a:gridCol w="1828800"/>
              </a:tblGrid>
              <a:tr h="561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(Hours- h)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 = 9h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(Salary - 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 s = 9(3)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$27.00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5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Tim’s </a:t>
            </a:r>
            <a:r>
              <a:rPr lang="en-US" dirty="0"/>
              <a:t>salary as a </a:t>
            </a:r>
            <a:r>
              <a:rPr lang="en-US" dirty="0" smtClean="0"/>
              <a:t>lifeguard </a:t>
            </a:r>
            <a:r>
              <a:rPr lang="en-US" dirty="0"/>
              <a:t>depends on the number of hours </a:t>
            </a:r>
            <a:r>
              <a:rPr lang="en-US" dirty="0" smtClean="0"/>
              <a:t>he </a:t>
            </a:r>
            <a:r>
              <a:rPr lang="en-US" dirty="0"/>
              <a:t>works.  If </a:t>
            </a:r>
            <a:r>
              <a:rPr lang="en-US" dirty="0" smtClean="0"/>
              <a:t>he </a:t>
            </a:r>
            <a:r>
              <a:rPr lang="en-US" dirty="0"/>
              <a:t>is paid </a:t>
            </a:r>
            <a:r>
              <a:rPr lang="en-US" dirty="0" smtClean="0"/>
              <a:t>$9.00 </a:t>
            </a:r>
            <a:r>
              <a:rPr lang="en-US" dirty="0"/>
              <a:t>an hour, what is </a:t>
            </a:r>
            <a:r>
              <a:rPr lang="en-US" dirty="0" smtClean="0"/>
              <a:t>his </a:t>
            </a:r>
            <a:r>
              <a:rPr lang="en-US" dirty="0"/>
              <a:t>salary for 3</a:t>
            </a:r>
            <a:r>
              <a:rPr lang="en-US" dirty="0" smtClean="0"/>
              <a:t> </a:t>
            </a:r>
            <a:r>
              <a:rPr lang="en-US" dirty="0"/>
              <a:t>hours?  </a:t>
            </a:r>
            <a:r>
              <a:rPr lang="en-US" dirty="0" smtClean="0"/>
              <a:t>12 </a:t>
            </a:r>
            <a:r>
              <a:rPr lang="en-US" dirty="0"/>
              <a:t>hours?  </a:t>
            </a:r>
            <a:r>
              <a:rPr lang="en-US" dirty="0" smtClean="0"/>
              <a:t>22 </a:t>
            </a:r>
            <a:r>
              <a:rPr lang="en-US" dirty="0"/>
              <a:t>hours?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34391"/>
              </p:ext>
            </p:extLst>
          </p:nvPr>
        </p:nvGraphicFramePr>
        <p:xfrm>
          <a:off x="1828800" y="3581400"/>
          <a:ext cx="6096000" cy="230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81200"/>
                <a:gridCol w="2286000"/>
                <a:gridCol w="1828800"/>
              </a:tblGrid>
              <a:tr h="561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(Hours- h)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 = 9h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(Salary - 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 s = 9(3)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$27.00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s= 9(12)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$108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4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Tim’s </a:t>
            </a:r>
            <a:r>
              <a:rPr lang="en-US" dirty="0"/>
              <a:t>salary as a </a:t>
            </a:r>
            <a:r>
              <a:rPr lang="en-US" dirty="0" smtClean="0"/>
              <a:t>lifeguard </a:t>
            </a:r>
            <a:r>
              <a:rPr lang="en-US" dirty="0"/>
              <a:t>depends on the number of hours </a:t>
            </a:r>
            <a:r>
              <a:rPr lang="en-US" dirty="0" smtClean="0"/>
              <a:t>he </a:t>
            </a:r>
            <a:r>
              <a:rPr lang="en-US" dirty="0"/>
              <a:t>works.  If </a:t>
            </a:r>
            <a:r>
              <a:rPr lang="en-US" dirty="0" smtClean="0"/>
              <a:t>he </a:t>
            </a:r>
            <a:r>
              <a:rPr lang="en-US" dirty="0"/>
              <a:t>is paid </a:t>
            </a:r>
            <a:r>
              <a:rPr lang="en-US" dirty="0" smtClean="0"/>
              <a:t>$9.00 </a:t>
            </a:r>
            <a:r>
              <a:rPr lang="en-US" dirty="0"/>
              <a:t>an hour, what is </a:t>
            </a:r>
            <a:r>
              <a:rPr lang="en-US" dirty="0" smtClean="0"/>
              <a:t>his </a:t>
            </a:r>
            <a:r>
              <a:rPr lang="en-US" dirty="0"/>
              <a:t>salary for 3</a:t>
            </a:r>
            <a:r>
              <a:rPr lang="en-US" dirty="0" smtClean="0"/>
              <a:t> </a:t>
            </a:r>
            <a:r>
              <a:rPr lang="en-US" dirty="0"/>
              <a:t>hours?  </a:t>
            </a:r>
            <a:r>
              <a:rPr lang="en-US" dirty="0" smtClean="0"/>
              <a:t>12 </a:t>
            </a:r>
            <a:r>
              <a:rPr lang="en-US" dirty="0"/>
              <a:t>hours?  </a:t>
            </a:r>
            <a:r>
              <a:rPr lang="en-US" dirty="0" smtClean="0"/>
              <a:t>22 </a:t>
            </a:r>
            <a:r>
              <a:rPr lang="en-US" dirty="0"/>
              <a:t>hours?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38166"/>
              </p:ext>
            </p:extLst>
          </p:nvPr>
        </p:nvGraphicFramePr>
        <p:xfrm>
          <a:off x="1828800" y="3581400"/>
          <a:ext cx="6096000" cy="230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81200"/>
                <a:gridCol w="2286000"/>
                <a:gridCol w="1828800"/>
              </a:tblGrid>
              <a:tr h="561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(Hours- h)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 = 9h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(Salary - 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 s = 9(3)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$27.00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s= 9(12)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$108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s = 9(22)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$198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</a:t>
            </a:r>
            <a:r>
              <a:rPr lang="en-US" dirty="0" smtClean="0"/>
              <a:t>Missy rides her bike </a:t>
            </a:r>
            <a:r>
              <a:rPr lang="en-US" dirty="0"/>
              <a:t>depends on the number of minutes that </a:t>
            </a:r>
            <a:r>
              <a:rPr lang="en-US" dirty="0" smtClean="0"/>
              <a:t>she </a:t>
            </a:r>
            <a:r>
              <a:rPr lang="en-US" dirty="0"/>
              <a:t>spends </a:t>
            </a:r>
            <a:r>
              <a:rPr lang="en-US" dirty="0" smtClean="0"/>
              <a:t>riding her bike</a:t>
            </a:r>
            <a:r>
              <a:rPr lang="en-US" dirty="0" smtClean="0"/>
              <a:t>.  </a:t>
            </a:r>
            <a:r>
              <a:rPr lang="en-US" dirty="0"/>
              <a:t>If </a:t>
            </a:r>
            <a:r>
              <a:rPr lang="en-US" dirty="0" smtClean="0"/>
              <a:t>she </a:t>
            </a:r>
            <a:r>
              <a:rPr lang="en-US" dirty="0" smtClean="0"/>
              <a:t>ride</a:t>
            </a:r>
            <a:r>
              <a:rPr lang="en-US" dirty="0" smtClean="0"/>
              <a:t>s her bike </a:t>
            </a:r>
            <a:r>
              <a:rPr lang="en-US" dirty="0"/>
              <a:t>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</a:t>
            </a:r>
            <a:r>
              <a:rPr lang="en-US" dirty="0" smtClean="0"/>
              <a:t>Missy ride her bike </a:t>
            </a:r>
            <a:r>
              <a:rPr lang="en-US" dirty="0"/>
              <a:t>in 15 minutes?  30 minutes?  </a:t>
            </a:r>
            <a:r>
              <a:rPr lang="en-US" dirty="0" smtClean="0"/>
              <a:t>1 hour?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077200" cy="53340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Is </a:t>
            </a:r>
            <a:r>
              <a:rPr lang="en-US" dirty="0"/>
              <a:t>the distance </a:t>
            </a:r>
            <a:r>
              <a:rPr lang="en-US" dirty="0" smtClean="0"/>
              <a:t>she rides her bike </a:t>
            </a:r>
            <a:r>
              <a:rPr lang="en-US" dirty="0"/>
              <a:t>a function of the number of minutes </a:t>
            </a:r>
            <a:r>
              <a:rPr lang="en-US" dirty="0" smtClean="0"/>
              <a:t>she </a:t>
            </a:r>
            <a:r>
              <a:rPr lang="en-US" dirty="0" smtClean="0"/>
              <a:t>bike</a:t>
            </a:r>
            <a:r>
              <a:rPr lang="en-US" dirty="0" smtClean="0"/>
              <a:t>s? Explain.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Yes.  For each amount of time </a:t>
            </a:r>
            <a:r>
              <a:rPr lang="en-US" dirty="0" smtClean="0">
                <a:solidFill>
                  <a:srgbClr val="FF0000"/>
                </a:solidFill>
              </a:rPr>
              <a:t>she rides her bike, she </a:t>
            </a:r>
            <a:r>
              <a:rPr lang="en-US" dirty="0" smtClean="0">
                <a:solidFill>
                  <a:srgbClr val="FF0000"/>
                </a:solidFill>
              </a:rPr>
              <a:t>travels a different distance.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If </a:t>
            </a:r>
            <a:r>
              <a:rPr lang="en-US" dirty="0" smtClean="0"/>
              <a:t>possible, write the rule. Then create a table of values.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Words:</a:t>
            </a:r>
            <a:endParaRPr lang="en-US" dirty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distance </a:t>
            </a:r>
            <a:r>
              <a:rPr lang="en-US" dirty="0" smtClean="0">
                <a:solidFill>
                  <a:srgbClr val="FF0000"/>
                </a:solidFill>
              </a:rPr>
              <a:t>she </a:t>
            </a:r>
            <a:r>
              <a:rPr lang="en-US" dirty="0" smtClean="0">
                <a:solidFill>
                  <a:srgbClr val="FF0000"/>
                </a:solidFill>
              </a:rPr>
              <a:t>ride</a:t>
            </a:r>
            <a:r>
              <a:rPr lang="en-US" dirty="0" smtClean="0">
                <a:solidFill>
                  <a:srgbClr val="FF0000"/>
                </a:solidFill>
              </a:rPr>
              <a:t>s her bike </a:t>
            </a:r>
            <a:r>
              <a:rPr lang="en-US" dirty="0" smtClean="0">
                <a:solidFill>
                  <a:srgbClr val="FF0000"/>
                </a:solidFill>
              </a:rPr>
              <a:t>is equal to 0.15 times the number of minutes.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82296" indent="0">
              <a:buNone/>
            </a:pPr>
            <a:r>
              <a:rPr lang="en-US" dirty="0" smtClean="0"/>
              <a:t>Equation: 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 = 0.15m  or y = 0.15x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3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949"/>
            <a:ext cx="7498080" cy="884238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Missy rides her bike depends on the number of minutes that she spends riding her bike.  If she rides her bike 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Missy ride her bike in 15 minutes?  30 minutes?  1 hour?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55278"/>
              </p:ext>
            </p:extLst>
          </p:nvPr>
        </p:nvGraphicFramePr>
        <p:xfrm>
          <a:off x="1447800" y="3886200"/>
          <a:ext cx="6248400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9800"/>
                <a:gridCol w="1911511"/>
                <a:gridCol w="212708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9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949"/>
            <a:ext cx="7498080" cy="884238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Missy rides her bike depends on the number of minutes that she spends riding her bike.  If she rides her bike 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Missy ride her bike in 15 minutes?  30 minutes?  1 hour?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14603"/>
              </p:ext>
            </p:extLst>
          </p:nvPr>
        </p:nvGraphicFramePr>
        <p:xfrm>
          <a:off x="1447800" y="3886200"/>
          <a:ext cx="6248400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9800"/>
                <a:gridCol w="1911511"/>
                <a:gridCol w="212708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(Number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of minutes – m)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 = 0.15m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(Distance in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miles – d)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9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192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I. What </a:t>
            </a:r>
            <a:r>
              <a:rPr lang="en-US" dirty="0"/>
              <a:t>are the domain and range of the relations represented in the tables below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Domain: {0, 1, 6, 12}</a:t>
            </a:r>
          </a:p>
          <a:p>
            <a:pPr marL="82296" indent="0">
              <a:buNone/>
            </a:pPr>
            <a:r>
              <a:rPr lang="en-US" dirty="0" smtClean="0"/>
              <a:t>Range: {-4, -3, 7, 12, 22} 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6049"/>
              </p:ext>
            </p:extLst>
          </p:nvPr>
        </p:nvGraphicFramePr>
        <p:xfrm>
          <a:off x="2438400" y="2133600"/>
          <a:ext cx="3886200" cy="99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 y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-4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-3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949"/>
            <a:ext cx="7498080" cy="884238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Missy rides her bike depends on the number of minutes that she spends riding her bike.  If she rides her bike 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Missy ride her bike in 15 minutes?  30 minutes?  1 hour?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853764"/>
              </p:ext>
            </p:extLst>
          </p:nvPr>
        </p:nvGraphicFramePr>
        <p:xfrm>
          <a:off x="1447800" y="3886200"/>
          <a:ext cx="6248400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9800"/>
                <a:gridCol w="1911511"/>
                <a:gridCol w="212708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(Number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of minutes – m)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 = 0.15m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(Distance in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miles – d)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0.15(15)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2.25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949"/>
            <a:ext cx="7498080" cy="884238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Missy rides her bike depends on the number of minutes that she spends riding her bike.  If she rides her bike 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Missy ride her bike in 15 minutes?  30 minutes?  1 hour?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77197"/>
              </p:ext>
            </p:extLst>
          </p:nvPr>
        </p:nvGraphicFramePr>
        <p:xfrm>
          <a:off x="1447800" y="3886200"/>
          <a:ext cx="6248400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9800"/>
                <a:gridCol w="1911511"/>
                <a:gridCol w="212708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(Number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of minutes – m)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 = 0.15m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(Distance in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miles – d)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0.15(15)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2.25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0.15(30)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4.5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949"/>
            <a:ext cx="7498080" cy="884238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192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distance that Missy rides her bike depends on the number of minutes that she spends riding her bike.  If she rides her bike at a constant rate of 0.15 miles per </a:t>
            </a:r>
            <a:r>
              <a:rPr lang="en-US" dirty="0" smtClean="0"/>
              <a:t>minute, </a:t>
            </a:r>
            <a:r>
              <a:rPr lang="en-US" dirty="0"/>
              <a:t>what distance does Missy ride her bike in 15 minutes?  30 minutes?  1 hour?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83681"/>
              </p:ext>
            </p:extLst>
          </p:nvPr>
        </p:nvGraphicFramePr>
        <p:xfrm>
          <a:off x="1447800" y="3886200"/>
          <a:ext cx="6248400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9800"/>
                <a:gridCol w="1911511"/>
                <a:gridCol w="212708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Input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(Number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of minutes – m)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    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Rule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 = 0.15m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Output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(Distance in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miles – d)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0.15(15)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2.25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0.15(30)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4.5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</a:rPr>
                        <a:t> = 0.15(60)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9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cost a function of the number of items?  Explain.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No.  Four (4) items can cost either </a:t>
            </a:r>
            <a:r>
              <a:rPr lang="en-US" dirty="0" smtClean="0">
                <a:solidFill>
                  <a:srgbClr val="FF0000"/>
                </a:solidFill>
              </a:rPr>
              <a:t>$6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$15.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97826"/>
              </p:ext>
            </p:extLst>
          </p:nvPr>
        </p:nvGraphicFramePr>
        <p:xfrm>
          <a:off x="1447800" y="3657600"/>
          <a:ext cx="7239000" cy="1706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0199"/>
                <a:gridCol w="812801"/>
                <a:gridCol w="1206500"/>
                <a:gridCol w="1206500"/>
                <a:gridCol w="1206500"/>
                <a:gridCol w="1206500"/>
              </a:tblGrid>
              <a:tr h="8343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Times New Roman"/>
                        </a:rPr>
                        <a:t>Input (items)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Output (cost)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Times New Roman"/>
                        </a:rPr>
                        <a:t>$6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Times New Roman"/>
                        </a:rPr>
                        <a:t>$12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Times New Roman"/>
                        </a:rPr>
                        <a:t>$2.50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Times New Roman"/>
                        </a:rPr>
                        <a:t>$3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Times New Roman"/>
                        </a:rPr>
                        <a:t>$15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5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If </a:t>
            </a:r>
            <a:r>
              <a:rPr lang="en-US" dirty="0"/>
              <a:t>possible, write the rule.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Since </a:t>
            </a:r>
            <a:r>
              <a:rPr lang="en-US" dirty="0" smtClean="0">
                <a:solidFill>
                  <a:srgbClr val="FF0000"/>
                </a:solidFill>
              </a:rPr>
              <a:t>the change is not constant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 rule cannot be written.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Words: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Equation: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7908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Is the price a function of the number of </a:t>
            </a:r>
            <a:r>
              <a:rPr lang="en-US" dirty="0" smtClean="0"/>
              <a:t>donuts</a:t>
            </a:r>
            <a:r>
              <a:rPr lang="en-US" dirty="0" smtClean="0"/>
              <a:t>?  </a:t>
            </a:r>
            <a:r>
              <a:rPr lang="en-US" dirty="0"/>
              <a:t>Explain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Yes. Each number of donuts (input) has a different cost (output.) Each </a:t>
            </a:r>
            <a:r>
              <a:rPr lang="en-US" dirty="0" smtClean="0">
                <a:solidFill>
                  <a:srgbClr val="FF0000"/>
                </a:solidFill>
              </a:rPr>
              <a:t>donut </a:t>
            </a:r>
            <a:r>
              <a:rPr lang="en-US" dirty="0" smtClean="0">
                <a:solidFill>
                  <a:srgbClr val="FF0000"/>
                </a:solidFill>
              </a:rPr>
              <a:t>costs </a:t>
            </a:r>
            <a:r>
              <a:rPr lang="en-US" dirty="0" smtClean="0">
                <a:solidFill>
                  <a:srgbClr val="FF0000"/>
                </a:solidFill>
              </a:rPr>
              <a:t>$1.25.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848443"/>
              </p:ext>
            </p:extLst>
          </p:nvPr>
        </p:nvGraphicFramePr>
        <p:xfrm>
          <a:off x="1295400" y="3810000"/>
          <a:ext cx="7499352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975784"/>
                <a:gridCol w="1249892"/>
                <a:gridCol w="1249892"/>
                <a:gridCol w="1249892"/>
                <a:gridCol w="1249892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Input (number of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donuts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Output (cost of the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donuts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$1.25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$2.50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$3.75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$5.00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$6.25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37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79080" cy="4800600"/>
          </a:xfrm>
        </p:spPr>
        <p:txBody>
          <a:bodyPr/>
          <a:lstStyle/>
          <a:p>
            <a:r>
              <a:rPr lang="en-US" dirty="0"/>
              <a:t>If possible, write the rule.</a:t>
            </a:r>
          </a:p>
          <a:p>
            <a:r>
              <a:rPr lang="en-US" dirty="0" smtClean="0"/>
              <a:t>Words</a:t>
            </a:r>
            <a:r>
              <a:rPr lang="en-US" dirty="0"/>
              <a:t>: 	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total cost is equal to the number of donuts times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.25</a:t>
            </a:r>
            <a:endParaRPr lang="en-US" dirty="0" smtClean="0"/>
          </a:p>
          <a:p>
            <a:r>
              <a:rPr lang="en-US" dirty="0" smtClean="0"/>
              <a:t>Equation: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.25n  </a:t>
            </a:r>
            <a:r>
              <a:rPr lang="en-US" dirty="0" smtClean="0">
                <a:solidFill>
                  <a:srgbClr val="FF0000"/>
                </a:solidFill>
              </a:rPr>
              <a:t>or  y = </a:t>
            </a:r>
            <a:r>
              <a:rPr lang="en-US" dirty="0" smtClean="0">
                <a:solidFill>
                  <a:srgbClr val="FF0000"/>
                </a:solidFill>
              </a:rPr>
              <a:t>1.25x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99383"/>
              </p:ext>
            </p:extLst>
          </p:nvPr>
        </p:nvGraphicFramePr>
        <p:xfrm>
          <a:off x="990600" y="4572000"/>
          <a:ext cx="7499352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975784"/>
                <a:gridCol w="1249892"/>
                <a:gridCol w="1249892"/>
                <a:gridCol w="1249892"/>
                <a:gridCol w="1249892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Input (number of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donuts)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Output (cost of the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donuts)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$1.25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$2.50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$3.75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$5.00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$6.25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plants need a large amount of space in order to grow.  </a:t>
            </a:r>
            <a:r>
              <a:rPr lang="en-US" dirty="0"/>
              <a:t>The number of </a:t>
            </a:r>
            <a:r>
              <a:rPr lang="en-US" dirty="0" smtClean="0"/>
              <a:t>seed</a:t>
            </a:r>
            <a:r>
              <a:rPr lang="en-US" dirty="0" smtClean="0"/>
              <a:t>s that can be planted in </a:t>
            </a:r>
            <a:r>
              <a:rPr lang="en-US" dirty="0"/>
              <a:t>each row is related to the length of </a:t>
            </a:r>
            <a:r>
              <a:rPr lang="en-US" dirty="0" smtClean="0"/>
              <a:t>the row.  </a:t>
            </a:r>
            <a:r>
              <a:rPr lang="en-US" dirty="0"/>
              <a:t>Examine the table below.  </a:t>
            </a:r>
            <a:r>
              <a:rPr lang="en-US" dirty="0" smtClean="0"/>
              <a:t>Does </a:t>
            </a:r>
            <a:r>
              <a:rPr lang="en-US" dirty="0"/>
              <a:t>the relationship </a:t>
            </a:r>
            <a:r>
              <a:rPr lang="en-US" dirty="0" smtClean="0"/>
              <a:t>represent a </a:t>
            </a:r>
            <a:r>
              <a:rPr lang="en-US" dirty="0"/>
              <a:t>function? </a:t>
            </a:r>
            <a:r>
              <a:rPr lang="en-US" dirty="0" smtClean="0"/>
              <a:t>Explain</a:t>
            </a:r>
            <a:r>
              <a:rPr lang="en-US" dirty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Examine </a:t>
            </a:r>
            <a:r>
              <a:rPr lang="en-US" dirty="0"/>
              <a:t>the table below.  </a:t>
            </a:r>
            <a:r>
              <a:rPr lang="en-US" dirty="0" smtClean="0"/>
              <a:t>Does </a:t>
            </a:r>
            <a:r>
              <a:rPr lang="en-US" dirty="0"/>
              <a:t>the relationship </a:t>
            </a:r>
            <a:r>
              <a:rPr lang="en-US" dirty="0" smtClean="0"/>
              <a:t>represent a </a:t>
            </a:r>
            <a:r>
              <a:rPr lang="en-US" dirty="0"/>
              <a:t>function? </a:t>
            </a:r>
            <a:r>
              <a:rPr lang="en-US" dirty="0" smtClean="0"/>
              <a:t>Explain.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Yes.  Each </a:t>
            </a:r>
            <a:r>
              <a:rPr lang="en-US" dirty="0" smtClean="0">
                <a:solidFill>
                  <a:srgbClr val="FF0000"/>
                </a:solidFill>
              </a:rPr>
              <a:t>row </a:t>
            </a:r>
            <a:r>
              <a:rPr lang="en-US" dirty="0" smtClean="0">
                <a:solidFill>
                  <a:srgbClr val="FF0000"/>
                </a:solidFill>
              </a:rPr>
              <a:t>has </a:t>
            </a:r>
            <a:r>
              <a:rPr lang="en-US" dirty="0" smtClean="0">
                <a:solidFill>
                  <a:srgbClr val="FF0000"/>
                </a:solidFill>
              </a:rPr>
              <a:t>a different number or </a:t>
            </a:r>
            <a:r>
              <a:rPr lang="en-US" dirty="0" smtClean="0">
                <a:solidFill>
                  <a:srgbClr val="FF0000"/>
                </a:solidFill>
              </a:rPr>
              <a:t>seed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919341"/>
              </p:ext>
            </p:extLst>
          </p:nvPr>
        </p:nvGraphicFramePr>
        <p:xfrm>
          <a:off x="1524000" y="3657600"/>
          <a:ext cx="6172200" cy="2011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86100"/>
                <a:gridCol w="3086100"/>
              </a:tblGrid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Input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(row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length)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Output (# of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seeds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per row)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52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64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If possible, write the rule. </a:t>
            </a:r>
          </a:p>
          <a:p>
            <a:r>
              <a:rPr lang="en-US" dirty="0" smtClean="0"/>
              <a:t>Words</a:t>
            </a:r>
            <a:r>
              <a:rPr lang="en-US" dirty="0"/>
              <a:t>:  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number of seeds </a:t>
            </a:r>
            <a:r>
              <a:rPr lang="en-US" dirty="0" smtClean="0">
                <a:solidFill>
                  <a:srgbClr val="FF0000"/>
                </a:solidFill>
              </a:rPr>
              <a:t>in each row is equal to the </a:t>
            </a:r>
            <a:r>
              <a:rPr lang="en-US" dirty="0" smtClean="0">
                <a:solidFill>
                  <a:srgbClr val="FF0000"/>
                </a:solidFill>
              </a:rPr>
              <a:t>row </a:t>
            </a:r>
            <a:r>
              <a:rPr lang="en-US" dirty="0" smtClean="0">
                <a:solidFill>
                  <a:srgbClr val="FF0000"/>
                </a:solidFill>
              </a:rPr>
              <a:t>length divided by </a:t>
            </a:r>
            <a:r>
              <a:rPr lang="en-US" dirty="0" smtClean="0">
                <a:solidFill>
                  <a:srgbClr val="FF0000"/>
                </a:solidFill>
              </a:rPr>
              <a:t>4.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Equation: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 =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/4  </a:t>
            </a:r>
            <a:r>
              <a:rPr lang="en-US" dirty="0" smtClean="0">
                <a:solidFill>
                  <a:srgbClr val="FF0000"/>
                </a:solidFill>
              </a:rPr>
              <a:t>or  y = </a:t>
            </a:r>
            <a:r>
              <a:rPr lang="en-US" dirty="0" smtClean="0">
                <a:solidFill>
                  <a:srgbClr val="FF0000"/>
                </a:solidFill>
              </a:rPr>
              <a:t>x/4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39170"/>
              </p:ext>
            </p:extLst>
          </p:nvPr>
        </p:nvGraphicFramePr>
        <p:xfrm>
          <a:off x="1447800" y="4648200"/>
          <a:ext cx="6172200" cy="2011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86100"/>
                <a:gridCol w="3086100"/>
              </a:tblGrid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Input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(row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length)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Output (# of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seeds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per row)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52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64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192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I. What </a:t>
            </a:r>
            <a:r>
              <a:rPr lang="en-US" dirty="0"/>
              <a:t>are the domain and range of the relations represented in the tables below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Does the table above represent a function?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No.</a:t>
            </a:r>
          </a:p>
          <a:p>
            <a:pPr marL="82296" indent="0">
              <a:buNone/>
            </a:pPr>
            <a:r>
              <a:rPr lang="en-US" dirty="0" smtClean="0"/>
              <a:t>Why or why not?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Because 1 is paired with both -4 and 7.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13914"/>
              </p:ext>
            </p:extLst>
          </p:nvPr>
        </p:nvGraphicFramePr>
        <p:xfrm>
          <a:off x="2438400" y="2133600"/>
          <a:ext cx="3886200" cy="99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cap="all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 y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-4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-3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29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50480" cy="4800600"/>
          </a:xfrm>
        </p:spPr>
        <p:txBody>
          <a:bodyPr/>
          <a:lstStyle/>
          <a:p>
            <a:r>
              <a:rPr lang="en-US" dirty="0"/>
              <a:t>Is the relationship a function?  Explain.  If possible, write the function rule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a) 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*Yes, it is a function.  Each input (x) has only one output (y).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 y =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96946"/>
              </p:ext>
            </p:extLst>
          </p:nvPr>
        </p:nvGraphicFramePr>
        <p:xfrm>
          <a:off x="990600" y="2819400"/>
          <a:ext cx="7499352" cy="853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Input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Output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36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59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50480" cy="4800600"/>
          </a:xfrm>
        </p:spPr>
        <p:txBody>
          <a:bodyPr/>
          <a:lstStyle/>
          <a:p>
            <a:r>
              <a:rPr lang="en-US" dirty="0"/>
              <a:t>Is the relationship a function?  Explain.  If possible, write the function rule</a:t>
            </a:r>
            <a:r>
              <a:rPr lang="en-US" dirty="0" smtClean="0"/>
              <a:t>.</a:t>
            </a:r>
          </a:p>
          <a:p>
            <a:r>
              <a:rPr lang="en-US" dirty="0"/>
              <a:t>b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*It is not a function.  1 is paired with both 10 and 50. 2 is paired with both 20 and 40.</a:t>
            </a:r>
            <a:endParaRPr lang="en-US" baseline="300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82080"/>
              </p:ext>
            </p:extLst>
          </p:nvPr>
        </p:nvGraphicFramePr>
        <p:xfrm>
          <a:off x="1066800" y="2895600"/>
          <a:ext cx="7499352" cy="853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Input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Output 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/>
                          <a:ea typeface="Times New Roman"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192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I. What </a:t>
            </a:r>
            <a:r>
              <a:rPr lang="en-US" dirty="0"/>
              <a:t>are the domain and range of the relations represented in the tables below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Domain: {5, 6, 7, 8, 9}</a:t>
            </a:r>
          </a:p>
          <a:p>
            <a:pPr marL="82296" indent="0">
              <a:buNone/>
            </a:pPr>
            <a:r>
              <a:rPr lang="en-US" dirty="0" smtClean="0"/>
              <a:t>Range: {13, 16, 19, 22, 25}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22683"/>
              </p:ext>
            </p:extLst>
          </p:nvPr>
        </p:nvGraphicFramePr>
        <p:xfrm>
          <a:off x="2057400" y="2209800"/>
          <a:ext cx="4876800" cy="9982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y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Times New Roman"/>
                        </a:rPr>
                        <a:t>25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19288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I. What </a:t>
            </a:r>
            <a:r>
              <a:rPr lang="en-US" dirty="0"/>
              <a:t>are the domain and range of the relations represented in the tables below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Does the table above represent a function?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Yes.</a:t>
            </a:r>
          </a:p>
          <a:p>
            <a:pPr marL="82296" indent="0">
              <a:buNone/>
            </a:pPr>
            <a:r>
              <a:rPr lang="en-US" dirty="0" smtClean="0"/>
              <a:t>Why or why not?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Each x has only one y.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167929"/>
              </p:ext>
            </p:extLst>
          </p:nvPr>
        </p:nvGraphicFramePr>
        <p:xfrm>
          <a:off x="2057400" y="2209800"/>
          <a:ext cx="4876800" cy="9982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all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y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Times New Roman"/>
                        </a:rPr>
                        <a:t>22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Times New Roman"/>
                        </a:rPr>
                        <a:t>25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2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II</a:t>
            </a:r>
            <a:r>
              <a:rPr lang="en-US" b="1" dirty="0"/>
              <a:t>. </a:t>
            </a:r>
            <a:r>
              <a:rPr lang="en-US" dirty="0"/>
              <a:t>Find four solutions of each equation, and write the equations as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1.    x </a:t>
            </a:r>
            <a:r>
              <a:rPr lang="en-US" dirty="0"/>
              <a:t>+ y = -2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Answers include:</a:t>
            </a:r>
          </a:p>
          <a:p>
            <a:pPr marL="82296" indent="0">
              <a:buNone/>
            </a:pPr>
            <a:r>
              <a:rPr lang="en-US" dirty="0" smtClean="0"/>
              <a:t>{(-1, -1), (0, -2), (1, -3), (2, -4)}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II</a:t>
            </a:r>
            <a:r>
              <a:rPr lang="en-US" b="1" dirty="0"/>
              <a:t>. </a:t>
            </a:r>
            <a:r>
              <a:rPr lang="en-US" dirty="0"/>
              <a:t>Find four solutions of each equation, and write the equations as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2.   y = -2x + 2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Answers include:</a:t>
            </a:r>
          </a:p>
          <a:p>
            <a:pPr marL="82296" indent="0">
              <a:buNone/>
            </a:pPr>
            <a:r>
              <a:rPr lang="en-US" dirty="0" smtClean="0"/>
              <a:t>{(-1, 4), (0, 2), (1, 0), (2, -2)}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II</a:t>
            </a:r>
            <a:r>
              <a:rPr lang="en-US" b="1" dirty="0"/>
              <a:t>. </a:t>
            </a:r>
            <a:r>
              <a:rPr lang="en-US" dirty="0"/>
              <a:t>Find four solutions of each equation, and write the equations as ordered pairs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3</a:t>
            </a:r>
            <a:r>
              <a:rPr lang="en-US" dirty="0"/>
              <a:t>.   y = x/3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Answers include:</a:t>
            </a:r>
          </a:p>
          <a:p>
            <a:pPr marL="82296" indent="0">
              <a:buNone/>
            </a:pPr>
            <a:r>
              <a:rPr lang="en-US" dirty="0" smtClean="0"/>
              <a:t>{(-3, -1), (0, 0), (3, </a:t>
            </a:r>
            <a:r>
              <a:rPr lang="en-US" dirty="0"/>
              <a:t>1</a:t>
            </a:r>
            <a:r>
              <a:rPr lang="en-US" dirty="0" smtClean="0"/>
              <a:t>), (6, 2)}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</TotalTime>
  <Words>2091</Words>
  <Application>Microsoft Office PowerPoint</Application>
  <PresentationFormat>On-screen Show (4:3)</PresentationFormat>
  <Paragraphs>473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Solstice</vt:lpstr>
      <vt:lpstr>Writing Function Rules</vt:lpstr>
      <vt:lpstr>Homework:</vt:lpstr>
      <vt:lpstr>Homework:</vt:lpstr>
      <vt:lpstr>Homework:</vt:lpstr>
      <vt:lpstr>Homework:</vt:lpstr>
      <vt:lpstr>Homework: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Objectives:</vt:lpstr>
      <vt:lpstr>PowerPoint Presentation</vt:lpstr>
      <vt:lpstr>Example 1:</vt:lpstr>
      <vt:lpstr>Example 1:</vt:lpstr>
      <vt:lpstr>Example 1:</vt:lpstr>
      <vt:lpstr>Example 1:</vt:lpstr>
      <vt:lpstr>Example 1:</vt:lpstr>
      <vt:lpstr>Example 1:</vt:lpstr>
      <vt:lpstr>Example 1: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3</vt:lpstr>
      <vt:lpstr>Example 3</vt:lpstr>
      <vt:lpstr>Example 4</vt:lpstr>
      <vt:lpstr>Example 4</vt:lpstr>
      <vt:lpstr>Example 5</vt:lpstr>
      <vt:lpstr>Example 5</vt:lpstr>
      <vt:lpstr>Example 5</vt:lpstr>
      <vt:lpstr>Example 6</vt:lpstr>
      <vt:lpstr>Example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Function Rules</dc:title>
  <dc:creator>Default Name</dc:creator>
  <cp:lastModifiedBy>Default Name</cp:lastModifiedBy>
  <cp:revision>22</cp:revision>
  <dcterms:created xsi:type="dcterms:W3CDTF">2013-01-13T03:56:52Z</dcterms:created>
  <dcterms:modified xsi:type="dcterms:W3CDTF">2013-01-15T18:33:23Z</dcterms:modified>
</cp:coreProperties>
</file>