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59" r:id="rId6"/>
    <p:sldId id="265" r:id="rId7"/>
    <p:sldId id="261" r:id="rId8"/>
    <p:sldId id="262" r:id="rId9"/>
    <p:sldId id="263" r:id="rId10"/>
    <p:sldId id="260" r:id="rId11"/>
    <p:sldId id="267" r:id="rId12"/>
    <p:sldId id="269" r:id="rId13"/>
    <p:sldId id="268" r:id="rId14"/>
    <p:sldId id="270" r:id="rId15"/>
    <p:sldId id="271" r:id="rId16"/>
    <p:sldId id="272" r:id="rId17"/>
    <p:sldId id="273" r:id="rId18"/>
    <p:sldId id="274" r:id="rId19"/>
    <p:sldId id="275" r:id="rId20"/>
    <p:sldId id="276" r:id="rId21"/>
    <p:sldId id="278" r:id="rId22"/>
    <p:sldId id="280" r:id="rId23"/>
    <p:sldId id="281" r:id="rId24"/>
    <p:sldId id="282" r:id="rId25"/>
    <p:sldId id="283" r:id="rId26"/>
    <p:sldId id="289" r:id="rId27"/>
    <p:sldId id="285" r:id="rId28"/>
    <p:sldId id="286" r:id="rId29"/>
    <p:sldId id="287" r:id="rId30"/>
    <p:sldId id="288" r:id="rId31"/>
    <p:sldId id="284" r:id="rId32"/>
    <p:sldId id="291" r:id="rId33"/>
    <p:sldId id="290" r:id="rId34"/>
    <p:sldId id="293" r:id="rId35"/>
    <p:sldId id="294" r:id="rId36"/>
    <p:sldId id="277" r:id="rId37"/>
    <p:sldId id="295" r:id="rId38"/>
    <p:sldId id="296" r:id="rId39"/>
    <p:sldId id="297" r:id="rId40"/>
    <p:sldId id="298" r:id="rId41"/>
    <p:sldId id="299" r:id="rId42"/>
    <p:sldId id="301" r:id="rId43"/>
    <p:sldId id="302" r:id="rId44"/>
    <p:sldId id="303" r:id="rId45"/>
    <p:sldId id="304" r:id="rId46"/>
    <p:sldId id="316" r:id="rId47"/>
    <p:sldId id="305" r:id="rId48"/>
    <p:sldId id="306" r:id="rId49"/>
    <p:sldId id="307" r:id="rId50"/>
    <p:sldId id="308" r:id="rId51"/>
    <p:sldId id="309" r:id="rId52"/>
    <p:sldId id="310" r:id="rId53"/>
    <p:sldId id="311" r:id="rId54"/>
    <p:sldId id="312" r:id="rId55"/>
    <p:sldId id="313" r:id="rId56"/>
    <p:sldId id="314" r:id="rId57"/>
    <p:sldId id="315" r:id="rId58"/>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21DD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94" y="5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452B060-4BF3-4534-82AD-1A6FCE91143F}" type="datetimeFigureOut">
              <a:rPr lang="en-US" smtClean="0"/>
              <a:t>1/22/2013</a:t>
            </a:fld>
            <a:endParaRPr lang="en-US"/>
          </a:p>
        </p:txBody>
      </p:sp>
      <p:sp>
        <p:nvSpPr>
          <p:cNvPr id="8" name="Slide Number Placeholder 7"/>
          <p:cNvSpPr>
            <a:spLocks noGrp="1"/>
          </p:cNvSpPr>
          <p:nvPr>
            <p:ph type="sldNum" sz="quarter" idx="11"/>
          </p:nvPr>
        </p:nvSpPr>
        <p:spPr/>
        <p:txBody>
          <a:bodyPr/>
          <a:lstStyle/>
          <a:p>
            <a:fld id="{D4A83F7A-0812-4C0B-8505-0627A1CCC78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B060-4BF3-4534-82AD-1A6FCE91143F}"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3F7A-0812-4C0B-8505-0627A1CCC7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B060-4BF3-4534-82AD-1A6FCE91143F}"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3F7A-0812-4C0B-8505-0627A1CCC7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452B060-4BF3-4534-82AD-1A6FCE91143F}"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3F7A-0812-4C0B-8505-0627A1CCC7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2B060-4BF3-4534-82AD-1A6FCE91143F}"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83F7A-0812-4C0B-8505-0627A1CCC784}"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452B060-4BF3-4534-82AD-1A6FCE91143F}"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83F7A-0812-4C0B-8505-0627A1CCC784}"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452B060-4BF3-4534-82AD-1A6FCE91143F}" type="datetimeFigureOut">
              <a:rPr lang="en-US" smtClean="0"/>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83F7A-0812-4C0B-8505-0627A1CCC784}"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52B060-4BF3-4534-82AD-1A6FCE91143F}" type="datetimeFigureOut">
              <a:rPr lang="en-US" smtClean="0"/>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83F7A-0812-4C0B-8505-0627A1CCC7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2B060-4BF3-4534-82AD-1A6FCE91143F}" type="datetimeFigureOut">
              <a:rPr lang="en-US" smtClean="0"/>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83F7A-0812-4C0B-8505-0627A1CCC7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2B060-4BF3-4534-82AD-1A6FCE91143F}"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83F7A-0812-4C0B-8505-0627A1CCC7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2B060-4BF3-4534-82AD-1A6FCE91143F}"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83F7A-0812-4C0B-8505-0627A1CCC7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452B060-4BF3-4534-82AD-1A6FCE91143F}" type="datetimeFigureOut">
              <a:rPr lang="en-US" smtClean="0"/>
              <a:t>1/22/2013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4A83F7A-0812-4C0B-8505-0627A1CCC784}"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png"/><Relationship Id="rId4" Type="http://schemas.openxmlformats.org/officeDocument/2006/relationships/image" Target="../media/image15.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6.png"/><Relationship Id="rId4" Type="http://schemas.openxmlformats.org/officeDocument/2006/relationships/image" Target="../media/image15.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7.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Linear Equations (2)</a:t>
            </a:r>
            <a:endParaRPr lang="en-US" dirty="0"/>
          </a:p>
        </p:txBody>
      </p:sp>
      <p:sp>
        <p:nvSpPr>
          <p:cNvPr id="3" name="Subtitle 2"/>
          <p:cNvSpPr>
            <a:spLocks noGrp="1"/>
          </p:cNvSpPr>
          <p:nvPr>
            <p:ph type="subTitle" idx="1"/>
          </p:nvPr>
        </p:nvSpPr>
        <p:spPr/>
        <p:txBody>
          <a:bodyPr/>
          <a:lstStyle/>
          <a:p>
            <a:r>
              <a:rPr lang="en-US" dirty="0" smtClean="0"/>
              <a:t>SOL 8.14, 8.16, and 8.17</a:t>
            </a:r>
          </a:p>
          <a:p>
            <a:endParaRPr lang="en-US" dirty="0"/>
          </a:p>
        </p:txBody>
      </p:sp>
    </p:spTree>
    <p:extLst>
      <p:ext uri="{BB962C8B-B14F-4D97-AF65-F5344CB8AC3E}">
        <p14:creationId xmlns:p14="http://schemas.microsoft.com/office/powerpoint/2010/main" val="3591706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Homework</a:t>
            </a:r>
            <a:endParaRPr lang="en-US" dirty="0"/>
          </a:p>
        </p:txBody>
      </p:sp>
      <p:sp>
        <p:nvSpPr>
          <p:cNvPr id="3" name="Content Placeholder 2"/>
          <p:cNvSpPr>
            <a:spLocks noGrp="1"/>
          </p:cNvSpPr>
          <p:nvPr>
            <p:ph idx="1"/>
          </p:nvPr>
        </p:nvSpPr>
        <p:spPr>
          <a:xfrm>
            <a:off x="457200" y="914400"/>
            <a:ext cx="8476488" cy="5334000"/>
          </a:xfrm>
        </p:spPr>
        <p:txBody>
          <a:bodyPr/>
          <a:lstStyle/>
          <a:p>
            <a:pPr marL="0" marR="0" indent="0">
              <a:spcBef>
                <a:spcPts val="0"/>
              </a:spcBef>
              <a:spcAft>
                <a:spcPts val="0"/>
              </a:spcAft>
              <a:buNone/>
            </a:pPr>
            <a:r>
              <a:rPr lang="en-US" sz="2000" b="1" dirty="0">
                <a:latin typeface="Tahoma"/>
                <a:ea typeface="Times New Roman"/>
              </a:rPr>
              <a:t># 13 – 14	 Given the following linear function, complete the table of values and graph on the coordinate plane provided.  Then, identify the domain and </a:t>
            </a:r>
            <a:r>
              <a:rPr lang="en-US" sz="2000" b="1" dirty="0" smtClean="0">
                <a:latin typeface="Tahoma"/>
                <a:ea typeface="Times New Roman"/>
              </a:rPr>
              <a:t>range </a:t>
            </a:r>
          </a:p>
          <a:p>
            <a:pPr marL="0" marR="0" indent="0">
              <a:spcBef>
                <a:spcPts val="0"/>
              </a:spcBef>
              <a:spcAft>
                <a:spcPts val="0"/>
              </a:spcAft>
              <a:buNone/>
            </a:pPr>
            <a:r>
              <a:rPr lang="en-US" sz="2000" b="1" dirty="0" smtClean="0">
                <a:latin typeface="Tahoma"/>
                <a:ea typeface="Times New Roman"/>
              </a:rPr>
              <a:t>of the table of values. </a:t>
            </a:r>
            <a:endParaRPr lang="en-US" dirty="0" smtClean="0"/>
          </a:p>
          <a:p>
            <a:pPr marL="82296" indent="0">
              <a:buNone/>
            </a:pPr>
            <a:endParaRPr lang="en-US" b="1" dirty="0" smtClean="0"/>
          </a:p>
          <a:p>
            <a:pPr marL="82296" indent="0">
              <a:buNone/>
            </a:pPr>
            <a:r>
              <a:rPr lang="en-US" b="1" dirty="0" smtClean="0"/>
              <a:t>13) </a:t>
            </a:r>
            <a:r>
              <a:rPr lang="en-US" b="1" dirty="0"/>
              <a:t>y = 2x + 1 </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7899498"/>
              </p:ext>
            </p:extLst>
          </p:nvPr>
        </p:nvGraphicFramePr>
        <p:xfrm>
          <a:off x="1219200" y="3200400"/>
          <a:ext cx="1676400" cy="2642220"/>
        </p:xfrm>
        <a:graphic>
          <a:graphicData uri="http://schemas.openxmlformats.org/drawingml/2006/table">
            <a:tbl>
              <a:tblPr firstRow="1" bandRow="1">
                <a:tableStyleId>{616DA210-FB5B-4158-B5E0-FEB733F419BA}</a:tableStyleId>
              </a:tblPr>
              <a:tblGrid>
                <a:gridCol w="838200"/>
                <a:gridCol w="838200"/>
              </a:tblGrid>
              <a:tr h="432422">
                <a:tc>
                  <a:txBody>
                    <a:bodyPr/>
                    <a:lstStyle/>
                    <a:p>
                      <a:pPr algn="ctr"/>
                      <a:r>
                        <a:rPr lang="en-US" sz="2000" dirty="0" smtClean="0"/>
                        <a:t>x</a:t>
                      </a:r>
                      <a:endParaRPr lang="en-US" sz="2000" dirty="0"/>
                    </a:p>
                  </a:txBody>
                  <a:tcPr/>
                </a:tc>
                <a:tc>
                  <a:txBody>
                    <a:bodyPr/>
                    <a:lstStyle/>
                    <a:p>
                      <a:pPr algn="ctr"/>
                      <a:r>
                        <a:rPr lang="en-US" sz="2000" dirty="0" smtClean="0"/>
                        <a:t>y</a:t>
                      </a:r>
                      <a:endParaRPr lang="en-US" sz="2000" dirty="0"/>
                    </a:p>
                  </a:txBody>
                  <a:tcPr/>
                </a:tc>
              </a:tr>
              <a:tr h="456266">
                <a:tc>
                  <a:txBody>
                    <a:bodyPr/>
                    <a:lstStyle/>
                    <a:p>
                      <a:pPr algn="ctr"/>
                      <a:r>
                        <a:rPr lang="en-US" sz="2000" dirty="0" smtClean="0"/>
                        <a:t>-2</a:t>
                      </a:r>
                      <a:endParaRPr lang="en-US" sz="2000" dirty="0"/>
                    </a:p>
                  </a:txBody>
                  <a:tcPr>
                    <a:noFill/>
                  </a:tcPr>
                </a:tc>
                <a:tc>
                  <a:txBody>
                    <a:bodyPr/>
                    <a:lstStyle/>
                    <a:p>
                      <a:pPr algn="ctr"/>
                      <a:r>
                        <a:rPr lang="en-US" sz="2000" dirty="0" smtClean="0"/>
                        <a:t>-3</a:t>
                      </a:r>
                      <a:endParaRPr lang="en-US" sz="2000" dirty="0"/>
                    </a:p>
                  </a:txBody>
                  <a:tcPr>
                    <a:noFill/>
                  </a:tcPr>
                </a:tc>
              </a:tr>
              <a:tr h="456266">
                <a:tc>
                  <a:txBody>
                    <a:bodyPr/>
                    <a:lstStyle/>
                    <a:p>
                      <a:pPr algn="ctr"/>
                      <a:r>
                        <a:rPr lang="en-US" sz="2000" dirty="0" smtClean="0"/>
                        <a:t>-1</a:t>
                      </a:r>
                      <a:endParaRPr lang="en-US" sz="2000" dirty="0"/>
                    </a:p>
                  </a:txBody>
                  <a:tcPr/>
                </a:tc>
                <a:tc>
                  <a:txBody>
                    <a:bodyPr/>
                    <a:lstStyle/>
                    <a:p>
                      <a:pPr algn="ctr"/>
                      <a:r>
                        <a:rPr lang="en-US" sz="2000" dirty="0" smtClean="0"/>
                        <a:t>-1</a:t>
                      </a:r>
                      <a:endParaRPr lang="en-US" sz="2000" dirty="0"/>
                    </a:p>
                  </a:txBody>
                  <a:tcPr/>
                </a:tc>
              </a:tr>
              <a:tr h="432422">
                <a:tc>
                  <a:txBody>
                    <a:bodyPr/>
                    <a:lstStyle/>
                    <a:p>
                      <a:pPr algn="ctr"/>
                      <a:r>
                        <a:rPr lang="en-US" sz="2000" dirty="0" smtClean="0"/>
                        <a:t>0</a:t>
                      </a:r>
                      <a:endParaRPr lang="en-US" sz="2000" dirty="0"/>
                    </a:p>
                  </a:txBody>
                  <a:tcPr>
                    <a:noFill/>
                  </a:tcPr>
                </a:tc>
                <a:tc>
                  <a:txBody>
                    <a:bodyPr/>
                    <a:lstStyle/>
                    <a:p>
                      <a:pPr algn="ctr"/>
                      <a:r>
                        <a:rPr lang="en-US" sz="2000" dirty="0" smtClean="0"/>
                        <a:t>1</a:t>
                      </a:r>
                      <a:endParaRPr lang="en-US" sz="2000" dirty="0"/>
                    </a:p>
                  </a:txBody>
                  <a:tcPr>
                    <a:noFill/>
                  </a:tcPr>
                </a:tc>
              </a:tr>
              <a:tr h="432422">
                <a:tc>
                  <a:txBody>
                    <a:bodyPr/>
                    <a:lstStyle/>
                    <a:p>
                      <a:pPr algn="ctr"/>
                      <a:r>
                        <a:rPr lang="en-US" sz="2000" dirty="0" smtClean="0"/>
                        <a:t>2</a:t>
                      </a:r>
                      <a:endParaRPr lang="en-US" sz="2000" dirty="0"/>
                    </a:p>
                  </a:txBody>
                  <a:tcPr/>
                </a:tc>
                <a:tc>
                  <a:txBody>
                    <a:bodyPr/>
                    <a:lstStyle/>
                    <a:p>
                      <a:pPr algn="ctr"/>
                      <a:r>
                        <a:rPr lang="en-US" sz="2000" dirty="0" smtClean="0"/>
                        <a:t>5</a:t>
                      </a:r>
                      <a:endParaRPr lang="en-US" sz="2000" dirty="0"/>
                    </a:p>
                  </a:txBody>
                  <a:tcPr/>
                </a:tc>
              </a:tr>
              <a:tr h="432422">
                <a:tc>
                  <a:txBody>
                    <a:bodyPr/>
                    <a:lstStyle/>
                    <a:p>
                      <a:pPr algn="ctr"/>
                      <a:r>
                        <a:rPr lang="en-US" sz="2000" dirty="0" smtClean="0"/>
                        <a:t>3</a:t>
                      </a:r>
                      <a:endParaRPr lang="en-US" sz="2000" dirty="0"/>
                    </a:p>
                  </a:txBody>
                  <a:tcPr>
                    <a:noFill/>
                  </a:tcPr>
                </a:tc>
                <a:tc>
                  <a:txBody>
                    <a:bodyPr/>
                    <a:lstStyle/>
                    <a:p>
                      <a:pPr algn="ctr"/>
                      <a:r>
                        <a:rPr lang="en-US" sz="2000" dirty="0" smtClean="0"/>
                        <a:t>7</a:t>
                      </a:r>
                      <a:endParaRPr lang="en-US" sz="2000" dirty="0"/>
                    </a:p>
                  </a:txBody>
                  <a:tcPr>
                    <a:noFill/>
                  </a:tcPr>
                </a:tc>
              </a:tr>
            </a:tbl>
          </a:graphicData>
        </a:graphic>
      </p:graphicFrame>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604" y="1524000"/>
            <a:ext cx="4592185"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6742611" y="2514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181496"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943600" y="4191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638800" y="480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10400" y="190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5228996" y="1600200"/>
            <a:ext cx="2057400" cy="42672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407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Homework</a:t>
            </a:r>
            <a:endParaRPr lang="en-US" dirty="0"/>
          </a:p>
        </p:txBody>
      </p:sp>
      <p:sp>
        <p:nvSpPr>
          <p:cNvPr id="3" name="Content Placeholder 2"/>
          <p:cNvSpPr>
            <a:spLocks noGrp="1"/>
          </p:cNvSpPr>
          <p:nvPr>
            <p:ph idx="1"/>
          </p:nvPr>
        </p:nvSpPr>
        <p:spPr>
          <a:xfrm>
            <a:off x="457200" y="914400"/>
            <a:ext cx="8476488" cy="5334000"/>
          </a:xfrm>
        </p:spPr>
        <p:txBody>
          <a:bodyPr/>
          <a:lstStyle/>
          <a:p>
            <a:pPr marL="0" marR="0" indent="0">
              <a:spcBef>
                <a:spcPts val="0"/>
              </a:spcBef>
              <a:spcAft>
                <a:spcPts val="0"/>
              </a:spcAft>
              <a:buNone/>
            </a:pPr>
            <a:r>
              <a:rPr lang="en-US" sz="2000" b="1" dirty="0">
                <a:latin typeface="Tahoma"/>
                <a:ea typeface="Times New Roman"/>
              </a:rPr>
              <a:t># 13 – 14	 Given the following linear function, complete the table of values and graph on the coordinate plane provided.  Then, identify the domain and </a:t>
            </a:r>
            <a:r>
              <a:rPr lang="en-US" sz="2000" b="1" dirty="0" smtClean="0">
                <a:latin typeface="Tahoma"/>
                <a:ea typeface="Times New Roman"/>
              </a:rPr>
              <a:t>range </a:t>
            </a:r>
          </a:p>
          <a:p>
            <a:pPr marL="0" marR="0" indent="0">
              <a:spcBef>
                <a:spcPts val="0"/>
              </a:spcBef>
              <a:spcAft>
                <a:spcPts val="0"/>
              </a:spcAft>
              <a:buNone/>
            </a:pPr>
            <a:r>
              <a:rPr lang="en-US" sz="2000" b="1" dirty="0" smtClean="0">
                <a:latin typeface="Tahoma"/>
                <a:ea typeface="Times New Roman"/>
              </a:rPr>
              <a:t>of the table of values. </a:t>
            </a:r>
            <a:endParaRPr lang="en-US" dirty="0" smtClean="0"/>
          </a:p>
          <a:p>
            <a:pPr marL="82296" indent="0">
              <a:buNone/>
            </a:pPr>
            <a:endParaRPr lang="en-US" b="1" dirty="0" smtClean="0"/>
          </a:p>
          <a:p>
            <a:pPr marL="82296" indent="0">
              <a:buNone/>
            </a:pPr>
            <a:r>
              <a:rPr lang="en-US" b="1" dirty="0" smtClean="0"/>
              <a:t>13) </a:t>
            </a:r>
            <a:r>
              <a:rPr lang="en-US" b="1" dirty="0"/>
              <a:t>y = 2x + 1 </a:t>
            </a:r>
            <a:r>
              <a:rPr lang="en-US" b="1" dirty="0" smtClean="0"/>
              <a:t>		Domain: {-2, -1, 0, 2, 3}</a:t>
            </a:r>
          </a:p>
          <a:p>
            <a:pPr marL="82296" indent="0">
              <a:buNone/>
            </a:pPr>
            <a:endParaRPr lang="en-US" b="1" dirty="0"/>
          </a:p>
          <a:p>
            <a:pPr marL="82296" indent="0">
              <a:buNone/>
            </a:pPr>
            <a:r>
              <a:rPr lang="en-US" b="1" dirty="0" smtClean="0"/>
              <a:t>				Range: {-3, -1, 1, 5, 7}</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77770220"/>
              </p:ext>
            </p:extLst>
          </p:nvPr>
        </p:nvGraphicFramePr>
        <p:xfrm>
          <a:off x="1219200" y="3200400"/>
          <a:ext cx="1676400" cy="2642220"/>
        </p:xfrm>
        <a:graphic>
          <a:graphicData uri="http://schemas.openxmlformats.org/drawingml/2006/table">
            <a:tbl>
              <a:tblPr firstRow="1" bandRow="1">
                <a:tableStyleId>{616DA210-FB5B-4158-B5E0-FEB733F419BA}</a:tableStyleId>
              </a:tblPr>
              <a:tblGrid>
                <a:gridCol w="838200"/>
                <a:gridCol w="838200"/>
              </a:tblGrid>
              <a:tr h="432422">
                <a:tc>
                  <a:txBody>
                    <a:bodyPr/>
                    <a:lstStyle/>
                    <a:p>
                      <a:pPr algn="ctr"/>
                      <a:r>
                        <a:rPr lang="en-US" sz="2000" dirty="0" smtClean="0"/>
                        <a:t>x</a:t>
                      </a:r>
                      <a:endParaRPr lang="en-US" sz="2000" dirty="0"/>
                    </a:p>
                  </a:txBody>
                  <a:tcPr/>
                </a:tc>
                <a:tc>
                  <a:txBody>
                    <a:bodyPr/>
                    <a:lstStyle/>
                    <a:p>
                      <a:pPr algn="ctr"/>
                      <a:r>
                        <a:rPr lang="en-US" sz="2000" dirty="0" smtClean="0"/>
                        <a:t>y</a:t>
                      </a:r>
                      <a:endParaRPr lang="en-US" sz="2000" dirty="0"/>
                    </a:p>
                  </a:txBody>
                  <a:tcPr/>
                </a:tc>
              </a:tr>
              <a:tr h="456266">
                <a:tc>
                  <a:txBody>
                    <a:bodyPr/>
                    <a:lstStyle/>
                    <a:p>
                      <a:pPr algn="ctr"/>
                      <a:r>
                        <a:rPr lang="en-US" sz="2000" dirty="0" smtClean="0"/>
                        <a:t>-2</a:t>
                      </a:r>
                      <a:endParaRPr lang="en-US" sz="2000" dirty="0"/>
                    </a:p>
                  </a:txBody>
                  <a:tcPr>
                    <a:noFill/>
                  </a:tcPr>
                </a:tc>
                <a:tc>
                  <a:txBody>
                    <a:bodyPr/>
                    <a:lstStyle/>
                    <a:p>
                      <a:pPr algn="ctr"/>
                      <a:r>
                        <a:rPr lang="en-US" sz="2000" dirty="0" smtClean="0"/>
                        <a:t>-3</a:t>
                      </a:r>
                      <a:endParaRPr lang="en-US" sz="2000" dirty="0"/>
                    </a:p>
                  </a:txBody>
                  <a:tcPr>
                    <a:noFill/>
                  </a:tcPr>
                </a:tc>
              </a:tr>
              <a:tr h="456266">
                <a:tc>
                  <a:txBody>
                    <a:bodyPr/>
                    <a:lstStyle/>
                    <a:p>
                      <a:pPr algn="ctr"/>
                      <a:r>
                        <a:rPr lang="en-US" sz="2000" dirty="0" smtClean="0"/>
                        <a:t>-1</a:t>
                      </a:r>
                      <a:endParaRPr lang="en-US" sz="2000" dirty="0"/>
                    </a:p>
                  </a:txBody>
                  <a:tcPr/>
                </a:tc>
                <a:tc>
                  <a:txBody>
                    <a:bodyPr/>
                    <a:lstStyle/>
                    <a:p>
                      <a:pPr algn="ctr"/>
                      <a:r>
                        <a:rPr lang="en-US" sz="2000" dirty="0" smtClean="0"/>
                        <a:t>-1</a:t>
                      </a:r>
                      <a:endParaRPr lang="en-US" sz="2000" dirty="0"/>
                    </a:p>
                  </a:txBody>
                  <a:tcPr/>
                </a:tc>
              </a:tr>
              <a:tr h="432422">
                <a:tc>
                  <a:txBody>
                    <a:bodyPr/>
                    <a:lstStyle/>
                    <a:p>
                      <a:pPr algn="ctr"/>
                      <a:r>
                        <a:rPr lang="en-US" sz="2000" dirty="0" smtClean="0"/>
                        <a:t>0</a:t>
                      </a:r>
                      <a:endParaRPr lang="en-US" sz="2000" dirty="0"/>
                    </a:p>
                  </a:txBody>
                  <a:tcPr>
                    <a:noFill/>
                  </a:tcPr>
                </a:tc>
                <a:tc>
                  <a:txBody>
                    <a:bodyPr/>
                    <a:lstStyle/>
                    <a:p>
                      <a:pPr algn="ctr"/>
                      <a:r>
                        <a:rPr lang="en-US" sz="2000" dirty="0" smtClean="0"/>
                        <a:t>1</a:t>
                      </a:r>
                      <a:endParaRPr lang="en-US" sz="2000" dirty="0"/>
                    </a:p>
                  </a:txBody>
                  <a:tcPr>
                    <a:noFill/>
                  </a:tcPr>
                </a:tc>
              </a:tr>
              <a:tr h="432422">
                <a:tc>
                  <a:txBody>
                    <a:bodyPr/>
                    <a:lstStyle/>
                    <a:p>
                      <a:pPr algn="ctr"/>
                      <a:r>
                        <a:rPr lang="en-US" sz="2000" dirty="0" smtClean="0"/>
                        <a:t>2</a:t>
                      </a:r>
                      <a:endParaRPr lang="en-US" sz="2000" dirty="0"/>
                    </a:p>
                  </a:txBody>
                  <a:tcPr/>
                </a:tc>
                <a:tc>
                  <a:txBody>
                    <a:bodyPr/>
                    <a:lstStyle/>
                    <a:p>
                      <a:pPr algn="ctr"/>
                      <a:r>
                        <a:rPr lang="en-US" sz="2000" dirty="0" smtClean="0"/>
                        <a:t>5</a:t>
                      </a:r>
                      <a:endParaRPr lang="en-US" sz="2000" dirty="0"/>
                    </a:p>
                  </a:txBody>
                  <a:tcPr/>
                </a:tc>
              </a:tr>
              <a:tr h="432422">
                <a:tc>
                  <a:txBody>
                    <a:bodyPr/>
                    <a:lstStyle/>
                    <a:p>
                      <a:pPr algn="ctr"/>
                      <a:r>
                        <a:rPr lang="en-US" sz="2000" dirty="0" smtClean="0"/>
                        <a:t>3</a:t>
                      </a:r>
                      <a:endParaRPr lang="en-US" sz="2000" dirty="0"/>
                    </a:p>
                  </a:txBody>
                  <a:tcPr>
                    <a:noFill/>
                  </a:tcPr>
                </a:tc>
                <a:tc>
                  <a:txBody>
                    <a:bodyPr/>
                    <a:lstStyle/>
                    <a:p>
                      <a:pPr algn="ctr"/>
                      <a:r>
                        <a:rPr lang="en-US" sz="2000" dirty="0" smtClean="0"/>
                        <a:t>7</a:t>
                      </a:r>
                      <a:endParaRPr lang="en-US" sz="2000" dirty="0"/>
                    </a:p>
                  </a:txBody>
                  <a:tcPr>
                    <a:noFill/>
                  </a:tcPr>
                </a:tc>
              </a:tr>
            </a:tbl>
          </a:graphicData>
        </a:graphic>
      </p:graphicFrame>
    </p:spTree>
    <p:extLst>
      <p:ext uri="{BB962C8B-B14F-4D97-AF65-F5344CB8AC3E}">
        <p14:creationId xmlns:p14="http://schemas.microsoft.com/office/powerpoint/2010/main" val="3646517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Homework</a:t>
            </a:r>
            <a:endParaRPr lang="en-US" dirty="0"/>
          </a:p>
        </p:txBody>
      </p:sp>
      <p:sp>
        <p:nvSpPr>
          <p:cNvPr id="3" name="Content Placeholder 2"/>
          <p:cNvSpPr>
            <a:spLocks noGrp="1"/>
          </p:cNvSpPr>
          <p:nvPr>
            <p:ph idx="1"/>
          </p:nvPr>
        </p:nvSpPr>
        <p:spPr>
          <a:xfrm>
            <a:off x="457200" y="914400"/>
            <a:ext cx="8476488" cy="5334000"/>
          </a:xfrm>
        </p:spPr>
        <p:txBody>
          <a:bodyPr/>
          <a:lstStyle/>
          <a:p>
            <a:pPr marL="0" marR="0" indent="0">
              <a:spcBef>
                <a:spcPts val="0"/>
              </a:spcBef>
              <a:spcAft>
                <a:spcPts val="0"/>
              </a:spcAft>
              <a:buNone/>
            </a:pPr>
            <a:r>
              <a:rPr lang="en-US" sz="2000" b="1" dirty="0">
                <a:latin typeface="Tahoma"/>
                <a:ea typeface="Times New Roman"/>
              </a:rPr>
              <a:t># 13 – 14	 Given the following linear function, complete the table of values and graph on the coordinate plane provided.  Then, identify the domain and </a:t>
            </a:r>
            <a:r>
              <a:rPr lang="en-US" sz="2000" b="1" dirty="0" smtClean="0">
                <a:latin typeface="Tahoma"/>
                <a:ea typeface="Times New Roman"/>
              </a:rPr>
              <a:t>range </a:t>
            </a:r>
          </a:p>
          <a:p>
            <a:pPr marL="0" marR="0" indent="0">
              <a:spcBef>
                <a:spcPts val="0"/>
              </a:spcBef>
              <a:spcAft>
                <a:spcPts val="0"/>
              </a:spcAft>
              <a:buNone/>
            </a:pPr>
            <a:r>
              <a:rPr lang="en-US" sz="2000" b="1" dirty="0" smtClean="0">
                <a:latin typeface="Tahoma"/>
                <a:ea typeface="Times New Roman"/>
              </a:rPr>
              <a:t>of the table of values. </a:t>
            </a:r>
            <a:endParaRPr lang="en-US" dirty="0" smtClean="0"/>
          </a:p>
          <a:p>
            <a:pPr marL="82296" indent="0">
              <a:buNone/>
            </a:pPr>
            <a:endParaRPr lang="en-US" b="1" dirty="0" smtClean="0"/>
          </a:p>
          <a:p>
            <a:pPr marL="82296" indent="0">
              <a:buNone/>
            </a:pPr>
            <a:r>
              <a:rPr lang="en-US" b="1" dirty="0" smtClean="0"/>
              <a:t>14) </a:t>
            </a:r>
            <a:r>
              <a:rPr lang="en-US" b="1" dirty="0"/>
              <a:t>y = </a:t>
            </a:r>
            <a:r>
              <a:rPr lang="en-US" b="1" u="sng" dirty="0"/>
              <a:t>x</a:t>
            </a:r>
            <a:r>
              <a:rPr lang="en-US" b="1" dirty="0" smtClean="0"/>
              <a:t> – 2</a:t>
            </a:r>
          </a:p>
          <a:p>
            <a:pPr marL="82296" indent="0">
              <a:buNone/>
            </a:pPr>
            <a:r>
              <a:rPr lang="en-US" b="1" dirty="0"/>
              <a:t> </a:t>
            </a:r>
            <a:r>
              <a:rPr lang="en-US" b="1" dirty="0" smtClean="0"/>
              <a:t>            3</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81824131"/>
              </p:ext>
            </p:extLst>
          </p:nvPr>
        </p:nvGraphicFramePr>
        <p:xfrm>
          <a:off x="990600" y="3657600"/>
          <a:ext cx="1676400" cy="2642220"/>
        </p:xfrm>
        <a:graphic>
          <a:graphicData uri="http://schemas.openxmlformats.org/drawingml/2006/table">
            <a:tbl>
              <a:tblPr firstRow="1" bandRow="1">
                <a:tableStyleId>{616DA210-FB5B-4158-B5E0-FEB733F419BA}</a:tableStyleId>
              </a:tblPr>
              <a:tblGrid>
                <a:gridCol w="838200"/>
                <a:gridCol w="838200"/>
              </a:tblGrid>
              <a:tr h="432422">
                <a:tc>
                  <a:txBody>
                    <a:bodyPr/>
                    <a:lstStyle/>
                    <a:p>
                      <a:pPr algn="ctr"/>
                      <a:r>
                        <a:rPr lang="en-US" sz="2000" dirty="0" smtClean="0"/>
                        <a:t>x</a:t>
                      </a:r>
                      <a:endParaRPr lang="en-US" sz="2000" dirty="0"/>
                    </a:p>
                  </a:txBody>
                  <a:tcPr/>
                </a:tc>
                <a:tc>
                  <a:txBody>
                    <a:bodyPr/>
                    <a:lstStyle/>
                    <a:p>
                      <a:pPr algn="ctr"/>
                      <a:r>
                        <a:rPr lang="en-US" sz="2000" dirty="0" smtClean="0"/>
                        <a:t>y</a:t>
                      </a:r>
                      <a:endParaRPr lang="en-US" sz="2000" dirty="0"/>
                    </a:p>
                  </a:txBody>
                  <a:tcPr/>
                </a:tc>
              </a:tr>
              <a:tr h="456266">
                <a:tc>
                  <a:txBody>
                    <a:bodyPr/>
                    <a:lstStyle/>
                    <a:p>
                      <a:pPr algn="ctr"/>
                      <a:r>
                        <a:rPr lang="en-US" sz="2000" dirty="0" smtClean="0"/>
                        <a:t>-6</a:t>
                      </a:r>
                      <a:endParaRPr lang="en-US" sz="2000" dirty="0"/>
                    </a:p>
                  </a:txBody>
                  <a:tcPr>
                    <a:noFill/>
                  </a:tcPr>
                </a:tc>
                <a:tc>
                  <a:txBody>
                    <a:bodyPr/>
                    <a:lstStyle/>
                    <a:p>
                      <a:pPr algn="ctr"/>
                      <a:r>
                        <a:rPr lang="en-US" sz="2000" dirty="0" smtClean="0"/>
                        <a:t>-4</a:t>
                      </a:r>
                      <a:endParaRPr lang="en-US" sz="2000" dirty="0"/>
                    </a:p>
                  </a:txBody>
                  <a:tcPr>
                    <a:noFill/>
                  </a:tcPr>
                </a:tc>
              </a:tr>
              <a:tr h="456266">
                <a:tc>
                  <a:txBody>
                    <a:bodyPr/>
                    <a:lstStyle/>
                    <a:p>
                      <a:pPr algn="ctr"/>
                      <a:r>
                        <a:rPr lang="en-US" sz="2000" dirty="0" smtClean="0"/>
                        <a:t>-3</a:t>
                      </a:r>
                      <a:endParaRPr lang="en-US" sz="2000" dirty="0"/>
                    </a:p>
                  </a:txBody>
                  <a:tcPr/>
                </a:tc>
                <a:tc>
                  <a:txBody>
                    <a:bodyPr/>
                    <a:lstStyle/>
                    <a:p>
                      <a:pPr algn="ctr"/>
                      <a:r>
                        <a:rPr lang="en-US" sz="2000" dirty="0" smtClean="0"/>
                        <a:t>-3</a:t>
                      </a:r>
                      <a:endParaRPr lang="en-US" sz="2000" dirty="0"/>
                    </a:p>
                  </a:txBody>
                  <a:tcPr/>
                </a:tc>
              </a:tr>
              <a:tr h="432422">
                <a:tc>
                  <a:txBody>
                    <a:bodyPr/>
                    <a:lstStyle/>
                    <a:p>
                      <a:pPr algn="ctr"/>
                      <a:r>
                        <a:rPr lang="en-US" sz="2000" dirty="0" smtClean="0"/>
                        <a:t>0</a:t>
                      </a:r>
                      <a:endParaRPr lang="en-US" sz="2000" dirty="0"/>
                    </a:p>
                  </a:txBody>
                  <a:tcPr>
                    <a:noFill/>
                  </a:tcPr>
                </a:tc>
                <a:tc>
                  <a:txBody>
                    <a:bodyPr/>
                    <a:lstStyle/>
                    <a:p>
                      <a:pPr algn="ctr"/>
                      <a:r>
                        <a:rPr lang="en-US" sz="2000" dirty="0" smtClean="0"/>
                        <a:t>-2</a:t>
                      </a:r>
                      <a:endParaRPr lang="en-US" sz="2000" dirty="0"/>
                    </a:p>
                  </a:txBody>
                  <a:tcPr>
                    <a:noFill/>
                  </a:tcPr>
                </a:tc>
              </a:tr>
              <a:tr h="432422">
                <a:tc>
                  <a:txBody>
                    <a:bodyPr/>
                    <a:lstStyle/>
                    <a:p>
                      <a:pPr algn="ctr"/>
                      <a:r>
                        <a:rPr lang="en-US" sz="2000" dirty="0" smtClean="0"/>
                        <a:t>3</a:t>
                      </a:r>
                      <a:endParaRPr lang="en-US" sz="2000" dirty="0"/>
                    </a:p>
                  </a:txBody>
                  <a:tcPr/>
                </a:tc>
                <a:tc>
                  <a:txBody>
                    <a:bodyPr/>
                    <a:lstStyle/>
                    <a:p>
                      <a:pPr algn="ctr"/>
                      <a:r>
                        <a:rPr lang="en-US" sz="2000" dirty="0" smtClean="0"/>
                        <a:t>-1</a:t>
                      </a:r>
                      <a:endParaRPr lang="en-US" sz="2000" dirty="0"/>
                    </a:p>
                  </a:txBody>
                  <a:tcPr/>
                </a:tc>
              </a:tr>
              <a:tr h="432422">
                <a:tc>
                  <a:txBody>
                    <a:bodyPr/>
                    <a:lstStyle/>
                    <a:p>
                      <a:pPr algn="ctr"/>
                      <a:r>
                        <a:rPr lang="en-US" sz="2000" dirty="0" smtClean="0"/>
                        <a:t>6</a:t>
                      </a:r>
                      <a:endParaRPr lang="en-US" sz="2000" dirty="0"/>
                    </a:p>
                  </a:txBody>
                  <a:tcPr>
                    <a:noFill/>
                  </a:tcPr>
                </a:tc>
                <a:tc>
                  <a:txBody>
                    <a:bodyPr/>
                    <a:lstStyle/>
                    <a:p>
                      <a:pPr algn="ctr"/>
                      <a:r>
                        <a:rPr lang="en-US" sz="2000" dirty="0" smtClean="0"/>
                        <a:t>0</a:t>
                      </a:r>
                      <a:endParaRPr lang="en-US" sz="2000" dirty="0"/>
                    </a:p>
                  </a:txBody>
                  <a:tcPr>
                    <a:noFill/>
                  </a:tcPr>
                </a:tc>
              </a:tr>
            </a:tbl>
          </a:graphicData>
        </a:graphic>
      </p:graphicFrame>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604" y="1524000"/>
            <a:ext cx="4592185"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6990806" y="42541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181496" y="4524103"/>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410200" y="480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48200" y="503790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772400" y="39243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4014252" y="3800203"/>
            <a:ext cx="4438989" cy="16002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420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Homework</a:t>
            </a:r>
            <a:endParaRPr lang="en-US" dirty="0"/>
          </a:p>
        </p:txBody>
      </p:sp>
      <p:sp>
        <p:nvSpPr>
          <p:cNvPr id="3" name="Content Placeholder 2"/>
          <p:cNvSpPr>
            <a:spLocks noGrp="1"/>
          </p:cNvSpPr>
          <p:nvPr>
            <p:ph idx="1"/>
          </p:nvPr>
        </p:nvSpPr>
        <p:spPr>
          <a:xfrm>
            <a:off x="457200" y="914400"/>
            <a:ext cx="8476488" cy="5334000"/>
          </a:xfrm>
        </p:spPr>
        <p:txBody>
          <a:bodyPr/>
          <a:lstStyle/>
          <a:p>
            <a:pPr marL="0" marR="0" indent="0">
              <a:spcBef>
                <a:spcPts val="0"/>
              </a:spcBef>
              <a:spcAft>
                <a:spcPts val="0"/>
              </a:spcAft>
              <a:buNone/>
            </a:pPr>
            <a:r>
              <a:rPr lang="en-US" sz="2000" b="1" dirty="0">
                <a:latin typeface="Tahoma"/>
                <a:ea typeface="Times New Roman"/>
              </a:rPr>
              <a:t># 13 – 14	 Given the following linear function, complete the table of values and graph on the coordinate plane provided.  Then, identify the domain and </a:t>
            </a:r>
            <a:r>
              <a:rPr lang="en-US" sz="2000" b="1" dirty="0" smtClean="0">
                <a:latin typeface="Tahoma"/>
                <a:ea typeface="Times New Roman"/>
              </a:rPr>
              <a:t>range </a:t>
            </a:r>
          </a:p>
          <a:p>
            <a:pPr marL="0" marR="0" indent="0">
              <a:spcBef>
                <a:spcPts val="0"/>
              </a:spcBef>
              <a:spcAft>
                <a:spcPts val="0"/>
              </a:spcAft>
              <a:buNone/>
            </a:pPr>
            <a:r>
              <a:rPr lang="en-US" sz="2000" b="1" dirty="0" smtClean="0">
                <a:latin typeface="Tahoma"/>
                <a:ea typeface="Times New Roman"/>
              </a:rPr>
              <a:t>of the table of values. </a:t>
            </a:r>
            <a:endParaRPr lang="en-US" dirty="0" smtClean="0"/>
          </a:p>
          <a:p>
            <a:pPr marL="82296" indent="0">
              <a:buNone/>
            </a:pPr>
            <a:endParaRPr lang="en-US" b="1" dirty="0" smtClean="0"/>
          </a:p>
          <a:p>
            <a:pPr marL="82296" indent="0">
              <a:buNone/>
            </a:pPr>
            <a:r>
              <a:rPr lang="en-US" b="1" dirty="0" smtClean="0"/>
              <a:t>14) </a:t>
            </a:r>
            <a:r>
              <a:rPr lang="en-US" b="1" dirty="0"/>
              <a:t>y = </a:t>
            </a:r>
            <a:r>
              <a:rPr lang="en-US" b="1" u="sng" dirty="0"/>
              <a:t>x</a:t>
            </a:r>
            <a:r>
              <a:rPr lang="en-US" b="1" dirty="0" smtClean="0"/>
              <a:t> – 2			Domain: {-6, -3, 0, 3, 6}</a:t>
            </a:r>
          </a:p>
          <a:p>
            <a:pPr marL="82296" indent="0">
              <a:buNone/>
            </a:pPr>
            <a:r>
              <a:rPr lang="en-US" b="1" dirty="0"/>
              <a:t> </a:t>
            </a:r>
            <a:r>
              <a:rPr lang="en-US" b="1" dirty="0" smtClean="0"/>
              <a:t>            3</a:t>
            </a:r>
            <a:endParaRPr lang="en-US" dirty="0" smtClean="0"/>
          </a:p>
          <a:p>
            <a:pPr marL="0" indent="0">
              <a:buNone/>
            </a:pPr>
            <a:r>
              <a:rPr lang="en-US" dirty="0"/>
              <a:t>	</a:t>
            </a:r>
            <a:r>
              <a:rPr lang="en-US" dirty="0" smtClean="0"/>
              <a:t>			</a:t>
            </a:r>
            <a:r>
              <a:rPr lang="en-US" b="1" dirty="0" smtClean="0"/>
              <a:t>Range: {-4, -3, -2, -1, 0}</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895500833"/>
              </p:ext>
            </p:extLst>
          </p:nvPr>
        </p:nvGraphicFramePr>
        <p:xfrm>
          <a:off x="990600" y="3657600"/>
          <a:ext cx="1676400" cy="2642220"/>
        </p:xfrm>
        <a:graphic>
          <a:graphicData uri="http://schemas.openxmlformats.org/drawingml/2006/table">
            <a:tbl>
              <a:tblPr firstRow="1" bandRow="1">
                <a:tableStyleId>{616DA210-FB5B-4158-B5E0-FEB733F419BA}</a:tableStyleId>
              </a:tblPr>
              <a:tblGrid>
                <a:gridCol w="838200"/>
                <a:gridCol w="838200"/>
              </a:tblGrid>
              <a:tr h="432422">
                <a:tc>
                  <a:txBody>
                    <a:bodyPr/>
                    <a:lstStyle/>
                    <a:p>
                      <a:pPr algn="ctr"/>
                      <a:r>
                        <a:rPr lang="en-US" sz="2000" dirty="0" smtClean="0"/>
                        <a:t>x</a:t>
                      </a:r>
                      <a:endParaRPr lang="en-US" sz="2000" dirty="0"/>
                    </a:p>
                  </a:txBody>
                  <a:tcPr/>
                </a:tc>
                <a:tc>
                  <a:txBody>
                    <a:bodyPr/>
                    <a:lstStyle/>
                    <a:p>
                      <a:pPr algn="ctr"/>
                      <a:r>
                        <a:rPr lang="en-US" sz="2000" dirty="0" smtClean="0"/>
                        <a:t>y</a:t>
                      </a:r>
                      <a:endParaRPr lang="en-US" sz="2000" dirty="0"/>
                    </a:p>
                  </a:txBody>
                  <a:tcPr/>
                </a:tc>
              </a:tr>
              <a:tr h="456266">
                <a:tc>
                  <a:txBody>
                    <a:bodyPr/>
                    <a:lstStyle/>
                    <a:p>
                      <a:pPr algn="ctr"/>
                      <a:r>
                        <a:rPr lang="en-US" sz="2000" dirty="0" smtClean="0"/>
                        <a:t>-6</a:t>
                      </a:r>
                      <a:endParaRPr lang="en-US" sz="2000" dirty="0"/>
                    </a:p>
                  </a:txBody>
                  <a:tcPr>
                    <a:noFill/>
                  </a:tcPr>
                </a:tc>
                <a:tc>
                  <a:txBody>
                    <a:bodyPr/>
                    <a:lstStyle/>
                    <a:p>
                      <a:pPr algn="ctr"/>
                      <a:r>
                        <a:rPr lang="en-US" sz="2000" dirty="0" smtClean="0"/>
                        <a:t>-4</a:t>
                      </a:r>
                      <a:endParaRPr lang="en-US" sz="2000" dirty="0"/>
                    </a:p>
                  </a:txBody>
                  <a:tcPr>
                    <a:noFill/>
                  </a:tcPr>
                </a:tc>
              </a:tr>
              <a:tr h="456266">
                <a:tc>
                  <a:txBody>
                    <a:bodyPr/>
                    <a:lstStyle/>
                    <a:p>
                      <a:pPr algn="ctr"/>
                      <a:r>
                        <a:rPr lang="en-US" sz="2000" dirty="0" smtClean="0"/>
                        <a:t>-3</a:t>
                      </a:r>
                      <a:endParaRPr lang="en-US" sz="2000" dirty="0"/>
                    </a:p>
                  </a:txBody>
                  <a:tcPr/>
                </a:tc>
                <a:tc>
                  <a:txBody>
                    <a:bodyPr/>
                    <a:lstStyle/>
                    <a:p>
                      <a:pPr algn="ctr"/>
                      <a:r>
                        <a:rPr lang="en-US" sz="2000" dirty="0" smtClean="0"/>
                        <a:t>-3</a:t>
                      </a:r>
                      <a:endParaRPr lang="en-US" sz="2000" dirty="0"/>
                    </a:p>
                  </a:txBody>
                  <a:tcPr/>
                </a:tc>
              </a:tr>
              <a:tr h="432422">
                <a:tc>
                  <a:txBody>
                    <a:bodyPr/>
                    <a:lstStyle/>
                    <a:p>
                      <a:pPr algn="ctr"/>
                      <a:r>
                        <a:rPr lang="en-US" sz="2000" dirty="0" smtClean="0"/>
                        <a:t>0</a:t>
                      </a:r>
                      <a:endParaRPr lang="en-US" sz="2000" dirty="0"/>
                    </a:p>
                  </a:txBody>
                  <a:tcPr>
                    <a:noFill/>
                  </a:tcPr>
                </a:tc>
                <a:tc>
                  <a:txBody>
                    <a:bodyPr/>
                    <a:lstStyle/>
                    <a:p>
                      <a:pPr algn="ctr"/>
                      <a:r>
                        <a:rPr lang="en-US" sz="2000" dirty="0" smtClean="0"/>
                        <a:t>-2</a:t>
                      </a:r>
                      <a:endParaRPr lang="en-US" sz="2000" dirty="0"/>
                    </a:p>
                  </a:txBody>
                  <a:tcPr>
                    <a:noFill/>
                  </a:tcPr>
                </a:tc>
              </a:tr>
              <a:tr h="432422">
                <a:tc>
                  <a:txBody>
                    <a:bodyPr/>
                    <a:lstStyle/>
                    <a:p>
                      <a:pPr algn="ctr"/>
                      <a:r>
                        <a:rPr lang="en-US" sz="2000" dirty="0" smtClean="0"/>
                        <a:t>3</a:t>
                      </a:r>
                      <a:endParaRPr lang="en-US" sz="2000" dirty="0"/>
                    </a:p>
                  </a:txBody>
                  <a:tcPr/>
                </a:tc>
                <a:tc>
                  <a:txBody>
                    <a:bodyPr/>
                    <a:lstStyle/>
                    <a:p>
                      <a:pPr algn="ctr"/>
                      <a:r>
                        <a:rPr lang="en-US" sz="2000" dirty="0" smtClean="0"/>
                        <a:t>-1</a:t>
                      </a:r>
                      <a:endParaRPr lang="en-US" sz="2000" dirty="0"/>
                    </a:p>
                  </a:txBody>
                  <a:tcPr/>
                </a:tc>
              </a:tr>
              <a:tr h="432422">
                <a:tc>
                  <a:txBody>
                    <a:bodyPr/>
                    <a:lstStyle/>
                    <a:p>
                      <a:pPr algn="ctr"/>
                      <a:r>
                        <a:rPr lang="en-US" sz="2000" dirty="0" smtClean="0"/>
                        <a:t>6</a:t>
                      </a:r>
                      <a:endParaRPr lang="en-US" sz="2000" dirty="0"/>
                    </a:p>
                  </a:txBody>
                  <a:tcPr>
                    <a:noFill/>
                  </a:tcPr>
                </a:tc>
                <a:tc>
                  <a:txBody>
                    <a:bodyPr/>
                    <a:lstStyle/>
                    <a:p>
                      <a:pPr algn="ctr"/>
                      <a:r>
                        <a:rPr lang="en-US" sz="2000" dirty="0" smtClean="0"/>
                        <a:t>0</a:t>
                      </a:r>
                      <a:endParaRPr lang="en-US" sz="2000" dirty="0"/>
                    </a:p>
                  </a:txBody>
                  <a:tcPr>
                    <a:noFill/>
                  </a:tcPr>
                </a:tc>
              </a:tr>
            </a:tbl>
          </a:graphicData>
        </a:graphic>
      </p:graphicFrame>
    </p:spTree>
    <p:extLst>
      <p:ext uri="{BB962C8B-B14F-4D97-AF65-F5344CB8AC3E}">
        <p14:creationId xmlns:p14="http://schemas.microsoft.com/office/powerpoint/2010/main" val="1755581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15.  Identify the range of the function y = x</a:t>
            </a:r>
            <a:r>
              <a:rPr lang="en-US" b="1" baseline="30000" dirty="0"/>
              <a:t>2</a:t>
            </a:r>
            <a:r>
              <a:rPr lang="en-US" b="1" dirty="0"/>
              <a:t> + 1 for the domain {-4, 5, 8}. </a:t>
            </a:r>
          </a:p>
          <a:p>
            <a:pPr marL="0" indent="0">
              <a:buNone/>
            </a:pPr>
            <a:endParaRPr lang="en-US" dirty="0" smtClean="0"/>
          </a:p>
          <a:p>
            <a:pPr marL="0" indent="0">
              <a:buNone/>
            </a:pPr>
            <a:r>
              <a:rPr lang="en-US" b="1" dirty="0"/>
              <a:t> </a:t>
            </a:r>
            <a:r>
              <a:rPr lang="en-US" b="1" dirty="0" smtClean="0"/>
              <a:t>y = (-4)</a:t>
            </a:r>
            <a:r>
              <a:rPr lang="en-US" b="1" baseline="30000" dirty="0" smtClean="0"/>
              <a:t>2</a:t>
            </a:r>
            <a:r>
              <a:rPr lang="en-US" b="1" dirty="0" smtClean="0"/>
              <a:t> + 1 </a:t>
            </a:r>
          </a:p>
          <a:p>
            <a:pPr marL="0" indent="0">
              <a:buNone/>
            </a:pPr>
            <a:r>
              <a:rPr lang="en-US" b="1" dirty="0"/>
              <a:t> </a:t>
            </a:r>
            <a:r>
              <a:rPr lang="en-US" b="1" dirty="0" smtClean="0"/>
              <a:t>   = 17</a:t>
            </a:r>
          </a:p>
          <a:p>
            <a:pPr marL="0" indent="0">
              <a:buNone/>
            </a:pPr>
            <a:r>
              <a:rPr lang="en-US" b="1" dirty="0" smtClean="0"/>
              <a:t>			Range: {17, 26, 65}</a:t>
            </a:r>
            <a:endParaRPr lang="en-US" b="1" dirty="0"/>
          </a:p>
          <a:p>
            <a:pPr marL="0" indent="0">
              <a:buNone/>
            </a:pPr>
            <a:r>
              <a:rPr lang="en-US" b="1" dirty="0"/>
              <a:t> y = </a:t>
            </a:r>
            <a:r>
              <a:rPr lang="en-US" b="1" dirty="0" smtClean="0"/>
              <a:t>(5)</a:t>
            </a:r>
            <a:r>
              <a:rPr lang="en-US" b="1" baseline="30000" dirty="0" smtClean="0"/>
              <a:t>2</a:t>
            </a:r>
            <a:r>
              <a:rPr lang="en-US" b="1" dirty="0" smtClean="0"/>
              <a:t> </a:t>
            </a:r>
            <a:r>
              <a:rPr lang="en-US" b="1" dirty="0"/>
              <a:t>+ 1 </a:t>
            </a:r>
          </a:p>
          <a:p>
            <a:pPr marL="0" indent="0">
              <a:buNone/>
            </a:pPr>
            <a:r>
              <a:rPr lang="en-US" b="1" dirty="0"/>
              <a:t>    = </a:t>
            </a:r>
            <a:r>
              <a:rPr lang="en-US" b="1" dirty="0" smtClean="0"/>
              <a:t>26</a:t>
            </a:r>
          </a:p>
          <a:p>
            <a:pPr marL="0" indent="0">
              <a:buNone/>
            </a:pPr>
            <a:endParaRPr lang="en-US" b="1" dirty="0"/>
          </a:p>
          <a:p>
            <a:pPr marL="0" indent="0">
              <a:buNone/>
            </a:pPr>
            <a:r>
              <a:rPr lang="en-US" b="1" dirty="0"/>
              <a:t> y = </a:t>
            </a:r>
            <a:r>
              <a:rPr lang="en-US" b="1" dirty="0" smtClean="0"/>
              <a:t>(8)</a:t>
            </a:r>
            <a:r>
              <a:rPr lang="en-US" b="1" baseline="30000" dirty="0" smtClean="0"/>
              <a:t>2</a:t>
            </a:r>
            <a:r>
              <a:rPr lang="en-US" b="1" dirty="0" smtClean="0"/>
              <a:t> </a:t>
            </a:r>
            <a:r>
              <a:rPr lang="en-US" b="1" dirty="0"/>
              <a:t>+ 1 </a:t>
            </a:r>
          </a:p>
          <a:p>
            <a:pPr marL="0" indent="0">
              <a:buNone/>
            </a:pPr>
            <a:r>
              <a:rPr lang="en-US" b="1" dirty="0"/>
              <a:t>    = </a:t>
            </a:r>
            <a:r>
              <a:rPr lang="en-US" b="1" dirty="0" smtClean="0"/>
              <a:t>65</a:t>
            </a: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146186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0" indent="0">
              <a:buNone/>
            </a:pPr>
            <a:r>
              <a:rPr lang="en-US" b="1" dirty="0"/>
              <a:t># 16 – 17	Complete the table for each equation</a:t>
            </a:r>
            <a:r>
              <a:rPr lang="en-US" b="1" dirty="0" smtClean="0"/>
              <a:t>.</a:t>
            </a:r>
          </a:p>
          <a:p>
            <a:pPr marL="0" indent="0">
              <a:buNone/>
            </a:pPr>
            <a:endParaRPr lang="en-US" b="1" dirty="0"/>
          </a:p>
          <a:p>
            <a:pPr marL="0" indent="0">
              <a:buNone/>
            </a:pPr>
            <a:r>
              <a:rPr lang="en-US" b="1" dirty="0" smtClean="0"/>
              <a:t>16) y = -6x + 1</a:t>
            </a:r>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55425342"/>
              </p:ext>
            </p:extLst>
          </p:nvPr>
        </p:nvGraphicFramePr>
        <p:xfrm>
          <a:off x="3505200" y="2438400"/>
          <a:ext cx="3048000" cy="2560320"/>
        </p:xfrm>
        <a:graphic>
          <a:graphicData uri="http://schemas.openxmlformats.org/drawingml/2006/table">
            <a:tbl>
              <a:tblPr firstRow="1" bandRow="1">
                <a:tableStyleId>{616DA210-FB5B-4158-B5E0-FEB733F419BA}</a:tableStyleId>
              </a:tblPr>
              <a:tblGrid>
                <a:gridCol w="1524000"/>
                <a:gridCol w="1524000"/>
              </a:tblGrid>
              <a:tr h="579883">
                <a:tc>
                  <a:txBody>
                    <a:bodyPr/>
                    <a:lstStyle/>
                    <a:p>
                      <a:pPr algn="ctr"/>
                      <a:r>
                        <a:rPr lang="en-US" sz="3600" dirty="0" smtClean="0">
                          <a:latin typeface="+mj-lt"/>
                        </a:rPr>
                        <a:t>x</a:t>
                      </a:r>
                      <a:endParaRPr lang="en-US" sz="3600" dirty="0">
                        <a:latin typeface="+mj-lt"/>
                      </a:endParaRPr>
                    </a:p>
                  </a:txBody>
                  <a:tcPr/>
                </a:tc>
                <a:tc>
                  <a:txBody>
                    <a:bodyPr/>
                    <a:lstStyle/>
                    <a:p>
                      <a:pPr algn="ctr"/>
                      <a:r>
                        <a:rPr lang="en-US" sz="3600" dirty="0" smtClean="0">
                          <a:latin typeface="+mj-lt"/>
                        </a:rPr>
                        <a:t>y</a:t>
                      </a:r>
                      <a:endParaRPr lang="en-US" sz="3600" dirty="0">
                        <a:latin typeface="+mj-lt"/>
                      </a:endParaRPr>
                    </a:p>
                  </a:txBody>
                  <a:tcPr/>
                </a:tc>
              </a:tr>
              <a:tr h="587937">
                <a:tc>
                  <a:txBody>
                    <a:bodyPr/>
                    <a:lstStyle/>
                    <a:p>
                      <a:pPr algn="ctr"/>
                      <a:r>
                        <a:rPr lang="en-US" sz="3600" dirty="0" smtClean="0">
                          <a:latin typeface="+mj-lt"/>
                        </a:rPr>
                        <a:t>1</a:t>
                      </a:r>
                      <a:endParaRPr lang="en-US" sz="3600" dirty="0">
                        <a:latin typeface="+mj-lt"/>
                      </a:endParaRPr>
                    </a:p>
                  </a:txBody>
                  <a:tcPr>
                    <a:noFill/>
                  </a:tcPr>
                </a:tc>
                <a:tc>
                  <a:txBody>
                    <a:bodyPr/>
                    <a:lstStyle/>
                    <a:p>
                      <a:pPr algn="ctr"/>
                      <a:r>
                        <a:rPr lang="en-US" sz="3600" dirty="0" smtClean="0">
                          <a:latin typeface="+mj-lt"/>
                        </a:rPr>
                        <a:t>-5</a:t>
                      </a:r>
                      <a:endParaRPr lang="en-US" sz="3600" dirty="0">
                        <a:latin typeface="+mj-lt"/>
                      </a:endParaRPr>
                    </a:p>
                  </a:txBody>
                  <a:tcPr>
                    <a:noFill/>
                  </a:tcPr>
                </a:tc>
              </a:tr>
              <a:tr h="587937">
                <a:tc>
                  <a:txBody>
                    <a:bodyPr/>
                    <a:lstStyle/>
                    <a:p>
                      <a:pPr algn="ctr"/>
                      <a:r>
                        <a:rPr lang="en-US" sz="3600" dirty="0" smtClean="0">
                          <a:latin typeface="+mj-lt"/>
                        </a:rPr>
                        <a:t>2</a:t>
                      </a:r>
                      <a:endParaRPr lang="en-US" sz="3600" dirty="0">
                        <a:latin typeface="+mj-lt"/>
                      </a:endParaRPr>
                    </a:p>
                  </a:txBody>
                  <a:tcPr/>
                </a:tc>
                <a:tc>
                  <a:txBody>
                    <a:bodyPr/>
                    <a:lstStyle/>
                    <a:p>
                      <a:pPr algn="ctr"/>
                      <a:r>
                        <a:rPr lang="en-US" sz="3600" dirty="0" smtClean="0">
                          <a:latin typeface="+mj-lt"/>
                        </a:rPr>
                        <a:t>-11</a:t>
                      </a:r>
                      <a:endParaRPr lang="en-US" sz="3600" dirty="0">
                        <a:latin typeface="+mj-lt"/>
                      </a:endParaRPr>
                    </a:p>
                  </a:txBody>
                  <a:tcPr/>
                </a:tc>
              </a:tr>
              <a:tr h="587937">
                <a:tc>
                  <a:txBody>
                    <a:bodyPr/>
                    <a:lstStyle/>
                    <a:p>
                      <a:pPr algn="ctr"/>
                      <a:r>
                        <a:rPr lang="en-US" sz="3600" dirty="0" smtClean="0">
                          <a:latin typeface="+mj-lt"/>
                        </a:rPr>
                        <a:t>-2</a:t>
                      </a:r>
                      <a:endParaRPr lang="en-US" sz="3600" dirty="0">
                        <a:latin typeface="+mj-lt"/>
                      </a:endParaRPr>
                    </a:p>
                  </a:txBody>
                  <a:tcPr>
                    <a:noFill/>
                  </a:tcPr>
                </a:tc>
                <a:tc>
                  <a:txBody>
                    <a:bodyPr/>
                    <a:lstStyle/>
                    <a:p>
                      <a:pPr algn="ctr"/>
                      <a:r>
                        <a:rPr lang="en-US" sz="3600" dirty="0" smtClean="0">
                          <a:latin typeface="+mj-lt"/>
                        </a:rPr>
                        <a:t>13</a:t>
                      </a:r>
                      <a:endParaRPr lang="en-US" sz="3600" dirty="0">
                        <a:latin typeface="+mj-lt"/>
                      </a:endParaRPr>
                    </a:p>
                  </a:txBody>
                  <a:tcPr>
                    <a:noFill/>
                  </a:tcPr>
                </a:tc>
              </a:tr>
            </a:tbl>
          </a:graphicData>
        </a:graphic>
      </p:graphicFrame>
    </p:spTree>
    <p:extLst>
      <p:ext uri="{BB962C8B-B14F-4D97-AF65-F5344CB8AC3E}">
        <p14:creationId xmlns:p14="http://schemas.microsoft.com/office/powerpoint/2010/main" val="3192113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0" indent="0">
              <a:buNone/>
            </a:pPr>
            <a:r>
              <a:rPr lang="en-US" b="1" dirty="0"/>
              <a:t># 16 – 17	Complete the table for each equation</a:t>
            </a:r>
            <a:r>
              <a:rPr lang="en-US" b="1" dirty="0" smtClean="0"/>
              <a:t>.</a:t>
            </a:r>
          </a:p>
          <a:p>
            <a:pPr marL="0" indent="0">
              <a:buNone/>
            </a:pPr>
            <a:endParaRPr lang="en-US" b="1" dirty="0"/>
          </a:p>
          <a:p>
            <a:pPr marL="0" indent="0">
              <a:buNone/>
            </a:pPr>
            <a:r>
              <a:rPr lang="en-US" b="1" dirty="0" smtClean="0"/>
              <a:t>16) y = </a:t>
            </a:r>
            <a:r>
              <a:rPr lang="en-US" b="1" u="sng" dirty="0" smtClean="0"/>
              <a:t>x</a:t>
            </a:r>
            <a:endParaRPr lang="en-US" b="1" dirty="0" smtClean="0"/>
          </a:p>
          <a:p>
            <a:pPr marL="0" indent="0">
              <a:buNone/>
            </a:pPr>
            <a:r>
              <a:rPr lang="en-US" b="1" dirty="0" smtClean="0"/>
              <a:t>            4</a:t>
            </a:r>
          </a:p>
          <a:p>
            <a:pPr marL="0" indent="0">
              <a:buNone/>
            </a:pPr>
            <a:endParaRPr lang="en-US" b="1" dirty="0" smtClean="0"/>
          </a:p>
          <a:p>
            <a:pPr marL="0" indent="0">
              <a:buNone/>
            </a:pPr>
            <a:endParaRPr lang="en-US" b="1"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03683970"/>
              </p:ext>
            </p:extLst>
          </p:nvPr>
        </p:nvGraphicFramePr>
        <p:xfrm>
          <a:off x="3505200" y="2468880"/>
          <a:ext cx="3048000" cy="2560320"/>
        </p:xfrm>
        <a:graphic>
          <a:graphicData uri="http://schemas.openxmlformats.org/drawingml/2006/table">
            <a:tbl>
              <a:tblPr firstRow="1" bandRow="1">
                <a:tableStyleId>{616DA210-FB5B-4158-B5E0-FEB733F419BA}</a:tableStyleId>
              </a:tblPr>
              <a:tblGrid>
                <a:gridCol w="1524000"/>
                <a:gridCol w="1524000"/>
              </a:tblGrid>
              <a:tr h="579883">
                <a:tc>
                  <a:txBody>
                    <a:bodyPr/>
                    <a:lstStyle/>
                    <a:p>
                      <a:pPr algn="ctr"/>
                      <a:r>
                        <a:rPr lang="en-US" sz="3600" dirty="0" smtClean="0">
                          <a:latin typeface="+mj-lt"/>
                        </a:rPr>
                        <a:t>x</a:t>
                      </a:r>
                      <a:endParaRPr lang="en-US" sz="3600" dirty="0">
                        <a:latin typeface="+mj-lt"/>
                      </a:endParaRPr>
                    </a:p>
                  </a:txBody>
                  <a:tcPr/>
                </a:tc>
                <a:tc>
                  <a:txBody>
                    <a:bodyPr/>
                    <a:lstStyle/>
                    <a:p>
                      <a:pPr algn="ctr"/>
                      <a:r>
                        <a:rPr lang="en-US" sz="3600" dirty="0" smtClean="0">
                          <a:latin typeface="+mj-lt"/>
                        </a:rPr>
                        <a:t>y</a:t>
                      </a:r>
                      <a:endParaRPr lang="en-US" sz="3600" dirty="0">
                        <a:latin typeface="+mj-lt"/>
                      </a:endParaRPr>
                    </a:p>
                  </a:txBody>
                  <a:tcPr/>
                </a:tc>
              </a:tr>
              <a:tr h="587937">
                <a:tc>
                  <a:txBody>
                    <a:bodyPr/>
                    <a:lstStyle/>
                    <a:p>
                      <a:pPr algn="ctr"/>
                      <a:r>
                        <a:rPr lang="en-US" sz="3600" dirty="0" smtClean="0">
                          <a:latin typeface="+mj-lt"/>
                        </a:rPr>
                        <a:t>8</a:t>
                      </a:r>
                      <a:endParaRPr lang="en-US" sz="3600" dirty="0">
                        <a:latin typeface="+mj-lt"/>
                      </a:endParaRPr>
                    </a:p>
                  </a:txBody>
                  <a:tcPr>
                    <a:noFill/>
                  </a:tcPr>
                </a:tc>
                <a:tc>
                  <a:txBody>
                    <a:bodyPr/>
                    <a:lstStyle/>
                    <a:p>
                      <a:pPr algn="ctr"/>
                      <a:r>
                        <a:rPr lang="en-US" sz="3600" dirty="0" smtClean="0">
                          <a:latin typeface="+mj-lt"/>
                        </a:rPr>
                        <a:t>2</a:t>
                      </a:r>
                      <a:endParaRPr lang="en-US" sz="3600" dirty="0">
                        <a:latin typeface="+mj-lt"/>
                      </a:endParaRPr>
                    </a:p>
                  </a:txBody>
                  <a:tcPr>
                    <a:noFill/>
                  </a:tcPr>
                </a:tc>
              </a:tr>
              <a:tr h="587937">
                <a:tc>
                  <a:txBody>
                    <a:bodyPr/>
                    <a:lstStyle/>
                    <a:p>
                      <a:pPr algn="ctr"/>
                      <a:r>
                        <a:rPr lang="en-US" sz="3600" dirty="0" smtClean="0">
                          <a:latin typeface="+mj-lt"/>
                        </a:rPr>
                        <a:t>16</a:t>
                      </a:r>
                      <a:endParaRPr lang="en-US" sz="3600" dirty="0">
                        <a:latin typeface="+mj-lt"/>
                      </a:endParaRPr>
                    </a:p>
                  </a:txBody>
                  <a:tcPr/>
                </a:tc>
                <a:tc>
                  <a:txBody>
                    <a:bodyPr/>
                    <a:lstStyle/>
                    <a:p>
                      <a:pPr algn="ctr"/>
                      <a:r>
                        <a:rPr lang="en-US" sz="3600" dirty="0" smtClean="0">
                          <a:latin typeface="+mj-lt"/>
                        </a:rPr>
                        <a:t>4</a:t>
                      </a:r>
                      <a:endParaRPr lang="en-US" sz="3600" dirty="0">
                        <a:latin typeface="+mj-lt"/>
                      </a:endParaRPr>
                    </a:p>
                  </a:txBody>
                  <a:tcPr/>
                </a:tc>
              </a:tr>
              <a:tr h="587937">
                <a:tc>
                  <a:txBody>
                    <a:bodyPr/>
                    <a:lstStyle/>
                    <a:p>
                      <a:pPr algn="ctr"/>
                      <a:r>
                        <a:rPr lang="en-US" sz="3600" dirty="0" smtClean="0">
                          <a:latin typeface="+mj-lt"/>
                        </a:rPr>
                        <a:t>-24</a:t>
                      </a:r>
                      <a:endParaRPr lang="en-US" sz="3600" dirty="0">
                        <a:latin typeface="+mj-lt"/>
                      </a:endParaRPr>
                    </a:p>
                  </a:txBody>
                  <a:tcPr>
                    <a:noFill/>
                  </a:tcPr>
                </a:tc>
                <a:tc>
                  <a:txBody>
                    <a:bodyPr/>
                    <a:lstStyle/>
                    <a:p>
                      <a:pPr algn="ctr"/>
                      <a:r>
                        <a:rPr lang="en-US" sz="3600" dirty="0" smtClean="0">
                          <a:latin typeface="+mj-lt"/>
                        </a:rPr>
                        <a:t>-6</a:t>
                      </a:r>
                      <a:endParaRPr lang="en-US" sz="3600" dirty="0">
                        <a:latin typeface="+mj-lt"/>
                      </a:endParaRPr>
                    </a:p>
                  </a:txBody>
                  <a:tcPr>
                    <a:noFill/>
                  </a:tcPr>
                </a:tc>
              </a:tr>
            </a:tbl>
          </a:graphicData>
        </a:graphic>
      </p:graphicFrame>
    </p:spTree>
    <p:extLst>
      <p:ext uri="{BB962C8B-B14F-4D97-AF65-F5344CB8AC3E}">
        <p14:creationId xmlns:p14="http://schemas.microsoft.com/office/powerpoint/2010/main" val="3058115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59996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35574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200"/>
          </a:xfrm>
        </p:spPr>
        <p:txBody>
          <a:bodyPr/>
          <a:lstStyle/>
          <a:p>
            <a:r>
              <a:rPr lang="en-US" dirty="0" smtClean="0"/>
              <a:t>Writing Linear Equations (Function Rules)</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i="1" dirty="0">
                <a:latin typeface="Broadway"/>
                <a:ea typeface="Calibri"/>
                <a:cs typeface="Times New Roman"/>
              </a:rPr>
              <a:t>1-Step </a:t>
            </a:r>
            <a:endParaRPr lang="en-US" sz="1800" dirty="0">
              <a:latin typeface="Calibri"/>
              <a:ea typeface="Calibri"/>
              <a:cs typeface="Times New Roman"/>
            </a:endParaRPr>
          </a:p>
          <a:p>
            <a:pPr marL="0" marR="0">
              <a:lnSpc>
                <a:spcPct val="115000"/>
              </a:lnSpc>
              <a:spcBef>
                <a:spcPts val="0"/>
              </a:spcBef>
              <a:spcAft>
                <a:spcPts val="1000"/>
              </a:spcAft>
            </a:pPr>
            <a:r>
              <a:rPr lang="en-US" i="1" dirty="0">
                <a:latin typeface="Broadway"/>
                <a:ea typeface="Calibri"/>
                <a:cs typeface="Times New Roman"/>
              </a:rPr>
              <a:t>Equations:</a:t>
            </a:r>
            <a:endParaRPr lang="en-US" sz="1800" dirty="0">
              <a:latin typeface="Calibri"/>
              <a:ea typeface="Calibri"/>
              <a:cs typeface="Times New Roman"/>
            </a:endParaRPr>
          </a:p>
          <a:p>
            <a:pPr marL="0" marR="0">
              <a:lnSpc>
                <a:spcPct val="115000"/>
              </a:lnSpc>
              <a:spcBef>
                <a:spcPts val="0"/>
              </a:spcBef>
              <a:spcAft>
                <a:spcPts val="1000"/>
              </a:spcAft>
            </a:pPr>
            <a:r>
              <a:rPr lang="en-US" i="1" dirty="0">
                <a:solidFill>
                  <a:srgbClr val="0D0D0D"/>
                </a:solidFill>
                <a:latin typeface="Cambria"/>
                <a:ea typeface="Times New Roman"/>
                <a:cs typeface="Times New Roman"/>
              </a:rPr>
              <a:t>Determine what happens from x to y. If it is increasing, you will need to </a:t>
            </a:r>
            <a:r>
              <a:rPr lang="en-US" i="1" u="sng" dirty="0">
                <a:solidFill>
                  <a:srgbClr val="0D0D0D"/>
                </a:solidFill>
                <a:latin typeface="Cambria"/>
                <a:ea typeface="Times New Roman"/>
                <a:cs typeface="Times New Roman"/>
              </a:rPr>
              <a:t>add </a:t>
            </a:r>
            <a:r>
              <a:rPr lang="en-US" i="1" dirty="0">
                <a:solidFill>
                  <a:srgbClr val="0D0D0D"/>
                </a:solidFill>
                <a:latin typeface="Cambria"/>
                <a:ea typeface="Times New Roman"/>
                <a:cs typeface="Times New Roman"/>
              </a:rPr>
              <a:t>or </a:t>
            </a:r>
            <a:r>
              <a:rPr lang="en-US" i="1" u="sng" dirty="0">
                <a:solidFill>
                  <a:srgbClr val="0D0D0D"/>
                </a:solidFill>
                <a:latin typeface="Cambria"/>
                <a:ea typeface="Times New Roman"/>
                <a:cs typeface="Times New Roman"/>
              </a:rPr>
              <a:t>multiply</a:t>
            </a:r>
            <a:r>
              <a:rPr lang="en-US" i="1" dirty="0">
                <a:solidFill>
                  <a:srgbClr val="0D0D0D"/>
                </a:solidFill>
                <a:latin typeface="Cambria"/>
                <a:ea typeface="Times New Roman"/>
                <a:cs typeface="Times New Roman"/>
              </a:rPr>
              <a:t>.  If it is decreasing, you will need to </a:t>
            </a:r>
            <a:r>
              <a:rPr lang="en-US" i="1" u="sng" dirty="0">
                <a:solidFill>
                  <a:srgbClr val="0D0D0D"/>
                </a:solidFill>
                <a:latin typeface="Cambria"/>
                <a:ea typeface="Times New Roman"/>
                <a:cs typeface="Times New Roman"/>
              </a:rPr>
              <a:t>subtract</a:t>
            </a:r>
            <a:r>
              <a:rPr lang="en-US" i="1" dirty="0">
                <a:solidFill>
                  <a:srgbClr val="0D0D0D"/>
                </a:solidFill>
                <a:latin typeface="Cambria"/>
                <a:ea typeface="Times New Roman"/>
                <a:cs typeface="Times New Roman"/>
              </a:rPr>
              <a:t> or </a:t>
            </a:r>
            <a:r>
              <a:rPr lang="en-US" i="1" u="sng" dirty="0">
                <a:solidFill>
                  <a:srgbClr val="0D0D0D"/>
                </a:solidFill>
                <a:latin typeface="Cambria"/>
                <a:ea typeface="Times New Roman"/>
                <a:cs typeface="Times New Roman"/>
              </a:rPr>
              <a:t>divide</a:t>
            </a:r>
            <a:r>
              <a:rPr lang="en-US" i="1" dirty="0">
                <a:solidFill>
                  <a:srgbClr val="0D0D0D"/>
                </a:solidFill>
                <a:latin typeface="Cambria"/>
                <a:ea typeface="Times New Roman"/>
                <a:cs typeface="Times New Roman"/>
              </a:rPr>
              <a:t>.</a:t>
            </a:r>
            <a:endParaRPr lang="en-US" sz="1400" dirty="0">
              <a:latin typeface="Calibri"/>
              <a:ea typeface="Calibri"/>
              <a:cs typeface="Times New Roman"/>
            </a:endParaRPr>
          </a:p>
          <a:p>
            <a:endParaRPr lang="en-US" dirty="0"/>
          </a:p>
        </p:txBody>
      </p:sp>
    </p:spTree>
    <p:extLst>
      <p:ext uri="{BB962C8B-B14F-4D97-AF65-F5344CB8AC3E}">
        <p14:creationId xmlns:p14="http://schemas.microsoft.com/office/powerpoint/2010/main" val="566777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The student will be able to write an equation given a table of values.</a:t>
            </a:r>
            <a:endParaRPr lang="en-US" dirty="0"/>
          </a:p>
        </p:txBody>
      </p:sp>
    </p:spTree>
    <p:extLst>
      <p:ext uri="{BB962C8B-B14F-4D97-AF65-F5344CB8AC3E}">
        <p14:creationId xmlns:p14="http://schemas.microsoft.com/office/powerpoint/2010/main" val="1749118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1)</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34104080"/>
              </p:ext>
            </p:extLst>
          </p:nvPr>
        </p:nvGraphicFramePr>
        <p:xfrm>
          <a:off x="3276600" y="1905000"/>
          <a:ext cx="2819400" cy="2523744"/>
        </p:xfrm>
        <a:graphic>
          <a:graphicData uri="http://schemas.openxmlformats.org/drawingml/2006/table">
            <a:tbl>
              <a:tblPr firstRow="1" firstCol="1" bandRow="1"/>
              <a:tblGrid>
                <a:gridCol w="1409700"/>
                <a:gridCol w="1409700"/>
              </a:tblGrid>
              <a:tr h="407924">
                <a:tc>
                  <a:txBody>
                    <a:bodyPr/>
                    <a:lstStyle/>
                    <a:p>
                      <a:pPr marL="0" marR="0" algn="ctr">
                        <a:lnSpc>
                          <a:spcPct val="115000"/>
                        </a:lnSpc>
                        <a:spcBef>
                          <a:spcPts val="0"/>
                        </a:spcBef>
                        <a:spcAft>
                          <a:spcPts val="0"/>
                        </a:spcAft>
                      </a:pPr>
                      <a:r>
                        <a:rPr lang="en-US" sz="2400">
                          <a:effectLst/>
                          <a:latin typeface="Arial"/>
                          <a:ea typeface="Calibri"/>
                          <a:cs typeface="Times New Roman"/>
                        </a:rPr>
                        <a:t>x</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12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cxnSp>
        <p:nvCxnSpPr>
          <p:cNvPr id="7" name="Straight Arrow Connector 6"/>
          <p:cNvCxnSpPr/>
          <p:nvPr/>
        </p:nvCxnSpPr>
        <p:spPr>
          <a:xfrm>
            <a:off x="2209800" y="3048000"/>
            <a:ext cx="914400" cy="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3048000"/>
            <a:ext cx="0" cy="190500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668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1)</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76568574"/>
              </p:ext>
            </p:extLst>
          </p:nvPr>
        </p:nvGraphicFramePr>
        <p:xfrm>
          <a:off x="3276600" y="1905000"/>
          <a:ext cx="2819400" cy="2523744"/>
        </p:xfrm>
        <a:graphic>
          <a:graphicData uri="http://schemas.openxmlformats.org/drawingml/2006/table">
            <a:tbl>
              <a:tblPr firstRow="1" firstCol="1" bandRow="1"/>
              <a:tblGrid>
                <a:gridCol w="1409700"/>
                <a:gridCol w="1409700"/>
              </a:tblGrid>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12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cxnSp>
        <p:nvCxnSpPr>
          <p:cNvPr id="7" name="Straight Arrow Connector 6"/>
          <p:cNvCxnSpPr/>
          <p:nvPr/>
        </p:nvCxnSpPr>
        <p:spPr>
          <a:xfrm>
            <a:off x="2209800" y="3048000"/>
            <a:ext cx="914400" cy="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3048000"/>
            <a:ext cx="0" cy="190500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684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1)                                      </a:t>
            </a:r>
            <a:r>
              <a:rPr lang="en-US" dirty="0" smtClean="0">
                <a:solidFill>
                  <a:schemeClr val="tx1"/>
                </a:solidFill>
              </a:rPr>
              <a:t>Since y = 0, when x = 0, </a:t>
            </a:r>
          </a:p>
          <a:p>
            <a:pPr marL="457200" lvl="1" indent="0">
              <a:buNone/>
            </a:pPr>
            <a:r>
              <a:rPr lang="en-US" dirty="0">
                <a:solidFill>
                  <a:schemeClr val="tx1"/>
                </a:solidFill>
              </a:rPr>
              <a:t>	</a:t>
            </a:r>
            <a:r>
              <a:rPr lang="en-US" dirty="0" smtClean="0">
                <a:solidFill>
                  <a:schemeClr val="tx1"/>
                </a:solidFill>
              </a:rPr>
              <a:t>			   </a:t>
            </a:r>
            <a:r>
              <a:rPr lang="en-US" sz="2400" dirty="0" smtClean="0">
                <a:solidFill>
                  <a:schemeClr val="tx1"/>
                </a:solidFill>
              </a:rPr>
              <a:t>look for </a:t>
            </a:r>
            <a:r>
              <a:rPr lang="en-US" sz="2400" b="1" u="sng" dirty="0" smtClean="0">
                <a:solidFill>
                  <a:schemeClr val="tx1"/>
                </a:solidFill>
              </a:rPr>
              <a:t>a</a:t>
            </a:r>
            <a:r>
              <a:rPr lang="en-US" sz="2400" dirty="0" smtClean="0">
                <a:solidFill>
                  <a:schemeClr val="tx1"/>
                </a:solidFill>
              </a:rPr>
              <a:t> number to multiply</a:t>
            </a:r>
          </a:p>
          <a:p>
            <a:pPr marL="457200" lvl="1" indent="0">
              <a:buNone/>
            </a:pPr>
            <a:r>
              <a:rPr lang="en-US" sz="2400" dirty="0">
                <a:solidFill>
                  <a:schemeClr val="tx1"/>
                </a:solidFill>
              </a:rPr>
              <a:t>	</a:t>
            </a:r>
            <a:r>
              <a:rPr lang="en-US" sz="2400" dirty="0" smtClean="0">
                <a:solidFill>
                  <a:schemeClr val="tx1"/>
                </a:solidFill>
              </a:rPr>
              <a:t>			  or divide each number in </a:t>
            </a:r>
          </a:p>
          <a:p>
            <a:pPr marL="457200" lvl="1" indent="0">
              <a:buNone/>
            </a:pPr>
            <a:r>
              <a:rPr lang="en-US" sz="2400" dirty="0">
                <a:solidFill>
                  <a:schemeClr val="tx1"/>
                </a:solidFill>
              </a:rPr>
              <a:t>	</a:t>
            </a:r>
            <a:r>
              <a:rPr lang="en-US" sz="2400" dirty="0" smtClean="0">
                <a:solidFill>
                  <a:schemeClr val="tx1"/>
                </a:solidFill>
              </a:rPr>
              <a:t>			  the x column by to get the</a:t>
            </a:r>
          </a:p>
          <a:p>
            <a:pPr marL="457200" lvl="1" indent="0">
              <a:buNone/>
            </a:pPr>
            <a:r>
              <a:rPr lang="en-US" sz="2400" dirty="0">
                <a:solidFill>
                  <a:schemeClr val="tx1"/>
                </a:solidFill>
              </a:rPr>
              <a:t>	</a:t>
            </a:r>
            <a:r>
              <a:rPr lang="en-US" sz="2400" dirty="0" smtClean="0">
                <a:solidFill>
                  <a:schemeClr val="tx1"/>
                </a:solidFill>
              </a:rPr>
              <a:t>			  answer in the y column.</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70245054"/>
              </p:ext>
            </p:extLst>
          </p:nvPr>
        </p:nvGraphicFramePr>
        <p:xfrm>
          <a:off x="1143000" y="2057400"/>
          <a:ext cx="2819400" cy="2523744"/>
        </p:xfrm>
        <a:graphic>
          <a:graphicData uri="http://schemas.openxmlformats.org/drawingml/2006/table">
            <a:tbl>
              <a:tblPr firstRow="1" firstCol="1" bandRow="1"/>
              <a:tblGrid>
                <a:gridCol w="1409700"/>
                <a:gridCol w="1409700"/>
              </a:tblGrid>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12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spTree>
    <p:extLst>
      <p:ext uri="{BB962C8B-B14F-4D97-AF65-F5344CB8AC3E}">
        <p14:creationId xmlns:p14="http://schemas.microsoft.com/office/powerpoint/2010/main" val="3326304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1)</a:t>
            </a:r>
          </a:p>
          <a:p>
            <a:pPr marL="0" indent="0">
              <a:buNone/>
            </a:pPr>
            <a:r>
              <a:rPr lang="en-US" dirty="0"/>
              <a:t>	</a:t>
            </a:r>
            <a:r>
              <a:rPr lang="en-US" dirty="0" smtClean="0"/>
              <a:t>			</a:t>
            </a:r>
            <a:endParaRPr lang="en-US" dirty="0"/>
          </a:p>
          <a:p>
            <a:pPr marL="0" indent="0">
              <a:buNone/>
            </a:pPr>
            <a:r>
              <a:rPr lang="en-US" dirty="0" smtClean="0"/>
              <a:t>				</a:t>
            </a:r>
            <a:r>
              <a:rPr lang="en-US" dirty="0" smtClean="0">
                <a:solidFill>
                  <a:schemeClr val="tx1"/>
                </a:solidFill>
              </a:rPr>
              <a:t>(-1) * </a:t>
            </a:r>
            <a:r>
              <a:rPr lang="en-US" dirty="0" smtClean="0">
                <a:solidFill>
                  <a:srgbClr val="FF0000"/>
                </a:solidFill>
              </a:rPr>
              <a:t>4 </a:t>
            </a:r>
            <a:r>
              <a:rPr lang="en-US" dirty="0" smtClean="0">
                <a:solidFill>
                  <a:schemeClr val="tx1"/>
                </a:solidFill>
              </a:rPr>
              <a:t>= -4</a:t>
            </a:r>
          </a:p>
          <a:p>
            <a:pPr marL="0" indent="0">
              <a:buNone/>
            </a:pPr>
            <a:r>
              <a:rPr lang="en-US" dirty="0">
                <a:solidFill>
                  <a:schemeClr val="tx1"/>
                </a:solidFill>
              </a:rPr>
              <a:t>	</a:t>
            </a:r>
            <a:r>
              <a:rPr lang="en-US" dirty="0" smtClean="0">
                <a:solidFill>
                  <a:schemeClr val="tx1"/>
                </a:solidFill>
              </a:rPr>
              <a:t>			</a:t>
            </a:r>
            <a:r>
              <a:rPr lang="en-US" dirty="0">
                <a:solidFill>
                  <a:schemeClr val="tx1"/>
                </a:solidFill>
              </a:rPr>
              <a:t> </a:t>
            </a:r>
            <a:r>
              <a:rPr lang="en-US" dirty="0" smtClean="0">
                <a:solidFill>
                  <a:schemeClr val="tx1"/>
                </a:solidFill>
              </a:rPr>
              <a:t>   0 * </a:t>
            </a:r>
            <a:r>
              <a:rPr lang="en-US" dirty="0" smtClean="0">
                <a:solidFill>
                  <a:srgbClr val="FF0000"/>
                </a:solidFill>
              </a:rPr>
              <a:t>4</a:t>
            </a:r>
            <a:r>
              <a:rPr lang="en-US" dirty="0" smtClean="0">
                <a:solidFill>
                  <a:schemeClr val="tx1"/>
                </a:solidFill>
              </a:rPr>
              <a:t> = 0</a:t>
            </a:r>
          </a:p>
          <a:p>
            <a:pPr marL="0" indent="0">
              <a:buNone/>
            </a:pPr>
            <a:r>
              <a:rPr lang="en-US" dirty="0">
                <a:solidFill>
                  <a:schemeClr val="tx1"/>
                </a:solidFill>
              </a:rPr>
              <a:t>	</a:t>
            </a:r>
            <a:r>
              <a:rPr lang="en-US" dirty="0" smtClean="0">
                <a:solidFill>
                  <a:schemeClr val="tx1"/>
                </a:solidFill>
              </a:rPr>
              <a:t>			    1 * </a:t>
            </a:r>
            <a:r>
              <a:rPr lang="en-US" dirty="0" smtClean="0">
                <a:solidFill>
                  <a:srgbClr val="FF0000"/>
                </a:solidFill>
              </a:rPr>
              <a:t>4</a:t>
            </a:r>
            <a:r>
              <a:rPr lang="en-US" dirty="0" smtClean="0">
                <a:solidFill>
                  <a:schemeClr val="tx1"/>
                </a:solidFill>
              </a:rPr>
              <a:t> = 4</a:t>
            </a:r>
          </a:p>
          <a:p>
            <a:pPr marL="0" indent="0">
              <a:buNone/>
            </a:pPr>
            <a:r>
              <a:rPr lang="en-US" dirty="0">
                <a:solidFill>
                  <a:schemeClr val="tx1"/>
                </a:solidFill>
              </a:rPr>
              <a:t>	</a:t>
            </a:r>
            <a:r>
              <a:rPr lang="en-US" dirty="0" smtClean="0">
                <a:solidFill>
                  <a:schemeClr val="tx1"/>
                </a:solidFill>
              </a:rPr>
              <a:t>			    2 * </a:t>
            </a:r>
            <a:r>
              <a:rPr lang="en-US" dirty="0" smtClean="0">
                <a:solidFill>
                  <a:srgbClr val="FF0000"/>
                </a:solidFill>
              </a:rPr>
              <a:t>4</a:t>
            </a:r>
            <a:r>
              <a:rPr lang="en-US" dirty="0" smtClean="0">
                <a:solidFill>
                  <a:schemeClr val="tx1"/>
                </a:solidFill>
              </a:rPr>
              <a:t> = 8</a:t>
            </a:r>
          </a:p>
          <a:p>
            <a:pPr marL="0" indent="0">
              <a:buNone/>
            </a:pPr>
            <a:r>
              <a:rPr lang="en-US" dirty="0">
                <a:solidFill>
                  <a:schemeClr val="tx1"/>
                </a:solidFill>
              </a:rPr>
              <a:t>	</a:t>
            </a:r>
            <a:r>
              <a:rPr lang="en-US" dirty="0" smtClean="0">
                <a:solidFill>
                  <a:schemeClr val="tx1"/>
                </a:solidFill>
              </a:rPr>
              <a:t>			    3 * </a:t>
            </a:r>
            <a:r>
              <a:rPr lang="en-US" dirty="0" smtClean="0">
                <a:solidFill>
                  <a:srgbClr val="FF0000"/>
                </a:solidFill>
              </a:rPr>
              <a:t>4 </a:t>
            </a:r>
            <a:r>
              <a:rPr lang="en-US" dirty="0" smtClean="0">
                <a:solidFill>
                  <a:schemeClr val="tx1"/>
                </a:solidFill>
              </a:rPr>
              <a:t>= 12</a:t>
            </a:r>
            <a:endParaRPr lang="en-US" dirty="0" smtClean="0"/>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64294743"/>
              </p:ext>
            </p:extLst>
          </p:nvPr>
        </p:nvGraphicFramePr>
        <p:xfrm>
          <a:off x="1143000" y="2057400"/>
          <a:ext cx="2819400" cy="2523744"/>
        </p:xfrm>
        <a:graphic>
          <a:graphicData uri="http://schemas.openxmlformats.org/drawingml/2006/table">
            <a:tbl>
              <a:tblPr firstRow="1" firstCol="1" bandRow="1"/>
              <a:tblGrid>
                <a:gridCol w="1409700"/>
                <a:gridCol w="1409700"/>
              </a:tblGrid>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12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spTree>
    <p:extLst>
      <p:ext uri="{BB962C8B-B14F-4D97-AF65-F5344CB8AC3E}">
        <p14:creationId xmlns:p14="http://schemas.microsoft.com/office/powerpoint/2010/main" val="2134276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1)</a:t>
            </a:r>
          </a:p>
          <a:p>
            <a:pPr marL="0" indent="0">
              <a:buNone/>
            </a:pPr>
            <a:r>
              <a:rPr lang="en-US" dirty="0"/>
              <a:t>	</a:t>
            </a:r>
            <a:r>
              <a:rPr lang="en-US" dirty="0" smtClean="0"/>
              <a:t>			</a:t>
            </a:r>
          </a:p>
          <a:p>
            <a:pPr marL="0" indent="0">
              <a:buNone/>
            </a:pPr>
            <a:r>
              <a:rPr lang="en-US" dirty="0"/>
              <a:t>	</a:t>
            </a:r>
            <a:r>
              <a:rPr lang="en-US" dirty="0" smtClean="0"/>
              <a:t>			</a:t>
            </a:r>
            <a:r>
              <a:rPr lang="en-US" dirty="0" smtClean="0">
                <a:solidFill>
                  <a:schemeClr val="tx1"/>
                </a:solidFill>
              </a:rPr>
              <a:t> Each y value can be found</a:t>
            </a:r>
          </a:p>
          <a:p>
            <a:pPr marL="0" indent="0">
              <a:buNone/>
            </a:pPr>
            <a:r>
              <a:rPr lang="en-US" dirty="0">
                <a:solidFill>
                  <a:schemeClr val="tx1"/>
                </a:solidFill>
              </a:rPr>
              <a:t>	</a:t>
            </a:r>
            <a:r>
              <a:rPr lang="en-US" dirty="0" smtClean="0">
                <a:solidFill>
                  <a:schemeClr val="tx1"/>
                </a:solidFill>
              </a:rPr>
              <a:t>			 multiplying each x value</a:t>
            </a:r>
          </a:p>
          <a:p>
            <a:pPr marL="0" indent="0">
              <a:buNone/>
            </a:pPr>
            <a:r>
              <a:rPr lang="en-US" dirty="0">
                <a:solidFill>
                  <a:schemeClr val="tx1"/>
                </a:solidFill>
              </a:rPr>
              <a:t>	</a:t>
            </a:r>
            <a:r>
              <a:rPr lang="en-US" dirty="0" smtClean="0">
                <a:solidFill>
                  <a:schemeClr val="tx1"/>
                </a:solidFill>
              </a:rPr>
              <a:t>			 by 4.  Therefore, the </a:t>
            </a:r>
          </a:p>
          <a:p>
            <a:pPr marL="0" indent="0">
              <a:buNone/>
            </a:pPr>
            <a:r>
              <a:rPr lang="en-US" dirty="0">
                <a:solidFill>
                  <a:schemeClr val="tx1"/>
                </a:solidFill>
              </a:rPr>
              <a:t>	</a:t>
            </a:r>
            <a:r>
              <a:rPr lang="en-US" dirty="0" smtClean="0">
                <a:solidFill>
                  <a:schemeClr val="tx1"/>
                </a:solidFill>
              </a:rPr>
              <a:t>			 equation is: </a:t>
            </a:r>
            <a:r>
              <a:rPr lang="en-US" dirty="0" smtClean="0">
                <a:solidFill>
                  <a:srgbClr val="FF0000"/>
                </a:solidFill>
              </a:rPr>
              <a:t>y = 4x</a:t>
            </a:r>
            <a:endParaRPr lang="en-US" dirty="0"/>
          </a:p>
          <a:p>
            <a:pPr marL="0" indent="0">
              <a:buNone/>
            </a:pPr>
            <a:r>
              <a:rPr lang="en-US" dirty="0" smtClean="0"/>
              <a:t>				</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87141170"/>
              </p:ext>
            </p:extLst>
          </p:nvPr>
        </p:nvGraphicFramePr>
        <p:xfrm>
          <a:off x="1143000" y="2057400"/>
          <a:ext cx="2819400" cy="2523744"/>
        </p:xfrm>
        <a:graphic>
          <a:graphicData uri="http://schemas.openxmlformats.org/drawingml/2006/table">
            <a:tbl>
              <a:tblPr firstRow="1" firstCol="1" bandRow="1"/>
              <a:tblGrid>
                <a:gridCol w="1409700"/>
                <a:gridCol w="1409700"/>
              </a:tblGrid>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924">
                <a:tc>
                  <a:txBody>
                    <a:bodyPr/>
                    <a:lstStyle/>
                    <a:p>
                      <a:pPr marL="0" marR="0" algn="ctr">
                        <a:lnSpc>
                          <a:spcPct val="115000"/>
                        </a:lnSpc>
                        <a:spcBef>
                          <a:spcPts val="0"/>
                        </a:spcBef>
                        <a:spcAft>
                          <a:spcPts val="0"/>
                        </a:spcAft>
                      </a:pPr>
                      <a:r>
                        <a:rPr lang="en-US" sz="2400" dirty="0">
                          <a:effectLst/>
                          <a:latin typeface="Arial"/>
                          <a:ea typeface="Calibri"/>
                          <a:cs typeface="Times New Roman"/>
                        </a:rPr>
                        <a:t>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12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spTree>
    <p:extLst>
      <p:ext uri="{BB962C8B-B14F-4D97-AF65-F5344CB8AC3E}">
        <p14:creationId xmlns:p14="http://schemas.microsoft.com/office/powerpoint/2010/main" val="113960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2) </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cxnSp>
        <p:nvCxnSpPr>
          <p:cNvPr id="7" name="Straight Arrow Connector 6"/>
          <p:cNvCxnSpPr/>
          <p:nvPr/>
        </p:nvCxnSpPr>
        <p:spPr>
          <a:xfrm>
            <a:off x="2209800" y="3048000"/>
            <a:ext cx="914400" cy="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3048000"/>
            <a:ext cx="0" cy="190500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4095453584"/>
              </p:ext>
            </p:extLst>
          </p:nvPr>
        </p:nvGraphicFramePr>
        <p:xfrm>
          <a:off x="3130731" y="1981200"/>
          <a:ext cx="3886200" cy="2523744"/>
        </p:xfrm>
        <a:graphic>
          <a:graphicData uri="http://schemas.openxmlformats.org/drawingml/2006/table">
            <a:tbl>
              <a:tblPr firstRow="1" firstCol="1" bandRow="1"/>
              <a:tblGrid>
                <a:gridCol w="1943100"/>
                <a:gridCol w="1943100"/>
              </a:tblGrid>
              <a:tr h="3551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5331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2) </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cxnSp>
        <p:nvCxnSpPr>
          <p:cNvPr id="7" name="Straight Arrow Connector 6"/>
          <p:cNvCxnSpPr/>
          <p:nvPr/>
        </p:nvCxnSpPr>
        <p:spPr>
          <a:xfrm>
            <a:off x="2209800" y="3048000"/>
            <a:ext cx="914400" cy="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3048000"/>
            <a:ext cx="0" cy="190500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606037230"/>
              </p:ext>
            </p:extLst>
          </p:nvPr>
        </p:nvGraphicFramePr>
        <p:xfrm>
          <a:off x="3130731" y="1981200"/>
          <a:ext cx="3886200" cy="2523744"/>
        </p:xfrm>
        <a:graphic>
          <a:graphicData uri="http://schemas.openxmlformats.org/drawingml/2006/table">
            <a:tbl>
              <a:tblPr firstRow="1" firstCol="1" bandRow="1"/>
              <a:tblGrid>
                <a:gridCol w="1943100"/>
                <a:gridCol w="1943100"/>
              </a:tblGrid>
              <a:tr h="3551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1800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2)</a:t>
            </a:r>
          </a:p>
          <a:p>
            <a:pPr marL="0" indent="0">
              <a:buNone/>
            </a:pPr>
            <a:r>
              <a:rPr lang="en-US" dirty="0">
                <a:solidFill>
                  <a:schemeClr val="tx1"/>
                </a:solidFill>
              </a:rPr>
              <a:t>	</a:t>
            </a:r>
            <a:r>
              <a:rPr lang="en-US" dirty="0" smtClean="0">
                <a:solidFill>
                  <a:schemeClr val="tx1"/>
                </a:solidFill>
              </a:rPr>
              <a:t>				Since y = -3 when </a:t>
            </a:r>
          </a:p>
          <a:p>
            <a:pPr marL="0" indent="0">
              <a:buNone/>
            </a:pPr>
            <a:r>
              <a:rPr lang="en-US" dirty="0">
                <a:solidFill>
                  <a:schemeClr val="tx1"/>
                </a:solidFill>
              </a:rPr>
              <a:t>	</a:t>
            </a:r>
            <a:r>
              <a:rPr lang="en-US" dirty="0" smtClean="0">
                <a:solidFill>
                  <a:schemeClr val="tx1"/>
                </a:solidFill>
              </a:rPr>
              <a:t>				x = 0, check to see if</a:t>
            </a:r>
          </a:p>
          <a:p>
            <a:pPr marL="0" indent="0">
              <a:buNone/>
            </a:pPr>
            <a:r>
              <a:rPr lang="en-US" dirty="0">
                <a:solidFill>
                  <a:schemeClr val="tx1"/>
                </a:solidFill>
              </a:rPr>
              <a:t>	</a:t>
            </a:r>
            <a:r>
              <a:rPr lang="en-US" dirty="0" smtClean="0">
                <a:solidFill>
                  <a:schemeClr val="tx1"/>
                </a:solidFill>
              </a:rPr>
              <a:t>				each y value can be</a:t>
            </a:r>
          </a:p>
          <a:p>
            <a:pPr marL="0" indent="0">
              <a:buNone/>
            </a:pPr>
            <a:r>
              <a:rPr lang="en-US" dirty="0">
                <a:solidFill>
                  <a:schemeClr val="tx1"/>
                </a:solidFill>
              </a:rPr>
              <a:t>	</a:t>
            </a:r>
            <a:r>
              <a:rPr lang="en-US" dirty="0" smtClean="0">
                <a:solidFill>
                  <a:schemeClr val="tx1"/>
                </a:solidFill>
              </a:rPr>
              <a:t>				found by subtracting</a:t>
            </a:r>
          </a:p>
          <a:p>
            <a:pPr marL="0" indent="0">
              <a:buNone/>
            </a:pPr>
            <a:r>
              <a:rPr lang="en-US" dirty="0">
                <a:solidFill>
                  <a:schemeClr val="tx1"/>
                </a:solidFill>
              </a:rPr>
              <a:t>	</a:t>
            </a:r>
            <a:r>
              <a:rPr lang="en-US" dirty="0" smtClean="0">
                <a:solidFill>
                  <a:schemeClr val="tx1"/>
                </a:solidFill>
              </a:rPr>
              <a:t>				3 from x.</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graphicFrame>
        <p:nvGraphicFramePr>
          <p:cNvPr id="8" name="Table 7"/>
          <p:cNvGraphicFramePr>
            <a:graphicFrameLocks noGrp="1"/>
          </p:cNvGraphicFramePr>
          <p:nvPr>
            <p:extLst>
              <p:ext uri="{D42A27DB-BD31-4B8C-83A1-F6EECF244321}">
                <p14:modId xmlns:p14="http://schemas.microsoft.com/office/powerpoint/2010/main" val="2218388299"/>
              </p:ext>
            </p:extLst>
          </p:nvPr>
        </p:nvGraphicFramePr>
        <p:xfrm>
          <a:off x="914400" y="1905000"/>
          <a:ext cx="3352800" cy="2743200"/>
        </p:xfrm>
        <a:graphic>
          <a:graphicData uri="http://schemas.openxmlformats.org/drawingml/2006/table">
            <a:tbl>
              <a:tblPr firstRow="1" firstCol="1" bandRow="1"/>
              <a:tblGrid>
                <a:gridCol w="1676400"/>
                <a:gridCol w="1676400"/>
              </a:tblGrid>
              <a:tr h="457200">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8879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2)</a:t>
            </a:r>
          </a:p>
          <a:p>
            <a:pPr marL="0" indent="0">
              <a:buNone/>
            </a:pPr>
            <a:r>
              <a:rPr lang="en-US" dirty="0">
                <a:solidFill>
                  <a:schemeClr val="tx1"/>
                </a:solidFill>
              </a:rPr>
              <a:t>	</a:t>
            </a:r>
            <a:r>
              <a:rPr lang="en-US" dirty="0" smtClean="0">
                <a:solidFill>
                  <a:schemeClr val="tx1"/>
                </a:solidFill>
              </a:rPr>
              <a:t>				</a:t>
            </a:r>
            <a:endParaRPr lang="en-US" dirty="0"/>
          </a:p>
          <a:p>
            <a:pPr marL="0" indent="0">
              <a:buNone/>
            </a:pPr>
            <a:r>
              <a:rPr lang="en-US" dirty="0" smtClean="0"/>
              <a:t>				   </a:t>
            </a:r>
            <a:r>
              <a:rPr lang="en-US" dirty="0" smtClean="0">
                <a:solidFill>
                  <a:schemeClr val="tx1"/>
                </a:solidFill>
              </a:rPr>
              <a:t> -1 </a:t>
            </a:r>
            <a:r>
              <a:rPr lang="en-US" dirty="0" smtClean="0">
                <a:solidFill>
                  <a:srgbClr val="FF0000"/>
                </a:solidFill>
              </a:rPr>
              <a:t>– 3 </a:t>
            </a:r>
            <a:r>
              <a:rPr lang="en-US" dirty="0" smtClean="0">
                <a:solidFill>
                  <a:schemeClr val="tx1"/>
                </a:solidFill>
              </a:rPr>
              <a:t>= -4</a:t>
            </a:r>
          </a:p>
          <a:p>
            <a:pPr marL="0" indent="0">
              <a:buNone/>
            </a:pPr>
            <a:r>
              <a:rPr lang="en-US" dirty="0">
                <a:solidFill>
                  <a:schemeClr val="tx1"/>
                </a:solidFill>
              </a:rPr>
              <a:t>	</a:t>
            </a:r>
            <a:r>
              <a:rPr lang="en-US" dirty="0" smtClean="0">
                <a:solidFill>
                  <a:schemeClr val="tx1"/>
                </a:solidFill>
              </a:rPr>
              <a:t>			     0 </a:t>
            </a:r>
            <a:r>
              <a:rPr lang="en-US" dirty="0" smtClean="0">
                <a:solidFill>
                  <a:srgbClr val="FF0000"/>
                </a:solidFill>
              </a:rPr>
              <a:t>– 3 </a:t>
            </a:r>
            <a:r>
              <a:rPr lang="en-US" dirty="0" smtClean="0">
                <a:solidFill>
                  <a:schemeClr val="tx1"/>
                </a:solidFill>
              </a:rPr>
              <a:t>= -3</a:t>
            </a:r>
          </a:p>
          <a:p>
            <a:pPr marL="0" indent="0">
              <a:buNone/>
            </a:pPr>
            <a:r>
              <a:rPr lang="en-US" dirty="0">
                <a:solidFill>
                  <a:schemeClr val="tx1"/>
                </a:solidFill>
              </a:rPr>
              <a:t>	</a:t>
            </a:r>
            <a:r>
              <a:rPr lang="en-US" dirty="0" smtClean="0">
                <a:solidFill>
                  <a:schemeClr val="tx1"/>
                </a:solidFill>
              </a:rPr>
              <a:t>			     1 </a:t>
            </a:r>
            <a:r>
              <a:rPr lang="en-US" dirty="0" smtClean="0">
                <a:solidFill>
                  <a:srgbClr val="FF0000"/>
                </a:solidFill>
              </a:rPr>
              <a:t>– 3 </a:t>
            </a:r>
            <a:r>
              <a:rPr lang="en-US" dirty="0" smtClean="0">
                <a:solidFill>
                  <a:schemeClr val="tx1"/>
                </a:solidFill>
              </a:rPr>
              <a:t>= -2</a:t>
            </a:r>
          </a:p>
          <a:p>
            <a:pPr marL="0" indent="0">
              <a:buNone/>
            </a:pPr>
            <a:r>
              <a:rPr lang="en-US" dirty="0">
                <a:solidFill>
                  <a:schemeClr val="tx1"/>
                </a:solidFill>
              </a:rPr>
              <a:t>	</a:t>
            </a:r>
            <a:r>
              <a:rPr lang="en-US" dirty="0" smtClean="0">
                <a:solidFill>
                  <a:schemeClr val="tx1"/>
                </a:solidFill>
              </a:rPr>
              <a:t>			     2 </a:t>
            </a:r>
            <a:r>
              <a:rPr lang="en-US" dirty="0" smtClean="0">
                <a:solidFill>
                  <a:srgbClr val="FF0000"/>
                </a:solidFill>
              </a:rPr>
              <a:t>– 3</a:t>
            </a:r>
            <a:r>
              <a:rPr lang="en-US" dirty="0" smtClean="0">
                <a:solidFill>
                  <a:schemeClr val="tx1"/>
                </a:solidFill>
              </a:rPr>
              <a:t> = -1</a:t>
            </a:r>
          </a:p>
          <a:p>
            <a:pPr marL="0" indent="0">
              <a:buNone/>
            </a:pPr>
            <a:r>
              <a:rPr lang="en-US" dirty="0">
                <a:solidFill>
                  <a:schemeClr val="tx1"/>
                </a:solidFill>
              </a:rPr>
              <a:t>	</a:t>
            </a:r>
            <a:r>
              <a:rPr lang="en-US" dirty="0" smtClean="0">
                <a:solidFill>
                  <a:schemeClr val="tx1"/>
                </a:solidFill>
              </a:rPr>
              <a:t>			     3 </a:t>
            </a:r>
            <a:r>
              <a:rPr lang="en-US" dirty="0" smtClean="0">
                <a:solidFill>
                  <a:srgbClr val="FF0000"/>
                </a:solidFill>
              </a:rPr>
              <a:t>– 3</a:t>
            </a:r>
            <a:r>
              <a:rPr lang="en-US" dirty="0" smtClean="0">
                <a:solidFill>
                  <a:schemeClr val="tx1"/>
                </a:solidFill>
              </a:rPr>
              <a:t> = 0</a:t>
            </a:r>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graphicFrame>
        <p:nvGraphicFramePr>
          <p:cNvPr id="8" name="Table 7"/>
          <p:cNvGraphicFramePr>
            <a:graphicFrameLocks noGrp="1"/>
          </p:cNvGraphicFramePr>
          <p:nvPr>
            <p:extLst>
              <p:ext uri="{D42A27DB-BD31-4B8C-83A1-F6EECF244321}">
                <p14:modId xmlns:p14="http://schemas.microsoft.com/office/powerpoint/2010/main" val="748922342"/>
              </p:ext>
            </p:extLst>
          </p:nvPr>
        </p:nvGraphicFramePr>
        <p:xfrm>
          <a:off x="914400" y="1981200"/>
          <a:ext cx="3352800" cy="2743200"/>
        </p:xfrm>
        <a:graphic>
          <a:graphicData uri="http://schemas.openxmlformats.org/drawingml/2006/table">
            <a:tbl>
              <a:tblPr firstRow="1" firstCol="1" bandRow="1"/>
              <a:tblGrid>
                <a:gridCol w="1676400"/>
                <a:gridCol w="1676400"/>
              </a:tblGrid>
              <a:tr h="457200">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27080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2)</a:t>
            </a:r>
          </a:p>
          <a:p>
            <a:pPr marL="0" indent="0">
              <a:buNone/>
            </a:pPr>
            <a:r>
              <a:rPr lang="en-US" dirty="0">
                <a:solidFill>
                  <a:schemeClr val="tx1"/>
                </a:solidFill>
              </a:rPr>
              <a:t>	</a:t>
            </a:r>
            <a:r>
              <a:rPr lang="en-US" dirty="0" smtClean="0">
                <a:solidFill>
                  <a:schemeClr val="tx1"/>
                </a:solidFill>
              </a:rPr>
              <a:t>				</a:t>
            </a:r>
            <a:endParaRPr lang="en-US" dirty="0"/>
          </a:p>
          <a:p>
            <a:pPr marL="0" indent="0">
              <a:buNone/>
            </a:pPr>
            <a:r>
              <a:rPr lang="en-US" dirty="0" smtClean="0"/>
              <a:t>				</a:t>
            </a:r>
            <a:r>
              <a:rPr lang="en-US" dirty="0" smtClean="0">
                <a:solidFill>
                  <a:schemeClr val="tx1"/>
                </a:solidFill>
              </a:rPr>
              <a:t>       Each of the y values can</a:t>
            </a:r>
          </a:p>
          <a:p>
            <a:pPr marL="0" indent="0">
              <a:buNone/>
            </a:pPr>
            <a:r>
              <a:rPr lang="en-US" dirty="0">
                <a:solidFill>
                  <a:schemeClr val="tx1"/>
                </a:solidFill>
              </a:rPr>
              <a:t>	</a:t>
            </a:r>
            <a:r>
              <a:rPr lang="en-US" dirty="0" smtClean="0">
                <a:solidFill>
                  <a:schemeClr val="tx1"/>
                </a:solidFill>
              </a:rPr>
              <a:t>			       be found by subtracting</a:t>
            </a:r>
          </a:p>
          <a:p>
            <a:pPr marL="0" indent="0">
              <a:buNone/>
            </a:pPr>
            <a:r>
              <a:rPr lang="en-US" dirty="0">
                <a:solidFill>
                  <a:schemeClr val="tx1"/>
                </a:solidFill>
              </a:rPr>
              <a:t>	</a:t>
            </a:r>
            <a:r>
              <a:rPr lang="en-US" dirty="0" smtClean="0">
                <a:solidFill>
                  <a:schemeClr val="tx1"/>
                </a:solidFill>
              </a:rPr>
              <a:t>			       3 from the x value.</a:t>
            </a:r>
          </a:p>
          <a:p>
            <a:pPr marL="0" indent="0">
              <a:buNone/>
            </a:pPr>
            <a:r>
              <a:rPr lang="en-US" dirty="0">
                <a:solidFill>
                  <a:schemeClr val="tx1"/>
                </a:solidFill>
              </a:rPr>
              <a:t>	</a:t>
            </a:r>
            <a:r>
              <a:rPr lang="en-US" dirty="0" smtClean="0">
                <a:solidFill>
                  <a:schemeClr val="tx1"/>
                </a:solidFill>
              </a:rPr>
              <a:t>			       Therefore, the equation</a:t>
            </a:r>
          </a:p>
          <a:p>
            <a:pPr marL="0" indent="0">
              <a:buNone/>
            </a:pPr>
            <a:r>
              <a:rPr lang="en-US" dirty="0">
                <a:solidFill>
                  <a:schemeClr val="tx1"/>
                </a:solidFill>
              </a:rPr>
              <a:t>	</a:t>
            </a:r>
            <a:r>
              <a:rPr lang="en-US" dirty="0" smtClean="0">
                <a:solidFill>
                  <a:schemeClr val="tx1"/>
                </a:solidFill>
              </a:rPr>
              <a:t>			        is </a:t>
            </a:r>
            <a:r>
              <a:rPr lang="en-US" dirty="0" smtClean="0">
                <a:solidFill>
                  <a:srgbClr val="FF0000"/>
                </a:solidFill>
              </a:rPr>
              <a:t>y = x - 3</a:t>
            </a:r>
            <a:endParaRPr lang="en-US" dirty="0" smtClean="0">
              <a:solidFill>
                <a:schemeClr val="tx1"/>
              </a:solidFill>
            </a:endParaRPr>
          </a:p>
          <a:p>
            <a:endParaRPr lang="en-US" dirty="0">
              <a:solidFill>
                <a:schemeClr val="tx1"/>
              </a:solidFill>
            </a:endParaRPr>
          </a:p>
          <a:p>
            <a:pPr marL="0" indent="0">
              <a:buNone/>
            </a:pPr>
            <a:endParaRPr lang="en-US" dirty="0">
              <a:solidFill>
                <a:schemeClr val="tx1"/>
              </a:solidFill>
            </a:endParaRPr>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graphicFrame>
        <p:nvGraphicFramePr>
          <p:cNvPr id="8" name="Table 7"/>
          <p:cNvGraphicFramePr>
            <a:graphicFrameLocks noGrp="1"/>
          </p:cNvGraphicFramePr>
          <p:nvPr>
            <p:extLst>
              <p:ext uri="{D42A27DB-BD31-4B8C-83A1-F6EECF244321}">
                <p14:modId xmlns:p14="http://schemas.microsoft.com/office/powerpoint/2010/main" val="974598840"/>
              </p:ext>
            </p:extLst>
          </p:nvPr>
        </p:nvGraphicFramePr>
        <p:xfrm>
          <a:off x="914400" y="1981200"/>
          <a:ext cx="3352800" cy="2743200"/>
        </p:xfrm>
        <a:graphic>
          <a:graphicData uri="http://schemas.openxmlformats.org/drawingml/2006/table">
            <a:tbl>
              <a:tblPr firstRow="1" firstCol="1" bandRow="1"/>
              <a:tblGrid>
                <a:gridCol w="1676400"/>
                <a:gridCol w="1676400"/>
              </a:tblGrid>
              <a:tr h="457200">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-3</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4064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
            <a:ext cx="8229600" cy="838200"/>
          </a:xfrm>
        </p:spPr>
        <p:txBody>
          <a:bodyPr/>
          <a:lstStyle/>
          <a:p>
            <a:r>
              <a:rPr lang="en-US" dirty="0" smtClean="0"/>
              <a:t>Homework</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b="1" dirty="0"/>
              <a:t> </a:t>
            </a:r>
            <a:r>
              <a:rPr lang="en-US" b="1" dirty="0" smtClean="0"/>
              <a:t>Part </a:t>
            </a:r>
            <a:r>
              <a:rPr lang="en-US" b="1" dirty="0"/>
              <a:t>I:  The Coordinate Plane.  Identify and label the points on the coordinate plane below</a:t>
            </a:r>
            <a:r>
              <a:rPr lang="en-US" b="1" dirty="0" smtClean="0"/>
              <a:t>:</a:t>
            </a:r>
          </a:p>
          <a:p>
            <a:pPr marL="0" indent="0">
              <a:buNone/>
            </a:pPr>
            <a:endParaRPr lang="en-US" dirty="0"/>
          </a:p>
          <a:p>
            <a:pPr marL="0" marR="0" indent="0">
              <a:spcBef>
                <a:spcPts val="0"/>
              </a:spcBef>
              <a:spcAft>
                <a:spcPts val="0"/>
              </a:spcAft>
              <a:buNone/>
            </a:pPr>
            <a:r>
              <a:rPr lang="en-US" dirty="0">
                <a:latin typeface="Tahoma"/>
                <a:ea typeface="Times New Roman"/>
              </a:rPr>
              <a:t>1)  Plot A (3, -3)</a:t>
            </a:r>
            <a:endParaRPr lang="en-US" dirty="0">
              <a:latin typeface="Times New Roman"/>
              <a:ea typeface="Times New Roman"/>
            </a:endParaRPr>
          </a:p>
          <a:p>
            <a:pPr marL="0" marR="0" indent="0">
              <a:spcBef>
                <a:spcPts val="0"/>
              </a:spcBef>
              <a:spcAft>
                <a:spcPts val="0"/>
              </a:spcAft>
              <a:buNone/>
            </a:pPr>
            <a:r>
              <a:rPr lang="en-US" dirty="0">
                <a:latin typeface="Tahoma"/>
                <a:ea typeface="Times New Roman"/>
              </a:rPr>
              <a:t>                   Location: </a:t>
            </a:r>
            <a:r>
              <a:rPr lang="en-US" sz="2000" dirty="0" smtClean="0">
                <a:solidFill>
                  <a:srgbClr val="FF0000"/>
                </a:solidFill>
                <a:latin typeface="Tahoma"/>
                <a:ea typeface="Times New Roman"/>
              </a:rPr>
              <a:t>Quadrant IV</a:t>
            </a:r>
            <a:endParaRPr lang="en-US" sz="2000" dirty="0">
              <a:solidFill>
                <a:srgbClr val="FF0000"/>
              </a:solidFill>
              <a:latin typeface="Times New Roman"/>
              <a:ea typeface="Times New Roman"/>
            </a:endParaRPr>
          </a:p>
          <a:p>
            <a:pPr marL="0" marR="0" indent="0">
              <a:spcBef>
                <a:spcPts val="0"/>
              </a:spcBef>
              <a:spcAft>
                <a:spcPts val="0"/>
              </a:spcAft>
              <a:buNone/>
            </a:pPr>
            <a:r>
              <a:rPr lang="en-US" dirty="0">
                <a:latin typeface="Tahoma"/>
                <a:ea typeface="Times New Roman"/>
              </a:rPr>
              <a:t>2)  Plot B (0, -2)</a:t>
            </a:r>
            <a:endParaRPr lang="en-US" dirty="0">
              <a:latin typeface="Times New Roman"/>
              <a:ea typeface="Times New Roman"/>
            </a:endParaRPr>
          </a:p>
          <a:p>
            <a:pPr marL="0" marR="0" indent="0">
              <a:spcBef>
                <a:spcPts val="0"/>
              </a:spcBef>
              <a:spcAft>
                <a:spcPts val="0"/>
              </a:spcAft>
              <a:buNone/>
            </a:pPr>
            <a:r>
              <a:rPr lang="en-US" dirty="0">
                <a:latin typeface="Tahoma"/>
                <a:ea typeface="Times New Roman"/>
              </a:rPr>
              <a:t>		Location: </a:t>
            </a:r>
            <a:r>
              <a:rPr lang="en-US" dirty="0" smtClean="0">
                <a:solidFill>
                  <a:srgbClr val="0070C0"/>
                </a:solidFill>
                <a:latin typeface="Tahoma"/>
                <a:ea typeface="Times New Roman"/>
              </a:rPr>
              <a:t>y-axis</a:t>
            </a:r>
            <a:r>
              <a:rPr lang="en-US" dirty="0">
                <a:latin typeface="Tahoma"/>
                <a:ea typeface="Times New Roman"/>
              </a:rPr>
              <a:t> </a:t>
            </a:r>
            <a:endParaRPr lang="en-US" dirty="0">
              <a:latin typeface="Times New Roman"/>
              <a:ea typeface="Times New Roman"/>
            </a:endParaRPr>
          </a:p>
          <a:p>
            <a:pPr marL="0" marR="0" indent="0">
              <a:spcBef>
                <a:spcPts val="0"/>
              </a:spcBef>
              <a:spcAft>
                <a:spcPts val="0"/>
              </a:spcAft>
              <a:buNone/>
            </a:pPr>
            <a:r>
              <a:rPr lang="en-US" dirty="0">
                <a:latin typeface="Tahoma"/>
                <a:ea typeface="Times New Roman"/>
              </a:rPr>
              <a:t>3) Plot C (5, 0)</a:t>
            </a:r>
            <a:endParaRPr lang="en-US" dirty="0">
              <a:latin typeface="Times New Roman"/>
              <a:ea typeface="Times New Roman"/>
            </a:endParaRPr>
          </a:p>
          <a:p>
            <a:pPr marL="0" marR="0" indent="0">
              <a:spcBef>
                <a:spcPts val="0"/>
              </a:spcBef>
              <a:spcAft>
                <a:spcPts val="0"/>
              </a:spcAft>
              <a:buNone/>
            </a:pPr>
            <a:r>
              <a:rPr lang="en-US" dirty="0">
                <a:latin typeface="Tahoma"/>
                <a:ea typeface="Times New Roman"/>
              </a:rPr>
              <a:t>		Location</a:t>
            </a:r>
            <a:r>
              <a:rPr lang="en-US" dirty="0" smtClean="0">
                <a:latin typeface="Tahoma"/>
                <a:ea typeface="Times New Roman"/>
              </a:rPr>
              <a:t>: </a:t>
            </a:r>
            <a:r>
              <a:rPr lang="en-US" dirty="0" smtClean="0">
                <a:solidFill>
                  <a:srgbClr val="008000"/>
                </a:solidFill>
                <a:latin typeface="Tahoma"/>
                <a:ea typeface="Times New Roman"/>
              </a:rPr>
              <a:t>x-axis</a:t>
            </a:r>
            <a:endParaRPr lang="en-US" dirty="0">
              <a:solidFill>
                <a:srgbClr val="008000"/>
              </a:solidFill>
              <a:latin typeface="Times New Roman"/>
              <a:ea typeface="Times New Roman"/>
            </a:endParaRPr>
          </a:p>
          <a:p>
            <a:pPr marL="457200" marR="0" indent="-457200">
              <a:spcBef>
                <a:spcPts val="0"/>
              </a:spcBef>
              <a:spcAft>
                <a:spcPts val="0"/>
              </a:spcAft>
              <a:buAutoNum type="arabicParenR" startAt="4"/>
            </a:pPr>
            <a:r>
              <a:rPr lang="en-US" dirty="0" smtClean="0">
                <a:latin typeface="Tahoma"/>
                <a:ea typeface="Times New Roman"/>
              </a:rPr>
              <a:t>Identify </a:t>
            </a:r>
            <a:r>
              <a:rPr lang="en-US" dirty="0">
                <a:latin typeface="Tahoma"/>
                <a:ea typeface="Times New Roman"/>
              </a:rPr>
              <a:t>point K: </a:t>
            </a:r>
            <a:r>
              <a:rPr lang="en-US" dirty="0" smtClean="0">
                <a:solidFill>
                  <a:srgbClr val="FF0000"/>
                </a:solidFill>
                <a:latin typeface="Tahoma"/>
                <a:ea typeface="Times New Roman"/>
              </a:rPr>
              <a:t>(-3, 1)</a:t>
            </a:r>
          </a:p>
          <a:p>
            <a:pPr marL="0" marR="0" indent="0">
              <a:spcBef>
                <a:spcPts val="0"/>
              </a:spcBef>
              <a:spcAft>
                <a:spcPts val="0"/>
              </a:spcAft>
              <a:buNone/>
            </a:pPr>
            <a:r>
              <a:rPr lang="en-US" dirty="0">
                <a:latin typeface="Tahoma"/>
                <a:ea typeface="Times New Roman"/>
              </a:rPr>
              <a:t> </a:t>
            </a:r>
            <a:endParaRPr lang="en-US" dirty="0">
              <a:latin typeface="Times New Roman"/>
              <a:ea typeface="Times New Roman"/>
            </a:endParaRPr>
          </a:p>
          <a:p>
            <a:pPr marL="0" marR="0" indent="0">
              <a:spcBef>
                <a:spcPts val="0"/>
              </a:spcBef>
              <a:spcAft>
                <a:spcPts val="0"/>
              </a:spcAft>
              <a:buNone/>
            </a:pPr>
            <a:r>
              <a:rPr lang="en-US" dirty="0">
                <a:latin typeface="Tahoma"/>
                <a:ea typeface="Times New Roman"/>
              </a:rPr>
              <a:t>5) Identify point L: </a:t>
            </a:r>
            <a:r>
              <a:rPr lang="en-US" dirty="0" smtClean="0">
                <a:solidFill>
                  <a:srgbClr val="FF0000"/>
                </a:solidFill>
                <a:latin typeface="Tahoma"/>
                <a:ea typeface="Times New Roman"/>
              </a:rPr>
              <a:t>(-3, 2)</a:t>
            </a:r>
          </a:p>
          <a:p>
            <a:pPr marL="0" marR="0" indent="0">
              <a:spcBef>
                <a:spcPts val="0"/>
              </a:spcBef>
              <a:spcAft>
                <a:spcPts val="0"/>
              </a:spcAft>
              <a:buNone/>
            </a:pPr>
            <a:r>
              <a:rPr lang="en-US" dirty="0">
                <a:latin typeface="Tahoma"/>
                <a:ea typeface="Times New Roman"/>
              </a:rPr>
              <a:t> </a:t>
            </a:r>
            <a:endParaRPr lang="en-US" dirty="0">
              <a:latin typeface="Times New Roman"/>
              <a:ea typeface="Times New Roman"/>
            </a:endParaRPr>
          </a:p>
          <a:p>
            <a:pPr marL="0" marR="0" indent="0">
              <a:spcBef>
                <a:spcPts val="0"/>
              </a:spcBef>
              <a:spcAft>
                <a:spcPts val="0"/>
              </a:spcAft>
              <a:buNone/>
            </a:pPr>
            <a:r>
              <a:rPr lang="en-US" dirty="0">
                <a:latin typeface="Tahoma"/>
                <a:ea typeface="Times New Roman"/>
              </a:rPr>
              <a:t>6)  Identify point M</a:t>
            </a:r>
            <a:r>
              <a:rPr lang="en-US" dirty="0" smtClean="0">
                <a:latin typeface="Tahoma"/>
                <a:ea typeface="Times New Roman"/>
              </a:rPr>
              <a:t>: </a:t>
            </a:r>
            <a:r>
              <a:rPr lang="en-US" dirty="0" smtClean="0">
                <a:solidFill>
                  <a:srgbClr val="FF0000"/>
                </a:solidFill>
                <a:latin typeface="Tahoma"/>
                <a:ea typeface="Times New Roman"/>
              </a:rPr>
              <a:t>(3, 1)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524000"/>
            <a:ext cx="2971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7620000" y="365760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66709" y="3352800"/>
            <a:ext cx="152400" cy="152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7" name="Oval 6"/>
          <p:cNvSpPr/>
          <p:nvPr/>
        </p:nvSpPr>
        <p:spPr>
          <a:xfrm>
            <a:off x="8077200" y="2933700"/>
            <a:ext cx="152400" cy="1524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153400" y="2524730"/>
            <a:ext cx="294168" cy="400110"/>
          </a:xfrm>
          <a:prstGeom prst="rect">
            <a:avLst/>
          </a:prstGeom>
          <a:noFill/>
        </p:spPr>
        <p:txBody>
          <a:bodyPr wrap="square" rtlCol="0">
            <a:spAutoFit/>
          </a:bodyPr>
          <a:lstStyle/>
          <a:p>
            <a:r>
              <a:rPr lang="en-US" sz="2000" dirty="0" smtClean="0">
                <a:solidFill>
                  <a:srgbClr val="008000"/>
                </a:solidFill>
                <a:latin typeface="Tahoma" pitchFamily="34" charset="0"/>
                <a:ea typeface="Tahoma" pitchFamily="34" charset="0"/>
                <a:cs typeface="Tahoma" pitchFamily="34" charset="0"/>
              </a:rPr>
              <a:t>C</a:t>
            </a:r>
            <a:endParaRPr lang="en-US" sz="2000" dirty="0">
              <a:solidFill>
                <a:srgbClr val="008000"/>
              </a:solidFill>
              <a:latin typeface="Tahoma" pitchFamily="34" charset="0"/>
              <a:ea typeface="Tahoma" pitchFamily="34" charset="0"/>
              <a:cs typeface="Tahoma" pitchFamily="34" charset="0"/>
            </a:endParaRPr>
          </a:p>
        </p:txBody>
      </p:sp>
      <p:sp>
        <p:nvSpPr>
          <p:cNvPr id="10" name="TextBox 9"/>
          <p:cNvSpPr txBox="1"/>
          <p:nvPr/>
        </p:nvSpPr>
        <p:spPr>
          <a:xfrm>
            <a:off x="7549116" y="3810000"/>
            <a:ext cx="294168" cy="400110"/>
          </a:xfrm>
          <a:prstGeom prst="rect">
            <a:avLst/>
          </a:prstGeom>
          <a:noFill/>
        </p:spPr>
        <p:txBody>
          <a:bodyPr wrap="square" rtlCol="0">
            <a:spAutoFit/>
          </a:bodyPr>
          <a:lstStyle/>
          <a:p>
            <a:r>
              <a:rPr lang="en-US" sz="2000" dirty="0" smtClean="0">
                <a:solidFill>
                  <a:srgbClr val="FF0000"/>
                </a:solidFill>
                <a:latin typeface="Tahoma" pitchFamily="34" charset="0"/>
                <a:ea typeface="Tahoma" pitchFamily="34" charset="0"/>
                <a:cs typeface="Tahoma" pitchFamily="34" charset="0"/>
              </a:rPr>
              <a:t>A</a:t>
            </a:r>
            <a:endParaRPr lang="en-US" sz="2000" dirty="0">
              <a:solidFill>
                <a:srgbClr val="FF0000"/>
              </a:solidFill>
              <a:latin typeface="Tahoma" pitchFamily="34" charset="0"/>
              <a:ea typeface="Tahoma" pitchFamily="34" charset="0"/>
              <a:cs typeface="Tahoma" pitchFamily="34" charset="0"/>
            </a:endParaRPr>
          </a:p>
        </p:txBody>
      </p:sp>
      <p:sp>
        <p:nvSpPr>
          <p:cNvPr id="11" name="TextBox 10"/>
          <p:cNvSpPr txBox="1"/>
          <p:nvPr/>
        </p:nvSpPr>
        <p:spPr>
          <a:xfrm>
            <a:off x="6539024" y="3252365"/>
            <a:ext cx="294168" cy="400110"/>
          </a:xfrm>
          <a:prstGeom prst="rect">
            <a:avLst/>
          </a:prstGeom>
          <a:noFill/>
        </p:spPr>
        <p:txBody>
          <a:bodyPr wrap="square" rtlCol="0">
            <a:spAutoFit/>
          </a:bodyPr>
          <a:lstStyle/>
          <a:p>
            <a:r>
              <a:rPr lang="en-US" sz="2000" dirty="0" smtClean="0">
                <a:solidFill>
                  <a:srgbClr val="0070C0"/>
                </a:solidFill>
                <a:latin typeface="Tahoma" pitchFamily="34" charset="0"/>
                <a:ea typeface="Tahoma" pitchFamily="34" charset="0"/>
                <a:cs typeface="Tahoma" pitchFamily="34" charset="0"/>
              </a:rPr>
              <a:t>B</a:t>
            </a:r>
            <a:endParaRPr lang="en-US" sz="2000" dirty="0">
              <a:solidFill>
                <a:srgbClr val="0070C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572476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a:solidFill>
                  <a:schemeClr val="tx1"/>
                </a:solidFill>
              </a:rPr>
              <a:t>3</a:t>
            </a:r>
            <a:r>
              <a:rPr lang="en-US" dirty="0" smtClean="0">
                <a:solidFill>
                  <a:schemeClr val="tx1"/>
                </a:solidFill>
              </a:rPr>
              <a:t>) </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cxnSp>
        <p:nvCxnSpPr>
          <p:cNvPr id="7" name="Straight Arrow Connector 6"/>
          <p:cNvCxnSpPr/>
          <p:nvPr/>
        </p:nvCxnSpPr>
        <p:spPr>
          <a:xfrm>
            <a:off x="2209800" y="3429000"/>
            <a:ext cx="914400" cy="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3429000"/>
            <a:ext cx="0" cy="160020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219625189"/>
              </p:ext>
            </p:extLst>
          </p:nvPr>
        </p:nvGraphicFramePr>
        <p:xfrm>
          <a:off x="3124200" y="1905000"/>
          <a:ext cx="3124200" cy="2666998"/>
        </p:xfrm>
        <a:graphic>
          <a:graphicData uri="http://schemas.openxmlformats.org/drawingml/2006/table">
            <a:tbl>
              <a:tblPr firstRow="1" firstCol="1" bandRow="1"/>
              <a:tblGrid>
                <a:gridCol w="1562100"/>
                <a:gridCol w="1562100"/>
              </a:tblGrid>
              <a:tr h="471583">
                <a:tc>
                  <a:txBody>
                    <a:bodyPr/>
                    <a:lstStyle/>
                    <a:p>
                      <a:pPr marL="0" marR="0" algn="ctr">
                        <a:lnSpc>
                          <a:spcPct val="115000"/>
                        </a:lnSpc>
                        <a:spcBef>
                          <a:spcPts val="0"/>
                        </a:spcBef>
                        <a:spcAft>
                          <a:spcPts val="0"/>
                        </a:spcAft>
                      </a:pPr>
                      <a:r>
                        <a:rPr lang="en-US" sz="2400">
                          <a:effectLst/>
                          <a:latin typeface="Arial"/>
                          <a:ea typeface="Calibri"/>
                          <a:cs typeface="Times New Roman"/>
                        </a:rPr>
                        <a:t>x</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-6</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12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808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a:solidFill>
                  <a:schemeClr val="tx1"/>
                </a:solidFill>
              </a:rPr>
              <a:t>3</a:t>
            </a:r>
            <a:r>
              <a:rPr lang="en-US" dirty="0" smtClean="0">
                <a:solidFill>
                  <a:schemeClr val="tx1"/>
                </a:solidFill>
              </a:rPr>
              <a:t>) </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cxnSp>
        <p:nvCxnSpPr>
          <p:cNvPr id="7" name="Straight Arrow Connector 6"/>
          <p:cNvCxnSpPr/>
          <p:nvPr/>
        </p:nvCxnSpPr>
        <p:spPr>
          <a:xfrm>
            <a:off x="2209800" y="3429000"/>
            <a:ext cx="914400" cy="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3429000"/>
            <a:ext cx="0" cy="160020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346156850"/>
              </p:ext>
            </p:extLst>
          </p:nvPr>
        </p:nvGraphicFramePr>
        <p:xfrm>
          <a:off x="3124200" y="1905000"/>
          <a:ext cx="3124200" cy="2666998"/>
        </p:xfrm>
        <a:graphic>
          <a:graphicData uri="http://schemas.openxmlformats.org/drawingml/2006/table">
            <a:tbl>
              <a:tblPr firstRow="1" firstCol="1" bandRow="1"/>
              <a:tblGrid>
                <a:gridCol w="1562100"/>
                <a:gridCol w="1562100"/>
              </a:tblGrid>
              <a:tr h="471583">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-6</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12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059075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lvl="0"/>
            <a:r>
              <a:rPr lang="en-US" dirty="0">
                <a:solidFill>
                  <a:schemeClr val="tx1"/>
                </a:solidFill>
              </a:rPr>
              <a:t>3</a:t>
            </a:r>
            <a:r>
              <a:rPr lang="en-US" dirty="0" smtClean="0">
                <a:solidFill>
                  <a:schemeClr val="tx1"/>
                </a:solidFill>
              </a:rPr>
              <a:t>) 				  </a:t>
            </a:r>
            <a:r>
              <a:rPr lang="en-US" dirty="0" smtClean="0">
                <a:solidFill>
                  <a:prstClr val="black"/>
                </a:solidFill>
              </a:rPr>
              <a:t>Since </a:t>
            </a:r>
            <a:r>
              <a:rPr lang="en-US" dirty="0">
                <a:solidFill>
                  <a:prstClr val="black"/>
                </a:solidFill>
              </a:rPr>
              <a:t>y = 0, when x = 0, </a:t>
            </a:r>
          </a:p>
          <a:p>
            <a:pPr marL="457200" lvl="1" indent="0">
              <a:buNone/>
            </a:pPr>
            <a:r>
              <a:rPr lang="en-US" dirty="0">
                <a:solidFill>
                  <a:prstClr val="black"/>
                </a:solidFill>
              </a:rPr>
              <a:t>				   </a:t>
            </a:r>
            <a:r>
              <a:rPr lang="en-US" sz="2400" dirty="0">
                <a:solidFill>
                  <a:prstClr val="black"/>
                </a:solidFill>
              </a:rPr>
              <a:t>look for </a:t>
            </a:r>
            <a:r>
              <a:rPr lang="en-US" sz="2400" b="1" u="sng" dirty="0">
                <a:solidFill>
                  <a:prstClr val="black"/>
                </a:solidFill>
              </a:rPr>
              <a:t>a</a:t>
            </a:r>
            <a:r>
              <a:rPr lang="en-US" sz="2400" dirty="0">
                <a:solidFill>
                  <a:prstClr val="black"/>
                </a:solidFill>
              </a:rPr>
              <a:t> number to multiply</a:t>
            </a:r>
          </a:p>
          <a:p>
            <a:pPr marL="457200" lvl="1" indent="0">
              <a:buNone/>
            </a:pPr>
            <a:r>
              <a:rPr lang="en-US" sz="2400" dirty="0">
                <a:solidFill>
                  <a:prstClr val="black"/>
                </a:solidFill>
              </a:rPr>
              <a:t>				  or divide each number in </a:t>
            </a:r>
          </a:p>
          <a:p>
            <a:pPr marL="457200" lvl="1" indent="0">
              <a:buNone/>
            </a:pPr>
            <a:r>
              <a:rPr lang="en-US" sz="2400" dirty="0">
                <a:solidFill>
                  <a:prstClr val="black"/>
                </a:solidFill>
              </a:rPr>
              <a:t>				  the x column by to get the</a:t>
            </a:r>
          </a:p>
          <a:p>
            <a:pPr marL="457200" lvl="1" indent="0">
              <a:buNone/>
            </a:pPr>
            <a:r>
              <a:rPr lang="en-US" sz="2400" dirty="0">
                <a:solidFill>
                  <a:prstClr val="black"/>
                </a:solidFill>
              </a:rPr>
              <a:t>				  answer in the y column.</a:t>
            </a:r>
          </a:p>
          <a:p>
            <a:pPr marL="0" indent="0">
              <a:buNone/>
            </a:pPr>
            <a:endParaRPr lang="en-US" dirty="0" smtClean="0">
              <a:solidFill>
                <a:schemeClr val="tx1"/>
              </a:solidFill>
            </a:endParaRP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graphicFrame>
        <p:nvGraphicFramePr>
          <p:cNvPr id="10" name="Table 9"/>
          <p:cNvGraphicFramePr>
            <a:graphicFrameLocks noGrp="1"/>
          </p:cNvGraphicFramePr>
          <p:nvPr>
            <p:extLst>
              <p:ext uri="{D42A27DB-BD31-4B8C-83A1-F6EECF244321}">
                <p14:modId xmlns:p14="http://schemas.microsoft.com/office/powerpoint/2010/main" val="3204615719"/>
              </p:ext>
            </p:extLst>
          </p:nvPr>
        </p:nvGraphicFramePr>
        <p:xfrm>
          <a:off x="838200" y="2133600"/>
          <a:ext cx="3124200" cy="2666998"/>
        </p:xfrm>
        <a:graphic>
          <a:graphicData uri="http://schemas.openxmlformats.org/drawingml/2006/table">
            <a:tbl>
              <a:tblPr firstRow="1" firstCol="1" bandRow="1"/>
              <a:tblGrid>
                <a:gridCol w="1562100"/>
                <a:gridCol w="1562100"/>
              </a:tblGrid>
              <a:tr h="471583">
                <a:tc>
                  <a:txBody>
                    <a:bodyPr/>
                    <a:lstStyle/>
                    <a:p>
                      <a:pPr marL="0" marR="0" algn="ctr">
                        <a:lnSpc>
                          <a:spcPct val="115000"/>
                        </a:lnSpc>
                        <a:spcBef>
                          <a:spcPts val="0"/>
                        </a:spcBef>
                        <a:spcAft>
                          <a:spcPts val="0"/>
                        </a:spcAft>
                      </a:pPr>
                      <a:r>
                        <a:rPr lang="en-US" sz="2400">
                          <a:effectLst/>
                          <a:latin typeface="Arial"/>
                          <a:ea typeface="Calibri"/>
                          <a:cs typeface="Times New Roman"/>
                        </a:rPr>
                        <a:t>x</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-6</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12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07313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lvl="0"/>
            <a:r>
              <a:rPr lang="en-US" dirty="0">
                <a:solidFill>
                  <a:schemeClr val="tx1"/>
                </a:solidFill>
              </a:rPr>
              <a:t>3</a:t>
            </a:r>
            <a:r>
              <a:rPr lang="en-US" dirty="0" smtClean="0">
                <a:solidFill>
                  <a:schemeClr val="tx1"/>
                </a:solidFill>
              </a:rPr>
              <a:t>) 				</a:t>
            </a:r>
          </a:p>
          <a:p>
            <a:pPr lvl="0"/>
            <a:endParaRPr lang="en-US" dirty="0">
              <a:solidFill>
                <a:schemeClr val="tx1"/>
              </a:solidFill>
            </a:endParaRPr>
          </a:p>
          <a:p>
            <a:pPr lvl="0"/>
            <a:r>
              <a:rPr lang="en-US" dirty="0" smtClean="0">
                <a:solidFill>
                  <a:schemeClr val="tx1"/>
                </a:solidFill>
              </a:rPr>
              <a:t>                                       -6</a:t>
            </a:r>
            <a:r>
              <a:rPr lang="en-US" dirty="0" smtClean="0">
                <a:solidFill>
                  <a:srgbClr val="FF0000"/>
                </a:solidFill>
              </a:rPr>
              <a:t>/-3</a:t>
            </a:r>
            <a:r>
              <a:rPr lang="en-US" dirty="0" smtClean="0">
                <a:solidFill>
                  <a:schemeClr val="tx1"/>
                </a:solidFill>
              </a:rPr>
              <a:t> = 2</a:t>
            </a:r>
          </a:p>
          <a:p>
            <a:pPr marL="0" lvl="0" indent="0">
              <a:buNone/>
            </a:pPr>
            <a:r>
              <a:rPr lang="en-US" dirty="0" smtClean="0">
                <a:solidFill>
                  <a:schemeClr val="tx1"/>
                </a:solidFill>
              </a:rPr>
              <a:t>				-3</a:t>
            </a:r>
            <a:r>
              <a:rPr lang="en-US" dirty="0" smtClean="0">
                <a:solidFill>
                  <a:srgbClr val="FF0000"/>
                </a:solidFill>
              </a:rPr>
              <a:t>/-3</a:t>
            </a:r>
            <a:r>
              <a:rPr lang="en-US" dirty="0" smtClean="0">
                <a:solidFill>
                  <a:schemeClr val="tx1"/>
                </a:solidFill>
              </a:rPr>
              <a:t> = 1</a:t>
            </a:r>
          </a:p>
          <a:p>
            <a:pPr marL="0" lvl="0" indent="0">
              <a:buNone/>
            </a:pPr>
            <a:r>
              <a:rPr lang="en-US" dirty="0">
                <a:solidFill>
                  <a:schemeClr val="tx1"/>
                </a:solidFill>
              </a:rPr>
              <a:t>	</a:t>
            </a:r>
            <a:r>
              <a:rPr lang="en-US" dirty="0" smtClean="0">
                <a:solidFill>
                  <a:schemeClr val="tx1"/>
                </a:solidFill>
              </a:rPr>
              <a:t>			0</a:t>
            </a:r>
            <a:r>
              <a:rPr lang="en-US" dirty="0" smtClean="0">
                <a:solidFill>
                  <a:srgbClr val="FF0000"/>
                </a:solidFill>
              </a:rPr>
              <a:t>/-3</a:t>
            </a:r>
            <a:r>
              <a:rPr lang="en-US" dirty="0" smtClean="0">
                <a:solidFill>
                  <a:schemeClr val="tx1"/>
                </a:solidFill>
              </a:rPr>
              <a:t> = 0</a:t>
            </a:r>
          </a:p>
          <a:p>
            <a:pPr marL="0" lvl="0" indent="0">
              <a:buNone/>
            </a:pPr>
            <a:r>
              <a:rPr lang="en-US" dirty="0">
                <a:solidFill>
                  <a:schemeClr val="tx1"/>
                </a:solidFill>
              </a:rPr>
              <a:t>	</a:t>
            </a:r>
            <a:r>
              <a:rPr lang="en-US" dirty="0" smtClean="0">
                <a:solidFill>
                  <a:schemeClr val="tx1"/>
                </a:solidFill>
              </a:rPr>
              <a:t>			3</a:t>
            </a:r>
            <a:r>
              <a:rPr lang="en-US" dirty="0" smtClean="0">
                <a:solidFill>
                  <a:srgbClr val="FF0000"/>
                </a:solidFill>
              </a:rPr>
              <a:t>/-3 </a:t>
            </a:r>
            <a:r>
              <a:rPr lang="en-US" dirty="0" smtClean="0">
                <a:solidFill>
                  <a:schemeClr val="tx1"/>
                </a:solidFill>
              </a:rPr>
              <a:t>= -1</a:t>
            </a:r>
          </a:p>
          <a:p>
            <a:pPr marL="0" lvl="0" indent="0">
              <a:buNone/>
            </a:pPr>
            <a:r>
              <a:rPr lang="en-US" dirty="0">
                <a:solidFill>
                  <a:schemeClr val="tx1"/>
                </a:solidFill>
              </a:rPr>
              <a:t>	</a:t>
            </a:r>
            <a:r>
              <a:rPr lang="en-US" dirty="0" smtClean="0">
                <a:solidFill>
                  <a:schemeClr val="tx1"/>
                </a:solidFill>
              </a:rPr>
              <a:t>			12</a:t>
            </a:r>
            <a:r>
              <a:rPr lang="en-US" dirty="0" smtClean="0">
                <a:solidFill>
                  <a:srgbClr val="FF0000"/>
                </a:solidFill>
              </a:rPr>
              <a:t>/-3</a:t>
            </a:r>
            <a:r>
              <a:rPr lang="en-US" dirty="0" smtClean="0">
                <a:solidFill>
                  <a:schemeClr val="tx1"/>
                </a:solidFill>
              </a:rPr>
              <a:t> = -4</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graphicFrame>
        <p:nvGraphicFramePr>
          <p:cNvPr id="10" name="Table 9"/>
          <p:cNvGraphicFramePr>
            <a:graphicFrameLocks noGrp="1"/>
          </p:cNvGraphicFramePr>
          <p:nvPr>
            <p:extLst>
              <p:ext uri="{D42A27DB-BD31-4B8C-83A1-F6EECF244321}">
                <p14:modId xmlns:p14="http://schemas.microsoft.com/office/powerpoint/2010/main" val="1833474011"/>
              </p:ext>
            </p:extLst>
          </p:nvPr>
        </p:nvGraphicFramePr>
        <p:xfrm>
          <a:off x="838200" y="2133600"/>
          <a:ext cx="3124200" cy="2666998"/>
        </p:xfrm>
        <a:graphic>
          <a:graphicData uri="http://schemas.openxmlformats.org/drawingml/2006/table">
            <a:tbl>
              <a:tblPr firstRow="1" firstCol="1" bandRow="1"/>
              <a:tblGrid>
                <a:gridCol w="1562100"/>
                <a:gridCol w="1562100"/>
              </a:tblGrid>
              <a:tr h="471583">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-6</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12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04790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lvl="0" indent="0">
              <a:buNone/>
            </a:pPr>
            <a:r>
              <a:rPr lang="en-US" dirty="0">
                <a:solidFill>
                  <a:schemeClr val="tx1"/>
                </a:solidFill>
              </a:rPr>
              <a:t>3</a:t>
            </a:r>
            <a:r>
              <a:rPr lang="en-US" dirty="0" smtClean="0">
                <a:solidFill>
                  <a:schemeClr val="tx1"/>
                </a:solidFill>
              </a:rPr>
              <a:t>) </a:t>
            </a:r>
          </a:p>
          <a:p>
            <a:pPr marL="0" lvl="0" indent="0">
              <a:buNone/>
            </a:pPr>
            <a:r>
              <a:rPr lang="en-US" dirty="0">
                <a:solidFill>
                  <a:schemeClr val="tx1"/>
                </a:solidFill>
              </a:rPr>
              <a:t>	</a:t>
            </a:r>
            <a:r>
              <a:rPr lang="en-US" dirty="0" smtClean="0">
                <a:solidFill>
                  <a:schemeClr val="tx1"/>
                </a:solidFill>
              </a:rPr>
              <a:t>			Since each y value can be				found by dividing the x value</a:t>
            </a:r>
          </a:p>
          <a:p>
            <a:pPr marL="0" lvl="0" indent="0">
              <a:buNone/>
            </a:pPr>
            <a:r>
              <a:rPr lang="en-US" dirty="0">
                <a:solidFill>
                  <a:schemeClr val="tx1"/>
                </a:solidFill>
              </a:rPr>
              <a:t>	</a:t>
            </a:r>
            <a:r>
              <a:rPr lang="en-US" dirty="0" smtClean="0">
                <a:solidFill>
                  <a:schemeClr val="tx1"/>
                </a:solidFill>
              </a:rPr>
              <a:t>			by -3, the equation is</a:t>
            </a:r>
          </a:p>
          <a:p>
            <a:pPr marL="0" lvl="0" indent="0">
              <a:buNone/>
            </a:pPr>
            <a:r>
              <a:rPr lang="en-US" dirty="0">
                <a:solidFill>
                  <a:schemeClr val="tx1"/>
                </a:solidFill>
              </a:rPr>
              <a:t>	</a:t>
            </a:r>
            <a:r>
              <a:rPr lang="en-US" dirty="0" smtClean="0">
                <a:solidFill>
                  <a:schemeClr val="tx1"/>
                </a:solidFill>
              </a:rPr>
              <a:t>			</a:t>
            </a:r>
            <a:r>
              <a:rPr lang="en-US" dirty="0" smtClean="0">
                <a:solidFill>
                  <a:srgbClr val="FF0000"/>
                </a:solidFill>
              </a:rPr>
              <a:t>y = x/-3.</a:t>
            </a:r>
            <a:r>
              <a:rPr lang="en-US" dirty="0" smtClean="0">
                <a:solidFill>
                  <a:schemeClr val="tx1"/>
                </a:solidFill>
              </a:rPr>
              <a:t>			</a:t>
            </a:r>
          </a:p>
          <a:p>
            <a:endParaRPr lang="en-US" dirty="0"/>
          </a:p>
          <a:p>
            <a:endParaRPr lang="en-US" dirty="0" smtClean="0"/>
          </a:p>
          <a:p>
            <a:pPr marL="0" indent="0">
              <a:buNone/>
            </a:pPr>
            <a:r>
              <a:rPr lang="en-US" dirty="0" smtClean="0"/>
              <a:t> </a:t>
            </a:r>
          </a:p>
          <a:p>
            <a:endParaRPr lang="en-US" dirty="0"/>
          </a:p>
          <a:p>
            <a:pPr marL="0" indent="0">
              <a:buNone/>
            </a:pPr>
            <a:endParaRPr lang="en-US" dirty="0"/>
          </a:p>
        </p:txBody>
      </p:sp>
      <p:sp>
        <p:nvSpPr>
          <p:cNvPr id="6" name="Text Box 2"/>
          <p:cNvSpPr txBox="1">
            <a:spLocks noChangeArrowheads="1"/>
          </p:cNvSpPr>
          <p:nvPr/>
        </p:nvSpPr>
        <p:spPr bwMode="auto">
          <a:xfrm>
            <a:off x="533400" y="5029200"/>
            <a:ext cx="7848600" cy="1154162"/>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000" dirty="0">
                <a:solidFill>
                  <a:srgbClr val="0D0D0D"/>
                </a:solidFill>
                <a:effectLst/>
                <a:latin typeface="Calibri"/>
                <a:ea typeface="Calibri"/>
                <a:cs typeface="Times New Roman"/>
              </a:rPr>
              <a:t>Helpful Hint:  Look at the “0” term in the x column.  If the y is also “0,” try multiplication or division.  If the y is a number other than “0,” that is the amount that is added or subtracted.</a:t>
            </a:r>
            <a:endParaRPr lang="en-US" sz="2000" dirty="0">
              <a:effectLst/>
              <a:latin typeface="Calibri"/>
              <a:ea typeface="Calibri"/>
              <a:cs typeface="Times New Roman"/>
            </a:endParaRPr>
          </a:p>
        </p:txBody>
      </p:sp>
      <p:graphicFrame>
        <p:nvGraphicFramePr>
          <p:cNvPr id="10" name="Table 9"/>
          <p:cNvGraphicFramePr>
            <a:graphicFrameLocks noGrp="1"/>
          </p:cNvGraphicFramePr>
          <p:nvPr>
            <p:extLst>
              <p:ext uri="{D42A27DB-BD31-4B8C-83A1-F6EECF244321}">
                <p14:modId xmlns:p14="http://schemas.microsoft.com/office/powerpoint/2010/main" val="3621982349"/>
              </p:ext>
            </p:extLst>
          </p:nvPr>
        </p:nvGraphicFramePr>
        <p:xfrm>
          <a:off x="838200" y="2133600"/>
          <a:ext cx="3124200" cy="2666998"/>
        </p:xfrm>
        <a:graphic>
          <a:graphicData uri="http://schemas.openxmlformats.org/drawingml/2006/table">
            <a:tbl>
              <a:tblPr firstRow="1" firstCol="1" bandRow="1"/>
              <a:tblGrid>
                <a:gridCol w="1562100"/>
                <a:gridCol w="1562100"/>
              </a:tblGrid>
              <a:tr h="471583">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-6</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3">
                <a:tc>
                  <a:txBody>
                    <a:bodyPr/>
                    <a:lstStyle/>
                    <a:p>
                      <a:pPr marL="0" marR="0" algn="ctr">
                        <a:lnSpc>
                          <a:spcPct val="115000"/>
                        </a:lnSpc>
                        <a:spcBef>
                          <a:spcPts val="0"/>
                        </a:spcBef>
                        <a:spcAft>
                          <a:spcPts val="0"/>
                        </a:spcAft>
                      </a:pPr>
                      <a:r>
                        <a:rPr lang="en-US" sz="2400">
                          <a:effectLst/>
                          <a:latin typeface="Arial"/>
                          <a:ea typeface="Calibri"/>
                          <a:cs typeface="Times New Roman"/>
                        </a:rPr>
                        <a:t>12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806749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2-Step Equations</a:t>
            </a:r>
            <a:endParaRPr lang="en-US" dirty="0"/>
          </a:p>
        </p:txBody>
      </p:sp>
      <p:sp>
        <p:nvSpPr>
          <p:cNvPr id="5" name="Content Placeholder 4"/>
          <p:cNvSpPr>
            <a:spLocks noGrp="1"/>
          </p:cNvSpPr>
          <p:nvPr>
            <p:ph idx="1"/>
          </p:nvPr>
        </p:nvSpPr>
        <p:spPr>
          <a:xfrm>
            <a:off x="457200" y="1600200"/>
            <a:ext cx="8229600" cy="5029200"/>
          </a:xfrm>
        </p:spPr>
        <p:txBody>
          <a:bodyPr>
            <a:normAutofit lnSpcReduction="10000"/>
          </a:bodyPr>
          <a:lstStyle/>
          <a:p>
            <a:pPr marL="0" marR="0">
              <a:lnSpc>
                <a:spcPct val="115000"/>
              </a:lnSpc>
              <a:spcBef>
                <a:spcPts val="0"/>
              </a:spcBef>
              <a:spcAft>
                <a:spcPts val="1000"/>
              </a:spcAft>
            </a:pPr>
            <a:r>
              <a:rPr lang="en-US" dirty="0" smtClean="0">
                <a:solidFill>
                  <a:schemeClr val="tx1"/>
                </a:solidFill>
                <a:latin typeface="Arial"/>
                <a:ea typeface="Calibri"/>
                <a:cs typeface="Times New Roman"/>
              </a:rPr>
              <a:t>Step 1: </a:t>
            </a:r>
            <a:r>
              <a:rPr lang="en-US" dirty="0">
                <a:solidFill>
                  <a:schemeClr val="tx1"/>
                </a:solidFill>
                <a:latin typeface="Arial"/>
                <a:ea typeface="Calibri"/>
                <a:cs typeface="Times New Roman"/>
              </a:rPr>
              <a:t>What is “y” when “x” equals 0</a:t>
            </a:r>
            <a:r>
              <a:rPr lang="en-US" dirty="0" smtClean="0">
                <a:solidFill>
                  <a:schemeClr val="tx1"/>
                </a:solidFill>
                <a:latin typeface="Arial"/>
                <a:ea typeface="Calibri"/>
                <a:cs typeface="Times New Roman"/>
              </a:rPr>
              <a:t>? This is the constant that is added or subtracted.</a:t>
            </a:r>
            <a:endParaRPr lang="en-US" sz="1800" dirty="0">
              <a:solidFill>
                <a:schemeClr val="tx1"/>
              </a:solidFill>
              <a:latin typeface="Calibri"/>
              <a:ea typeface="Calibri"/>
              <a:cs typeface="Times New Roman"/>
            </a:endParaRPr>
          </a:p>
          <a:p>
            <a:pPr marL="0" marR="0">
              <a:lnSpc>
                <a:spcPct val="115000"/>
              </a:lnSpc>
              <a:spcBef>
                <a:spcPts val="0"/>
              </a:spcBef>
              <a:spcAft>
                <a:spcPts val="1000"/>
              </a:spcAft>
            </a:pPr>
            <a:r>
              <a:rPr lang="en-US" dirty="0">
                <a:solidFill>
                  <a:schemeClr val="tx1"/>
                </a:solidFill>
                <a:latin typeface="Arial"/>
                <a:ea typeface="Calibri"/>
                <a:cs typeface="Times New Roman"/>
              </a:rPr>
              <a:t>Step </a:t>
            </a:r>
            <a:r>
              <a:rPr lang="en-US" dirty="0" smtClean="0">
                <a:solidFill>
                  <a:schemeClr val="tx1"/>
                </a:solidFill>
                <a:latin typeface="Arial"/>
                <a:ea typeface="Calibri"/>
                <a:cs typeface="Times New Roman"/>
              </a:rPr>
              <a:t>2:  </a:t>
            </a:r>
            <a:r>
              <a:rPr lang="en-US" dirty="0">
                <a:solidFill>
                  <a:schemeClr val="tx1"/>
                </a:solidFill>
                <a:latin typeface="Arial"/>
                <a:ea typeface="Calibri"/>
                <a:cs typeface="Times New Roman"/>
              </a:rPr>
              <a:t>Add or subtract that number and then look for the change from x to y. (Use the opposite operation!)</a:t>
            </a:r>
            <a:endParaRPr lang="en-US" sz="1800" dirty="0">
              <a:solidFill>
                <a:schemeClr val="tx1"/>
              </a:solidFill>
              <a:latin typeface="Calibri"/>
              <a:ea typeface="Calibri"/>
              <a:cs typeface="Times New Roman"/>
            </a:endParaRPr>
          </a:p>
          <a:p>
            <a:pPr marL="0" marR="0">
              <a:lnSpc>
                <a:spcPct val="115000"/>
              </a:lnSpc>
              <a:spcBef>
                <a:spcPts val="0"/>
              </a:spcBef>
              <a:spcAft>
                <a:spcPts val="1000"/>
              </a:spcAft>
            </a:pPr>
            <a:r>
              <a:rPr lang="en-US" dirty="0">
                <a:solidFill>
                  <a:schemeClr val="tx1"/>
                </a:solidFill>
                <a:latin typeface="Arial"/>
                <a:ea typeface="Calibri"/>
                <a:cs typeface="Times New Roman"/>
              </a:rPr>
              <a:t>Step </a:t>
            </a:r>
            <a:r>
              <a:rPr lang="en-US" dirty="0" smtClean="0">
                <a:solidFill>
                  <a:schemeClr val="tx1"/>
                </a:solidFill>
                <a:latin typeface="Arial"/>
                <a:ea typeface="Calibri"/>
                <a:cs typeface="Times New Roman"/>
              </a:rPr>
              <a:t>3: </a:t>
            </a:r>
            <a:r>
              <a:rPr lang="en-US" dirty="0">
                <a:solidFill>
                  <a:schemeClr val="tx1"/>
                </a:solidFill>
                <a:latin typeface="Arial"/>
                <a:ea typeface="Calibri"/>
                <a:cs typeface="Times New Roman"/>
              </a:rPr>
              <a:t>Use this to help you find what to multiply or divide. Try numbers in the equation until you find the rule.  Think about your results as you try numbers and then make adjustments.</a:t>
            </a:r>
            <a:endParaRPr lang="en-US" sz="1800" dirty="0">
              <a:solidFill>
                <a:schemeClr val="tx1"/>
              </a:solidFill>
              <a:latin typeface="Calibri"/>
              <a:ea typeface="Calibri"/>
              <a:cs typeface="Times New Roman"/>
            </a:endParaRPr>
          </a:p>
          <a:p>
            <a:pPr marL="0" marR="0">
              <a:lnSpc>
                <a:spcPct val="115000"/>
              </a:lnSpc>
              <a:spcBef>
                <a:spcPts val="0"/>
              </a:spcBef>
              <a:spcAft>
                <a:spcPts val="1000"/>
              </a:spcAft>
            </a:pPr>
            <a:r>
              <a:rPr lang="en-US" dirty="0">
                <a:solidFill>
                  <a:schemeClr val="tx1"/>
                </a:solidFill>
                <a:latin typeface="Arial"/>
                <a:ea typeface="Calibri"/>
                <a:cs typeface="Times New Roman"/>
              </a:rPr>
              <a:t>Step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Check your rule with each of the ordered pairs</a:t>
            </a:r>
            <a:r>
              <a:rPr lang="en-US" dirty="0" smtClean="0">
                <a:solidFill>
                  <a:schemeClr val="tx1"/>
                </a:solidFill>
                <a:latin typeface="Arial"/>
                <a:ea typeface="Calibri"/>
                <a:cs typeface="Times New Roman"/>
              </a:rPr>
              <a:t>.</a:t>
            </a:r>
            <a:r>
              <a:rPr lang="en-US" sz="1800" dirty="0">
                <a:latin typeface="Calibri"/>
                <a:ea typeface="Calibri"/>
                <a:cs typeface="Times New Roman"/>
              </a:rPr>
              <a:t> </a:t>
            </a:r>
          </a:p>
          <a:p>
            <a:pPr marL="0" indent="0">
              <a:buNone/>
            </a:pPr>
            <a:r>
              <a:rPr lang="en-US" dirty="0" smtClean="0">
                <a:solidFill>
                  <a:schemeClr val="tx1"/>
                </a:solidFill>
                <a:latin typeface="Arial" pitchFamily="34" charset="0"/>
                <a:cs typeface="Arial" pitchFamily="34" charset="0"/>
              </a:rPr>
              <a:t>* Note: If there is no value for x = 0, extend the patterns to find what y equals when x = 0.</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7402539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Step 1: What is y when x = 0?</a:t>
            </a: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When x = 0, y = -2.  </a:t>
            </a:r>
            <a:endParaRPr lang="en-US" sz="1800" dirty="0">
              <a:solidFill>
                <a:srgbClr val="FF0000"/>
              </a:solidFill>
              <a:latin typeface="Arial"/>
              <a:ea typeface="Calibri"/>
              <a:cs typeface="Times New Roman"/>
            </a:endParaRPr>
          </a:p>
          <a:p>
            <a:pPr marL="0" marR="0" indent="0">
              <a:lnSpc>
                <a:spcPct val="115000"/>
              </a:lnSpc>
              <a:spcBef>
                <a:spcPts val="0"/>
              </a:spcBef>
              <a:buNone/>
            </a:pPr>
            <a:r>
              <a:rPr lang="en-US" sz="1800" dirty="0" smtClean="0">
                <a:solidFill>
                  <a:srgbClr val="FF0000"/>
                </a:solidFill>
                <a:latin typeface="Arial"/>
                <a:ea typeface="Calibri"/>
                <a:cs typeface="Times New Roman"/>
              </a:rPr>
              <a:t>				  </a:t>
            </a:r>
            <a:r>
              <a:rPr lang="en-US" sz="1800" dirty="0" smtClean="0">
                <a:solidFill>
                  <a:schemeClr val="tx1"/>
                </a:solidFill>
                <a:latin typeface="Arial"/>
                <a:ea typeface="Calibri"/>
                <a:cs typeface="Times New Roman"/>
              </a:rPr>
              <a:t>Can each y value be found by subtracting</a:t>
            </a:r>
          </a:p>
          <a:p>
            <a:pPr marL="0" marR="0" indent="0">
              <a:lnSpc>
                <a:spcPct val="115000"/>
              </a:lnSpc>
              <a:spcBef>
                <a:spcPts val="0"/>
              </a:spcBef>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2 from each x value?</a:t>
            </a: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p>
          <a:p>
            <a:pPr marL="0" marR="0" indent="0">
              <a:lnSpc>
                <a:spcPct val="115000"/>
              </a:lnSpc>
              <a:spcBef>
                <a:spcPts val="0"/>
              </a:spcBef>
              <a:buNone/>
            </a:pPr>
            <a:r>
              <a:rPr lang="en-US" sz="1800" dirty="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			   No.     (-1) – 2 does not equal -4. This is a </a:t>
            </a:r>
          </a:p>
          <a:p>
            <a:pPr marL="0" marR="0" indent="0">
              <a:lnSpc>
                <a:spcPct val="115000"/>
              </a:lnSpc>
              <a:spcBef>
                <a:spcPts val="0"/>
              </a:spcBef>
              <a:buNone/>
            </a:pPr>
            <a:r>
              <a:rPr lang="en-US" sz="1800" dirty="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			   2-step equation.</a:t>
            </a:r>
            <a:endParaRPr lang="en-US" sz="1800" dirty="0">
              <a:solidFill>
                <a:schemeClr val="tx1"/>
              </a:solidFill>
              <a:latin typeface="Calibri"/>
              <a:ea typeface="Calibri"/>
              <a:cs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26886039"/>
              </p:ext>
            </p:extLst>
          </p:nvPr>
        </p:nvGraphicFramePr>
        <p:xfrm>
          <a:off x="914400" y="2590800"/>
          <a:ext cx="2590800" cy="2587914"/>
        </p:xfrm>
        <a:graphic>
          <a:graphicData uri="http://schemas.openxmlformats.org/drawingml/2006/table">
            <a:tbl>
              <a:tblPr firstRow="1" firstCol="1" bandRow="1"/>
              <a:tblGrid>
                <a:gridCol w="1295400"/>
                <a:gridCol w="1295400"/>
              </a:tblGrid>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7459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Step 1: What is y when x = 0?</a:t>
            </a: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Therefore, part of the equation is</a:t>
            </a:r>
          </a:p>
          <a:p>
            <a:pPr marL="0" marR="0" indent="0">
              <a:lnSpc>
                <a:spcPct val="115000"/>
              </a:lnSpc>
              <a:spcBef>
                <a:spcPts val="0"/>
              </a:spcBef>
              <a:spcAft>
                <a:spcPts val="1000"/>
              </a:spcAft>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y = ___x - 2</a:t>
            </a:r>
          </a:p>
          <a:p>
            <a:pPr marL="0" marR="0" indent="0">
              <a:lnSpc>
                <a:spcPct val="115000"/>
              </a:lnSpc>
              <a:spcBef>
                <a:spcPts val="0"/>
              </a:spcBef>
              <a:spcAft>
                <a:spcPts val="1000"/>
              </a:spcAft>
              <a:buNone/>
            </a:pP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endParaRPr lang="en-US" sz="1800" dirty="0">
              <a:solidFill>
                <a:schemeClr val="tx1"/>
              </a:solidFill>
              <a:latin typeface="Calibri"/>
              <a:ea typeface="Calibri"/>
              <a:cs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91167914"/>
              </p:ext>
            </p:extLst>
          </p:nvPr>
        </p:nvGraphicFramePr>
        <p:xfrm>
          <a:off x="914400" y="2590800"/>
          <a:ext cx="2590800" cy="2587914"/>
        </p:xfrm>
        <a:graphic>
          <a:graphicData uri="http://schemas.openxmlformats.org/drawingml/2006/table">
            <a:tbl>
              <a:tblPr firstRow="1" firstCol="1" bandRow="1"/>
              <a:tblGrid>
                <a:gridCol w="1295400"/>
                <a:gridCol w="1295400"/>
              </a:tblGrid>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9480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a:t>
            </a:r>
            <a:r>
              <a:rPr lang="en-US" sz="1800" dirty="0">
                <a:solidFill>
                  <a:schemeClr val="tx1"/>
                </a:solidFill>
                <a:latin typeface="Arial"/>
                <a:ea typeface="Calibri"/>
                <a:cs typeface="Times New Roman"/>
              </a:rPr>
              <a:t>Step 2:  Add or subtract that number and </a:t>
            </a:r>
            <a:r>
              <a:rPr lang="en-US" sz="1800" dirty="0" smtClean="0">
                <a:solidFill>
                  <a:schemeClr val="tx1"/>
                </a:solidFill>
                <a:latin typeface="Arial"/>
                <a:ea typeface="Calibri"/>
                <a:cs typeface="Times New Roman"/>
              </a:rPr>
              <a:t>				             then </a:t>
            </a:r>
            <a:r>
              <a:rPr lang="en-US" sz="1800" dirty="0">
                <a:solidFill>
                  <a:schemeClr val="tx1"/>
                </a:solidFill>
                <a:latin typeface="Arial"/>
                <a:ea typeface="Calibri"/>
                <a:cs typeface="Times New Roman"/>
              </a:rPr>
              <a:t>look for the change from x to </a:t>
            </a:r>
            <a:r>
              <a:rPr lang="en-US" sz="1800" dirty="0" smtClean="0">
                <a:solidFill>
                  <a:schemeClr val="tx1"/>
                </a:solidFill>
                <a:latin typeface="Arial"/>
                <a:ea typeface="Calibri"/>
                <a:cs typeface="Times New Roman"/>
              </a:rPr>
              <a:t>					y</a:t>
            </a:r>
            <a:r>
              <a:rPr lang="en-US" sz="1800" dirty="0">
                <a:solidFill>
                  <a:schemeClr val="tx1"/>
                </a:solidFill>
                <a:latin typeface="Arial"/>
                <a:ea typeface="Calibri"/>
                <a:cs typeface="Times New Roman"/>
              </a:rPr>
              <a:t>. (Use the opposite operation!)</a:t>
            </a:r>
            <a:endParaRPr lang="en-US" sz="1400" dirty="0">
              <a:solidFill>
                <a:schemeClr val="tx1"/>
              </a:solidFill>
              <a:latin typeface="Calibri"/>
              <a:ea typeface="Calibri"/>
              <a:cs typeface="Times New Roman"/>
            </a:endParaRP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Since it is -2, the opposite operation is</a:t>
            </a:r>
          </a:p>
          <a:p>
            <a:pPr marL="0" marR="0" indent="0">
              <a:lnSpc>
                <a:spcPct val="115000"/>
              </a:lnSpc>
              <a:spcBef>
                <a:spcPts val="0"/>
              </a:spcBef>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addition.  Add 2 to each value in the </a:t>
            </a:r>
          </a:p>
          <a:p>
            <a:pPr marL="0" marR="0" indent="0">
              <a:lnSpc>
                <a:spcPct val="115000"/>
              </a:lnSpc>
              <a:spcBef>
                <a:spcPts val="0"/>
              </a:spcBef>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y column.</a:t>
            </a:r>
          </a:p>
          <a:p>
            <a:pPr marL="0" marR="0" indent="0">
              <a:lnSpc>
                <a:spcPct val="115000"/>
              </a:lnSpc>
              <a:spcBef>
                <a:spcPts val="0"/>
              </a:spcBef>
              <a:spcAft>
                <a:spcPts val="1000"/>
              </a:spcAft>
              <a:buNone/>
            </a:pP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endParaRPr lang="en-US" sz="1800" dirty="0">
              <a:solidFill>
                <a:schemeClr val="tx1"/>
              </a:solidFill>
              <a:latin typeface="Calibri"/>
              <a:ea typeface="Calibri"/>
              <a:cs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67585364"/>
              </p:ext>
            </p:extLst>
          </p:nvPr>
        </p:nvGraphicFramePr>
        <p:xfrm>
          <a:off x="914400" y="2590800"/>
          <a:ext cx="2590800" cy="2587914"/>
        </p:xfrm>
        <a:graphic>
          <a:graphicData uri="http://schemas.openxmlformats.org/drawingml/2006/table">
            <a:tbl>
              <a:tblPr firstRow="1" firstCol="1" bandRow="1"/>
              <a:tblGrid>
                <a:gridCol w="1295400"/>
                <a:gridCol w="1295400"/>
              </a:tblGrid>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y</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584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a:t>
            </a:r>
            <a:r>
              <a:rPr lang="en-US" sz="1800" dirty="0">
                <a:solidFill>
                  <a:schemeClr val="tx1"/>
                </a:solidFill>
                <a:latin typeface="Arial"/>
                <a:ea typeface="Calibri"/>
                <a:cs typeface="Times New Roman"/>
              </a:rPr>
              <a:t>Step 2:  Add or subtract that number and </a:t>
            </a:r>
            <a:r>
              <a:rPr lang="en-US" sz="1800" dirty="0" smtClean="0">
                <a:solidFill>
                  <a:schemeClr val="tx1"/>
                </a:solidFill>
                <a:latin typeface="Arial"/>
                <a:ea typeface="Calibri"/>
                <a:cs typeface="Times New Roman"/>
              </a:rPr>
              <a:t>				             then </a:t>
            </a:r>
            <a:r>
              <a:rPr lang="en-US" sz="1800" dirty="0">
                <a:solidFill>
                  <a:schemeClr val="tx1"/>
                </a:solidFill>
                <a:latin typeface="Arial"/>
                <a:ea typeface="Calibri"/>
                <a:cs typeface="Times New Roman"/>
              </a:rPr>
              <a:t>look for the change from x to </a:t>
            </a:r>
            <a:r>
              <a:rPr lang="en-US" sz="1800" dirty="0" smtClean="0">
                <a:solidFill>
                  <a:schemeClr val="tx1"/>
                </a:solidFill>
                <a:latin typeface="Arial"/>
                <a:ea typeface="Calibri"/>
                <a:cs typeface="Times New Roman"/>
              </a:rPr>
              <a:t>					y</a:t>
            </a:r>
            <a:r>
              <a:rPr lang="en-US" sz="1800" dirty="0">
                <a:solidFill>
                  <a:schemeClr val="tx1"/>
                </a:solidFill>
                <a:latin typeface="Arial"/>
                <a:ea typeface="Calibri"/>
                <a:cs typeface="Times New Roman"/>
              </a:rPr>
              <a:t>. (Use the opposite operation!)</a:t>
            </a:r>
            <a:endParaRPr lang="en-US" sz="1400" dirty="0">
              <a:solidFill>
                <a:schemeClr val="tx1"/>
              </a:solidFill>
              <a:latin typeface="Calibri"/>
              <a:ea typeface="Calibri"/>
              <a:cs typeface="Times New Roman"/>
            </a:endParaRP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Since it is -2, the opposite operation is</a:t>
            </a:r>
          </a:p>
          <a:p>
            <a:pPr marL="0" marR="0" indent="0">
              <a:lnSpc>
                <a:spcPct val="115000"/>
              </a:lnSpc>
              <a:spcBef>
                <a:spcPts val="0"/>
              </a:spcBef>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addition.  Add 2 to each value in the </a:t>
            </a:r>
          </a:p>
          <a:p>
            <a:pPr marL="0" marR="0" indent="0">
              <a:lnSpc>
                <a:spcPct val="115000"/>
              </a:lnSpc>
              <a:spcBef>
                <a:spcPts val="0"/>
              </a:spcBef>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y column.</a:t>
            </a:r>
          </a:p>
          <a:p>
            <a:pPr marL="0" marR="0" indent="0">
              <a:lnSpc>
                <a:spcPct val="115000"/>
              </a:lnSpc>
              <a:spcBef>
                <a:spcPts val="0"/>
              </a:spcBef>
              <a:spcAft>
                <a:spcPts val="1000"/>
              </a:spcAft>
              <a:buNone/>
            </a:pP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endParaRPr lang="en-US" sz="1800" dirty="0">
              <a:solidFill>
                <a:schemeClr val="tx1"/>
              </a:solidFill>
              <a:latin typeface="Calibri"/>
              <a:ea typeface="Calibri"/>
              <a:cs typeface="Times New Roman"/>
            </a:endParaRP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514600"/>
            <a:ext cx="2590800" cy="280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42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txBody>
          <a:bodyPr/>
          <a:lstStyle/>
          <a:p>
            <a:r>
              <a:rPr lang="en-US" dirty="0" smtClean="0"/>
              <a:t>Homework</a:t>
            </a:r>
            <a:endParaRPr lang="en-US" dirty="0"/>
          </a:p>
        </p:txBody>
      </p:sp>
      <p:sp>
        <p:nvSpPr>
          <p:cNvPr id="3" name="Content Placeholder 2"/>
          <p:cNvSpPr>
            <a:spLocks noGrp="1"/>
          </p:cNvSpPr>
          <p:nvPr>
            <p:ph idx="1"/>
          </p:nvPr>
        </p:nvSpPr>
        <p:spPr>
          <a:xfrm>
            <a:off x="381000" y="914400"/>
            <a:ext cx="8229600" cy="5562600"/>
          </a:xfrm>
        </p:spPr>
        <p:txBody>
          <a:bodyPr/>
          <a:lstStyle/>
          <a:p>
            <a:pPr marL="0" marR="0" indent="0">
              <a:spcBef>
                <a:spcPts val="0"/>
              </a:spcBef>
              <a:spcAft>
                <a:spcPts val="0"/>
              </a:spcAft>
              <a:buNone/>
            </a:pPr>
            <a:r>
              <a:rPr lang="en-US" b="1" dirty="0">
                <a:latin typeface="Tahoma"/>
                <a:ea typeface="Times New Roman"/>
              </a:rPr>
              <a:t>Part II:  To Be or Not to Be … A Function</a:t>
            </a:r>
            <a:endParaRPr lang="en-US" dirty="0">
              <a:latin typeface="Times New Roman"/>
              <a:ea typeface="Times New Roman"/>
            </a:endParaRPr>
          </a:p>
          <a:p>
            <a:pPr marL="0" marR="0">
              <a:spcBef>
                <a:spcPts val="0"/>
              </a:spcBef>
              <a:spcAft>
                <a:spcPts val="0"/>
              </a:spcAft>
            </a:pPr>
            <a:r>
              <a:rPr lang="en-US" b="1" dirty="0">
                <a:latin typeface="Tahoma"/>
                <a:ea typeface="Times New Roman"/>
              </a:rPr>
              <a:t>Do the following relationships represent functions?  </a:t>
            </a:r>
            <a:r>
              <a:rPr lang="en-US" b="1" u="sng" dirty="0">
                <a:latin typeface="Tahoma"/>
                <a:ea typeface="Times New Roman"/>
              </a:rPr>
              <a:t>Explain</a:t>
            </a:r>
            <a:r>
              <a:rPr lang="en-US" b="1" dirty="0">
                <a:latin typeface="Tahoma"/>
                <a:ea typeface="Times New Roman"/>
              </a:rPr>
              <a:t> your answer</a:t>
            </a:r>
            <a:r>
              <a:rPr lang="en-US" b="1" dirty="0" smtClean="0">
                <a:latin typeface="Tahoma"/>
                <a:ea typeface="Times New Roman"/>
              </a:rPr>
              <a:t>.</a:t>
            </a: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r>
              <a:rPr lang="en-US" b="1" dirty="0">
                <a:latin typeface="Tahoma"/>
                <a:ea typeface="Times New Roman"/>
              </a:rPr>
              <a:t>	</a:t>
            </a:r>
            <a:r>
              <a:rPr lang="en-US" b="1" dirty="0" smtClean="0">
                <a:latin typeface="Tahoma"/>
                <a:ea typeface="Times New Roman"/>
              </a:rPr>
              <a:t>			</a:t>
            </a:r>
            <a:r>
              <a:rPr lang="en-US" b="1" dirty="0" smtClean="0">
                <a:solidFill>
                  <a:srgbClr val="FF0000"/>
                </a:solidFill>
                <a:latin typeface="Tahoma"/>
                <a:ea typeface="Times New Roman"/>
              </a:rPr>
              <a:t>It represents a function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because each x has only</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one y.</a:t>
            </a:r>
            <a:endParaRPr lang="en-US" b="1" dirty="0" smtClean="0">
              <a:latin typeface="Tahoma"/>
              <a:ea typeface="Times New Roman"/>
            </a:endParaRP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dirty="0">
              <a:latin typeface="Times New Roman"/>
              <a:ea typeface="Times New Roman"/>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362200"/>
            <a:ext cx="2438400" cy="2169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67307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fontScale="92500" lnSpcReduction="20000"/>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a:t>
            </a:r>
            <a:r>
              <a:rPr lang="en-US" sz="1800" dirty="0">
                <a:solidFill>
                  <a:schemeClr val="tx1"/>
                </a:solidFill>
                <a:latin typeface="Arial"/>
                <a:ea typeface="Calibri"/>
                <a:cs typeface="Times New Roman"/>
              </a:rPr>
              <a:t>Step 3: Use this to help you find what to </a:t>
            </a:r>
            <a:r>
              <a:rPr lang="en-US" sz="1800" dirty="0" smtClean="0">
                <a:solidFill>
                  <a:schemeClr val="tx1"/>
                </a:solidFill>
                <a:latin typeface="Arial"/>
                <a:ea typeface="Calibri"/>
                <a:cs typeface="Times New Roman"/>
              </a:rPr>
              <a:t>				             multiply </a:t>
            </a:r>
            <a:r>
              <a:rPr lang="en-US" sz="1800" dirty="0">
                <a:solidFill>
                  <a:schemeClr val="tx1"/>
                </a:solidFill>
                <a:latin typeface="Arial"/>
                <a:ea typeface="Calibri"/>
                <a:cs typeface="Times New Roman"/>
              </a:rPr>
              <a:t>or divide. Try numbers in </a:t>
            </a:r>
            <a:r>
              <a:rPr lang="en-US" sz="1800" dirty="0" smtClean="0">
                <a:solidFill>
                  <a:schemeClr val="tx1"/>
                </a:solidFill>
                <a:latin typeface="Arial"/>
                <a:ea typeface="Calibri"/>
                <a:cs typeface="Times New Roman"/>
              </a:rPr>
              <a:t>				             the </a:t>
            </a:r>
            <a:r>
              <a:rPr lang="en-US" sz="1800" dirty="0">
                <a:solidFill>
                  <a:schemeClr val="tx1"/>
                </a:solidFill>
                <a:latin typeface="Arial"/>
                <a:ea typeface="Calibri"/>
                <a:cs typeface="Times New Roman"/>
              </a:rPr>
              <a:t>equation until you find the rule.  </a:t>
            </a:r>
            <a:r>
              <a:rPr lang="en-US" sz="1800" dirty="0" smtClean="0">
                <a:solidFill>
                  <a:schemeClr val="tx1"/>
                </a:solidFill>
                <a:latin typeface="Arial"/>
                <a:ea typeface="Calibri"/>
                <a:cs typeface="Times New Roman"/>
              </a:rPr>
              <a:t>				             Think </a:t>
            </a:r>
            <a:r>
              <a:rPr lang="en-US" sz="1800" dirty="0">
                <a:solidFill>
                  <a:schemeClr val="tx1"/>
                </a:solidFill>
                <a:latin typeface="Arial"/>
                <a:ea typeface="Calibri"/>
                <a:cs typeface="Times New Roman"/>
              </a:rPr>
              <a:t>about your results as you try </a:t>
            </a:r>
            <a:r>
              <a:rPr lang="en-US" sz="1800" dirty="0" smtClean="0">
                <a:solidFill>
                  <a:schemeClr val="tx1"/>
                </a:solidFill>
                <a:latin typeface="Arial"/>
                <a:ea typeface="Calibri"/>
                <a:cs typeface="Times New Roman"/>
              </a:rPr>
              <a:t>				             numbers </a:t>
            </a:r>
            <a:r>
              <a:rPr lang="en-US" sz="1800" dirty="0">
                <a:solidFill>
                  <a:schemeClr val="tx1"/>
                </a:solidFill>
                <a:latin typeface="Arial"/>
                <a:ea typeface="Calibri"/>
                <a:cs typeface="Times New Roman"/>
              </a:rPr>
              <a:t>and then make </a:t>
            </a:r>
            <a:r>
              <a:rPr lang="en-US" sz="1800" dirty="0" smtClean="0">
                <a:solidFill>
                  <a:schemeClr val="tx1"/>
                </a:solidFill>
                <a:latin typeface="Arial"/>
                <a:ea typeface="Calibri"/>
                <a:cs typeface="Times New Roman"/>
              </a:rPr>
              <a:t>					             adjustments</a:t>
            </a:r>
            <a:r>
              <a:rPr lang="en-US" sz="1800" dirty="0">
                <a:solidFill>
                  <a:schemeClr val="tx1"/>
                </a:solidFill>
                <a:latin typeface="Arial"/>
                <a:ea typeface="Calibri"/>
                <a:cs typeface="Times New Roman"/>
              </a:rPr>
              <a:t>.</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p>
          <a:p>
            <a:pPr marL="0" marR="0" indent="0">
              <a:lnSpc>
                <a:spcPct val="115000"/>
              </a:lnSpc>
              <a:spcBef>
                <a:spcPts val="0"/>
              </a:spcBef>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-1 * </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 -2</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0 * </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 0</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1 * </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 2</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2 * </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 4</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3 * </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 6</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  </a:t>
            </a:r>
            <a:endParaRPr lang="en-US" sz="2000" dirty="0">
              <a:solidFill>
                <a:schemeClr val="tx1"/>
              </a:solidFill>
              <a:latin typeface="Calibri"/>
              <a:ea typeface="Calibri"/>
              <a:cs typeface="Times New Roman"/>
            </a:endParaRPr>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542164971"/>
              </p:ext>
            </p:extLst>
          </p:nvPr>
        </p:nvGraphicFramePr>
        <p:xfrm>
          <a:off x="914400" y="2590800"/>
          <a:ext cx="2590800" cy="2587914"/>
        </p:xfrm>
        <a:graphic>
          <a:graphicData uri="http://schemas.openxmlformats.org/drawingml/2006/table">
            <a:tbl>
              <a:tblPr firstRow="1" firstCol="1" bandRow="1"/>
              <a:tblGrid>
                <a:gridCol w="863600"/>
                <a:gridCol w="863600"/>
                <a:gridCol w="863600"/>
              </a:tblGrid>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y</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+2</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-2</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0</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2</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4</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6</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053363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lnSpcReduction="10000"/>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a:t>
            </a:r>
            <a:r>
              <a:rPr lang="en-US" sz="1800" dirty="0">
                <a:solidFill>
                  <a:schemeClr val="tx1"/>
                </a:solidFill>
                <a:latin typeface="Arial"/>
                <a:ea typeface="Calibri"/>
                <a:cs typeface="Times New Roman"/>
              </a:rPr>
              <a:t>Step 3: Use this to help you find what to </a:t>
            </a:r>
            <a:r>
              <a:rPr lang="en-US" sz="1800" dirty="0" smtClean="0">
                <a:solidFill>
                  <a:schemeClr val="tx1"/>
                </a:solidFill>
                <a:latin typeface="Arial"/>
                <a:ea typeface="Calibri"/>
                <a:cs typeface="Times New Roman"/>
              </a:rPr>
              <a:t>				             multiply </a:t>
            </a:r>
            <a:r>
              <a:rPr lang="en-US" sz="1800" dirty="0">
                <a:solidFill>
                  <a:schemeClr val="tx1"/>
                </a:solidFill>
                <a:latin typeface="Arial"/>
                <a:ea typeface="Calibri"/>
                <a:cs typeface="Times New Roman"/>
              </a:rPr>
              <a:t>or divide. Try numbers in </a:t>
            </a:r>
            <a:r>
              <a:rPr lang="en-US" sz="1800" dirty="0" smtClean="0">
                <a:solidFill>
                  <a:schemeClr val="tx1"/>
                </a:solidFill>
                <a:latin typeface="Arial"/>
                <a:ea typeface="Calibri"/>
                <a:cs typeface="Times New Roman"/>
              </a:rPr>
              <a:t>				             the </a:t>
            </a:r>
            <a:r>
              <a:rPr lang="en-US" sz="1800" dirty="0">
                <a:solidFill>
                  <a:schemeClr val="tx1"/>
                </a:solidFill>
                <a:latin typeface="Arial"/>
                <a:ea typeface="Calibri"/>
                <a:cs typeface="Times New Roman"/>
              </a:rPr>
              <a:t>equation until you find the rule.  </a:t>
            </a:r>
            <a:r>
              <a:rPr lang="en-US" sz="1800" dirty="0" smtClean="0">
                <a:solidFill>
                  <a:schemeClr val="tx1"/>
                </a:solidFill>
                <a:latin typeface="Arial"/>
                <a:ea typeface="Calibri"/>
                <a:cs typeface="Times New Roman"/>
              </a:rPr>
              <a:t>				             Think </a:t>
            </a:r>
            <a:r>
              <a:rPr lang="en-US" sz="1800" dirty="0">
                <a:solidFill>
                  <a:schemeClr val="tx1"/>
                </a:solidFill>
                <a:latin typeface="Arial"/>
                <a:ea typeface="Calibri"/>
                <a:cs typeface="Times New Roman"/>
              </a:rPr>
              <a:t>about your results as you try </a:t>
            </a:r>
            <a:r>
              <a:rPr lang="en-US" sz="1800" dirty="0" smtClean="0">
                <a:solidFill>
                  <a:schemeClr val="tx1"/>
                </a:solidFill>
                <a:latin typeface="Arial"/>
                <a:ea typeface="Calibri"/>
                <a:cs typeface="Times New Roman"/>
              </a:rPr>
              <a:t>				             numbers </a:t>
            </a:r>
            <a:r>
              <a:rPr lang="en-US" sz="1800" dirty="0">
                <a:solidFill>
                  <a:schemeClr val="tx1"/>
                </a:solidFill>
                <a:latin typeface="Arial"/>
                <a:ea typeface="Calibri"/>
                <a:cs typeface="Times New Roman"/>
              </a:rPr>
              <a:t>and then make </a:t>
            </a:r>
            <a:r>
              <a:rPr lang="en-US" sz="1800" dirty="0" smtClean="0">
                <a:solidFill>
                  <a:schemeClr val="tx1"/>
                </a:solidFill>
                <a:latin typeface="Arial"/>
                <a:ea typeface="Calibri"/>
                <a:cs typeface="Times New Roman"/>
              </a:rPr>
              <a:t>					             adjustments</a:t>
            </a:r>
            <a:r>
              <a:rPr lang="en-US" sz="1800" dirty="0">
                <a:solidFill>
                  <a:schemeClr val="tx1"/>
                </a:solidFill>
                <a:latin typeface="Arial"/>
                <a:ea typeface="Calibri"/>
                <a:cs typeface="Times New Roman"/>
              </a:rPr>
              <a:t>.</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p>
          <a:p>
            <a:pPr marL="0" marR="0" indent="0">
              <a:lnSpc>
                <a:spcPct val="115000"/>
              </a:lnSpc>
              <a:spcBef>
                <a:spcPts val="0"/>
              </a:spcBef>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Since each new value can be found by</a:t>
            </a:r>
          </a:p>
          <a:p>
            <a:pPr marL="0" marR="0" indent="0">
              <a:lnSpc>
                <a:spcPct val="115000"/>
              </a:lnSpc>
              <a:spcBef>
                <a:spcPts val="0"/>
              </a:spcBef>
              <a:buNone/>
            </a:pPr>
            <a:r>
              <a:rPr lang="en-US" sz="1800" dirty="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			multiplying the x values by 2, this is the </a:t>
            </a:r>
          </a:p>
          <a:p>
            <a:pPr marL="0" marR="0" indent="0">
              <a:lnSpc>
                <a:spcPct val="115000"/>
              </a:lnSpc>
              <a:spcBef>
                <a:spcPts val="0"/>
              </a:spcBef>
              <a:buNone/>
            </a:pPr>
            <a:r>
              <a:rPr lang="en-US" sz="1800" dirty="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			other part of the 2-step equation.</a:t>
            </a: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  </a:t>
            </a:r>
            <a:endParaRPr lang="en-US" sz="2000" dirty="0">
              <a:solidFill>
                <a:schemeClr val="tx1"/>
              </a:solidFill>
              <a:latin typeface="Calibri"/>
              <a:ea typeface="Calibri"/>
              <a:cs typeface="Times New Roman"/>
            </a:endParaRPr>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560649812"/>
              </p:ext>
            </p:extLst>
          </p:nvPr>
        </p:nvGraphicFramePr>
        <p:xfrm>
          <a:off x="914400" y="2590800"/>
          <a:ext cx="2590800" cy="2587914"/>
        </p:xfrm>
        <a:graphic>
          <a:graphicData uri="http://schemas.openxmlformats.org/drawingml/2006/table">
            <a:tbl>
              <a:tblPr firstRow="1" firstCol="1" bandRow="1"/>
              <a:tblGrid>
                <a:gridCol w="863600"/>
                <a:gridCol w="863600"/>
                <a:gridCol w="863600"/>
              </a:tblGrid>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y</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+2</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-2</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0</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2</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4</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FF0000"/>
                          </a:solidFill>
                          <a:effectLst/>
                          <a:latin typeface="Calibri"/>
                          <a:ea typeface="Calibri"/>
                          <a:cs typeface="Times New Roman"/>
                        </a:rPr>
                        <a:t>6</a:t>
                      </a:r>
                      <a:endParaRPr lang="en-US"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85493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a:t>
            </a:r>
            <a:r>
              <a:rPr lang="en-US" sz="1800" dirty="0">
                <a:solidFill>
                  <a:schemeClr val="tx1"/>
                </a:solidFill>
                <a:latin typeface="Arial"/>
                <a:ea typeface="Calibri"/>
                <a:cs typeface="Times New Roman"/>
              </a:rPr>
              <a:t>Step 3: Use this to help you find what to </a:t>
            </a:r>
            <a:r>
              <a:rPr lang="en-US" sz="1800" dirty="0" smtClean="0">
                <a:solidFill>
                  <a:schemeClr val="tx1"/>
                </a:solidFill>
                <a:latin typeface="Arial"/>
                <a:ea typeface="Calibri"/>
                <a:cs typeface="Times New Roman"/>
              </a:rPr>
              <a:t>				             multiply </a:t>
            </a:r>
            <a:r>
              <a:rPr lang="en-US" sz="1800" dirty="0">
                <a:solidFill>
                  <a:schemeClr val="tx1"/>
                </a:solidFill>
                <a:latin typeface="Arial"/>
                <a:ea typeface="Calibri"/>
                <a:cs typeface="Times New Roman"/>
              </a:rPr>
              <a:t>or divide. Try numbers in </a:t>
            </a:r>
            <a:r>
              <a:rPr lang="en-US" sz="1800" dirty="0" smtClean="0">
                <a:solidFill>
                  <a:schemeClr val="tx1"/>
                </a:solidFill>
                <a:latin typeface="Arial"/>
                <a:ea typeface="Calibri"/>
                <a:cs typeface="Times New Roman"/>
              </a:rPr>
              <a:t>				             the </a:t>
            </a:r>
            <a:r>
              <a:rPr lang="en-US" sz="1800" dirty="0">
                <a:solidFill>
                  <a:schemeClr val="tx1"/>
                </a:solidFill>
                <a:latin typeface="Arial"/>
                <a:ea typeface="Calibri"/>
                <a:cs typeface="Times New Roman"/>
              </a:rPr>
              <a:t>equation until you find the rule.  </a:t>
            </a:r>
            <a:r>
              <a:rPr lang="en-US" sz="1800" dirty="0" smtClean="0">
                <a:solidFill>
                  <a:schemeClr val="tx1"/>
                </a:solidFill>
                <a:latin typeface="Arial"/>
                <a:ea typeface="Calibri"/>
                <a:cs typeface="Times New Roman"/>
              </a:rPr>
              <a:t>				             Think </a:t>
            </a:r>
            <a:r>
              <a:rPr lang="en-US" sz="1800" dirty="0">
                <a:solidFill>
                  <a:schemeClr val="tx1"/>
                </a:solidFill>
                <a:latin typeface="Arial"/>
                <a:ea typeface="Calibri"/>
                <a:cs typeface="Times New Roman"/>
              </a:rPr>
              <a:t>about your results as you try </a:t>
            </a:r>
            <a:r>
              <a:rPr lang="en-US" sz="1800" dirty="0" smtClean="0">
                <a:solidFill>
                  <a:schemeClr val="tx1"/>
                </a:solidFill>
                <a:latin typeface="Arial"/>
                <a:ea typeface="Calibri"/>
                <a:cs typeface="Times New Roman"/>
              </a:rPr>
              <a:t>				             numbers </a:t>
            </a:r>
            <a:r>
              <a:rPr lang="en-US" sz="1800" dirty="0">
                <a:solidFill>
                  <a:schemeClr val="tx1"/>
                </a:solidFill>
                <a:latin typeface="Arial"/>
                <a:ea typeface="Calibri"/>
                <a:cs typeface="Times New Roman"/>
              </a:rPr>
              <a:t>and then make </a:t>
            </a:r>
            <a:r>
              <a:rPr lang="en-US" sz="1800" dirty="0" smtClean="0">
                <a:solidFill>
                  <a:schemeClr val="tx1"/>
                </a:solidFill>
                <a:latin typeface="Arial"/>
                <a:ea typeface="Calibri"/>
                <a:cs typeface="Times New Roman"/>
              </a:rPr>
              <a:t>					             adjustments</a:t>
            </a:r>
            <a:r>
              <a:rPr lang="en-US" sz="1800" dirty="0">
                <a:solidFill>
                  <a:schemeClr val="tx1"/>
                </a:solidFill>
                <a:latin typeface="Arial"/>
                <a:ea typeface="Calibri"/>
                <a:cs typeface="Times New Roman"/>
              </a:rPr>
              <a:t>.</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p>
          <a:p>
            <a:pPr marL="0" marR="0" indent="0">
              <a:lnSpc>
                <a:spcPct val="115000"/>
              </a:lnSpc>
              <a:spcBef>
                <a:spcPts val="0"/>
              </a:spcBef>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The 2-step equation is: y = 2x – 2.</a:t>
            </a:r>
            <a:r>
              <a:rPr lang="en-US" sz="20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  </a:t>
            </a:r>
            <a:endParaRPr lang="en-US" sz="2000" dirty="0">
              <a:solidFill>
                <a:schemeClr val="tx1"/>
              </a:solidFill>
              <a:latin typeface="Calibri"/>
              <a:ea typeface="Calibri"/>
              <a:cs typeface="Times New Roman"/>
            </a:endParaRPr>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690159975"/>
              </p:ext>
            </p:extLst>
          </p:nvPr>
        </p:nvGraphicFramePr>
        <p:xfrm>
          <a:off x="914400" y="2590800"/>
          <a:ext cx="1727200" cy="2587914"/>
        </p:xfrm>
        <a:graphic>
          <a:graphicData uri="http://schemas.openxmlformats.org/drawingml/2006/table">
            <a:tbl>
              <a:tblPr firstRow="1" firstCol="1" bandRow="1"/>
              <a:tblGrid>
                <a:gridCol w="863600"/>
                <a:gridCol w="863600"/>
              </a:tblGrid>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y</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11629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A)		           Step 4: Check your rule with each of the ordered pairs.</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y = 2x – 2.</a:t>
            </a:r>
          </a:p>
          <a:p>
            <a:pPr marL="0" marR="0" indent="0">
              <a:lnSpc>
                <a:spcPct val="115000"/>
              </a:lnSpc>
              <a:spcBef>
                <a:spcPts val="0"/>
              </a:spcBef>
              <a:buNone/>
            </a:pPr>
            <a:r>
              <a:rPr lang="en-US" sz="2000" dirty="0" smtClean="0">
                <a:solidFill>
                  <a:srgbClr val="FF0000"/>
                </a:solidFill>
                <a:latin typeface="Calibri"/>
                <a:ea typeface="Calibri"/>
                <a:cs typeface="Times New Roman"/>
              </a:rPr>
              <a:t>				</a:t>
            </a:r>
            <a:r>
              <a:rPr lang="en-US" sz="2000" dirty="0" smtClean="0">
                <a:solidFill>
                  <a:schemeClr val="tx1"/>
                </a:solidFill>
                <a:latin typeface="Calibri"/>
                <a:ea typeface="Calibri"/>
                <a:cs typeface="Times New Roman"/>
              </a:rPr>
              <a:t>y = 2(-1) – 2		y = 2(2) - 2</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 -4			   = 2</a:t>
            </a:r>
          </a:p>
          <a:p>
            <a:pPr marL="0" marR="0" indent="0">
              <a:lnSpc>
                <a:spcPct val="115000"/>
              </a:lnSpc>
              <a:spcBef>
                <a:spcPts val="0"/>
              </a:spcBef>
              <a:buNone/>
            </a:pPr>
            <a:endParaRPr lang="en-US" sz="2000" dirty="0">
              <a:solidFill>
                <a:schemeClr val="tx1"/>
              </a:solidFill>
              <a:latin typeface="Calibri"/>
              <a:ea typeface="Calibri"/>
              <a:cs typeface="Times New Roman"/>
            </a:endParaRPr>
          </a:p>
          <a:p>
            <a:pPr marL="0" marR="0" indent="0">
              <a:lnSpc>
                <a:spcPct val="115000"/>
              </a:lnSpc>
              <a:spcBef>
                <a:spcPts val="0"/>
              </a:spcBef>
              <a:buNone/>
            </a:pPr>
            <a:r>
              <a:rPr lang="en-US" sz="2000" dirty="0" smtClean="0">
                <a:solidFill>
                  <a:schemeClr val="tx1"/>
                </a:solidFill>
                <a:latin typeface="Calibri"/>
                <a:ea typeface="Calibri"/>
                <a:cs typeface="Times New Roman"/>
              </a:rPr>
              <a:t>		  		y = 2(0) – 2		y = 2(3) - 2</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 -2			   = 4</a:t>
            </a:r>
          </a:p>
          <a:p>
            <a:pPr marL="0" marR="0" indent="0">
              <a:lnSpc>
                <a:spcPct val="115000"/>
              </a:lnSpc>
              <a:spcBef>
                <a:spcPts val="0"/>
              </a:spcBef>
              <a:buNone/>
            </a:pPr>
            <a:endParaRPr lang="en-US" sz="2000" dirty="0">
              <a:solidFill>
                <a:schemeClr val="tx1"/>
              </a:solidFill>
              <a:latin typeface="Calibri"/>
              <a:ea typeface="Calibri"/>
              <a:cs typeface="Times New Roman"/>
            </a:endParaRPr>
          </a:p>
          <a:p>
            <a:pPr marL="0" marR="0" indent="0">
              <a:lnSpc>
                <a:spcPct val="115000"/>
              </a:lnSpc>
              <a:spcBef>
                <a:spcPts val="0"/>
              </a:spcBef>
              <a:buNone/>
            </a:pPr>
            <a:r>
              <a:rPr lang="en-US" sz="2000" dirty="0" smtClean="0">
                <a:solidFill>
                  <a:schemeClr val="tx1"/>
                </a:solidFill>
                <a:latin typeface="Calibri"/>
                <a:ea typeface="Calibri"/>
                <a:cs typeface="Times New Roman"/>
              </a:rPr>
              <a:t>				y = 2(1) – 2</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 0			 </a:t>
            </a:r>
            <a:r>
              <a:rPr lang="en-US" sz="2000" dirty="0" smtClean="0">
                <a:solidFill>
                  <a:srgbClr val="FF0000"/>
                </a:solidFill>
                <a:latin typeface="Calibri"/>
                <a:ea typeface="Calibri"/>
                <a:cs typeface="Times New Roman"/>
              </a:rPr>
              <a:t>  </a:t>
            </a:r>
            <a:endParaRPr lang="en-US" sz="2000" dirty="0">
              <a:solidFill>
                <a:schemeClr val="tx1"/>
              </a:solidFill>
              <a:latin typeface="Calibri"/>
              <a:ea typeface="Calibri"/>
              <a:cs typeface="Times New Roman"/>
            </a:endParaRPr>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690078437"/>
              </p:ext>
            </p:extLst>
          </p:nvPr>
        </p:nvGraphicFramePr>
        <p:xfrm>
          <a:off x="914400" y="2590800"/>
          <a:ext cx="1727200" cy="2587914"/>
        </p:xfrm>
        <a:graphic>
          <a:graphicData uri="http://schemas.openxmlformats.org/drawingml/2006/table">
            <a:tbl>
              <a:tblPr firstRow="1" firstCol="1" bandRow="1"/>
              <a:tblGrid>
                <a:gridCol w="863600"/>
                <a:gridCol w="863600"/>
              </a:tblGrid>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y</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67964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Step 1: What is y when x = 0?</a:t>
            </a: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It is not included in the table.</a:t>
            </a:r>
            <a:endParaRPr lang="en-US" sz="1800" dirty="0">
              <a:solidFill>
                <a:srgbClr val="FF0000"/>
              </a:solidFill>
              <a:latin typeface="Arial"/>
              <a:ea typeface="Calibri"/>
              <a:cs typeface="Times New Roman"/>
            </a:endParaRPr>
          </a:p>
          <a:p>
            <a:pPr marL="0" marR="0" indent="0">
              <a:lnSpc>
                <a:spcPct val="115000"/>
              </a:lnSpc>
              <a:spcBef>
                <a:spcPts val="0"/>
              </a:spcBef>
              <a:buNone/>
            </a:pPr>
            <a:r>
              <a:rPr lang="en-US" sz="1800" dirty="0" smtClean="0">
                <a:solidFill>
                  <a:srgbClr val="FF0000"/>
                </a:solidFill>
                <a:latin typeface="Arial"/>
                <a:ea typeface="Calibri"/>
                <a:cs typeface="Times New Roman"/>
              </a:rPr>
              <a:t>				  </a:t>
            </a:r>
            <a:r>
              <a:rPr lang="en-US" sz="1800" dirty="0" smtClean="0">
                <a:solidFill>
                  <a:schemeClr val="tx1"/>
                </a:solidFill>
                <a:latin typeface="Arial"/>
                <a:ea typeface="Calibri"/>
                <a:cs typeface="Times New Roman"/>
              </a:rPr>
              <a:t>Extend the pattern to find what y equals 				  when x = 0.</a:t>
            </a: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p>
          <a:p>
            <a:pPr marL="0" marR="0" indent="0">
              <a:lnSpc>
                <a:spcPct val="115000"/>
              </a:lnSpc>
              <a:spcBef>
                <a:spcPts val="0"/>
              </a:spcBef>
              <a:buNone/>
            </a:pPr>
            <a:r>
              <a:rPr lang="en-US" sz="1800" dirty="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X = 0 would be between -2 and 2 and fit with 				the pattern of increase/decrease by 2.  					Therefore, when x = 0, y = 1.</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70214849"/>
              </p:ext>
            </p:extLst>
          </p:nvPr>
        </p:nvGraphicFramePr>
        <p:xfrm>
          <a:off x="1066800" y="2819400"/>
          <a:ext cx="1727200" cy="2523744"/>
        </p:xfrm>
        <a:graphic>
          <a:graphicData uri="http://schemas.openxmlformats.org/drawingml/2006/table">
            <a:tbl>
              <a:tblPr firstRow="1" firstCol="1" bandRow="1"/>
              <a:tblGrid>
                <a:gridCol w="863600"/>
                <a:gridCol w="863600"/>
              </a:tblGrid>
              <a:tr h="380519">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y</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519">
                <a:tc>
                  <a:txBody>
                    <a:bodyPr/>
                    <a:lstStyle/>
                    <a:p>
                      <a:pPr marL="0" marR="0" algn="ctr">
                        <a:lnSpc>
                          <a:spcPct val="115000"/>
                        </a:lnSpc>
                        <a:spcBef>
                          <a:spcPts val="0"/>
                        </a:spcBef>
                        <a:spcAft>
                          <a:spcPts val="0"/>
                        </a:spcAft>
                      </a:pPr>
                      <a:r>
                        <a:rPr lang="en-US" sz="2400" dirty="0" smtClean="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Arial"/>
                          <a:ea typeface="Calibri"/>
                          <a:cs typeface="Times New Roman"/>
                        </a:rPr>
                        <a:t>-1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519">
                <a:tc>
                  <a:txBody>
                    <a:bodyPr/>
                    <a:lstStyle/>
                    <a:p>
                      <a:pPr marL="0" marR="0" algn="ctr">
                        <a:lnSpc>
                          <a:spcPct val="115000"/>
                        </a:lnSpc>
                        <a:spcBef>
                          <a:spcPts val="0"/>
                        </a:spcBef>
                        <a:spcAft>
                          <a:spcPts val="0"/>
                        </a:spcAft>
                      </a:pPr>
                      <a:r>
                        <a:rPr lang="en-US" sz="2400" dirty="0" smtClean="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519">
                <a:tc>
                  <a:txBody>
                    <a:bodyPr/>
                    <a:lstStyle/>
                    <a:p>
                      <a:pPr marL="0" marR="0" algn="ctr">
                        <a:lnSpc>
                          <a:spcPct val="115000"/>
                        </a:lnSpc>
                        <a:spcBef>
                          <a:spcPts val="0"/>
                        </a:spcBef>
                        <a:spcAft>
                          <a:spcPts val="0"/>
                        </a:spcAft>
                      </a:pPr>
                      <a:r>
                        <a:rPr lang="en-US" sz="2400" dirty="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519">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519">
                <a:tc>
                  <a:txBody>
                    <a:bodyPr/>
                    <a:lstStyle/>
                    <a:p>
                      <a:pPr marL="0" marR="0" algn="ctr">
                        <a:lnSpc>
                          <a:spcPct val="115000"/>
                        </a:lnSpc>
                        <a:spcBef>
                          <a:spcPts val="0"/>
                        </a:spcBef>
                        <a:spcAft>
                          <a:spcPts val="0"/>
                        </a:spcAft>
                      </a:pPr>
                      <a:r>
                        <a:rPr lang="en-US" sz="2400" dirty="0">
                          <a:effectLst/>
                          <a:latin typeface="Arial"/>
                          <a:ea typeface="Calibri"/>
                          <a:cs typeface="Times New Roman"/>
                        </a:rPr>
                        <a:t>6</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73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Step 1: What is y when x = 0?</a:t>
            </a: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When x = 0, y = </a:t>
            </a:r>
            <a:r>
              <a:rPr lang="en-US" sz="1800" dirty="0">
                <a:solidFill>
                  <a:srgbClr val="FF0000"/>
                </a:solidFill>
                <a:latin typeface="Arial"/>
                <a:ea typeface="Calibri"/>
                <a:cs typeface="Times New Roman"/>
              </a:rPr>
              <a:t>1</a:t>
            </a:r>
            <a:r>
              <a:rPr lang="en-US" sz="1800" dirty="0" smtClean="0">
                <a:solidFill>
                  <a:srgbClr val="FF0000"/>
                </a:solidFill>
                <a:latin typeface="Arial"/>
                <a:ea typeface="Calibri"/>
                <a:cs typeface="Times New Roman"/>
              </a:rPr>
              <a:t>.  </a:t>
            </a:r>
            <a:endParaRPr lang="en-US" sz="1800" dirty="0">
              <a:solidFill>
                <a:srgbClr val="FF0000"/>
              </a:solidFill>
              <a:latin typeface="Arial"/>
              <a:ea typeface="Calibri"/>
              <a:cs typeface="Times New Roman"/>
            </a:endParaRPr>
          </a:p>
          <a:p>
            <a:pPr marL="0" marR="0" indent="0">
              <a:lnSpc>
                <a:spcPct val="115000"/>
              </a:lnSpc>
              <a:spcBef>
                <a:spcPts val="0"/>
              </a:spcBef>
              <a:buNone/>
            </a:pPr>
            <a:r>
              <a:rPr lang="en-US" sz="1800" dirty="0" smtClean="0">
                <a:solidFill>
                  <a:srgbClr val="FF0000"/>
                </a:solidFill>
                <a:latin typeface="Arial"/>
                <a:ea typeface="Calibri"/>
                <a:cs typeface="Times New Roman"/>
              </a:rPr>
              <a:t>				  </a:t>
            </a:r>
            <a:r>
              <a:rPr lang="en-US" sz="1800" dirty="0" smtClean="0">
                <a:solidFill>
                  <a:schemeClr val="tx1"/>
                </a:solidFill>
                <a:latin typeface="Arial"/>
                <a:ea typeface="Calibri"/>
                <a:cs typeface="Times New Roman"/>
              </a:rPr>
              <a:t>Can each y value be found by adding</a:t>
            </a:r>
          </a:p>
          <a:p>
            <a:pPr marL="0" marR="0" indent="0">
              <a:lnSpc>
                <a:spcPct val="115000"/>
              </a:lnSpc>
              <a:spcBef>
                <a:spcPts val="0"/>
              </a:spcBef>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1 to each x value?</a:t>
            </a: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p>
          <a:p>
            <a:pPr marL="0" marR="0" indent="0">
              <a:lnSpc>
                <a:spcPct val="115000"/>
              </a:lnSpc>
              <a:spcBef>
                <a:spcPts val="0"/>
              </a:spcBef>
              <a:buNone/>
            </a:pPr>
            <a:r>
              <a:rPr lang="en-US" sz="1800" dirty="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			   No.     (-2) + 1 does not equal </a:t>
            </a:r>
            <a:r>
              <a:rPr lang="en-US" sz="1800" dirty="0">
                <a:solidFill>
                  <a:srgbClr val="FF0000"/>
                </a:solidFill>
                <a:latin typeface="Calibri"/>
                <a:ea typeface="Calibri"/>
                <a:cs typeface="Times New Roman"/>
              </a:rPr>
              <a:t>0</a:t>
            </a:r>
            <a:r>
              <a:rPr lang="en-US" sz="1800" dirty="0" smtClean="0">
                <a:solidFill>
                  <a:srgbClr val="FF0000"/>
                </a:solidFill>
                <a:latin typeface="Calibri"/>
                <a:ea typeface="Calibri"/>
                <a:cs typeface="Times New Roman"/>
              </a:rPr>
              <a:t>. This is a </a:t>
            </a:r>
          </a:p>
          <a:p>
            <a:pPr marL="0" marR="0" indent="0">
              <a:lnSpc>
                <a:spcPct val="115000"/>
              </a:lnSpc>
              <a:spcBef>
                <a:spcPts val="0"/>
              </a:spcBef>
              <a:buNone/>
            </a:pPr>
            <a:r>
              <a:rPr lang="en-US" sz="1800" dirty="0">
                <a:solidFill>
                  <a:srgbClr val="FF0000"/>
                </a:solidFill>
                <a:latin typeface="Calibri"/>
                <a:ea typeface="Calibri"/>
                <a:cs typeface="Times New Roman"/>
              </a:rPr>
              <a:t>	</a:t>
            </a:r>
            <a:r>
              <a:rPr lang="en-US" sz="1800" dirty="0" smtClean="0">
                <a:solidFill>
                  <a:srgbClr val="FF0000"/>
                </a:solidFill>
                <a:latin typeface="Calibri"/>
                <a:ea typeface="Calibri"/>
                <a:cs typeface="Times New Roman"/>
              </a:rPr>
              <a:t>			   2-step equation.</a:t>
            </a:r>
            <a:endParaRPr lang="en-US" sz="1800" dirty="0">
              <a:solidFill>
                <a:schemeClr val="tx1"/>
              </a:solidFill>
              <a:latin typeface="Calibri"/>
              <a:ea typeface="Calibri"/>
              <a:cs typeface="Times New Roman"/>
            </a:endParaRPr>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438400"/>
            <a:ext cx="259715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3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Step 1: What is y when x = 0?</a:t>
            </a: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Therefore, part of the equation is</a:t>
            </a:r>
          </a:p>
          <a:p>
            <a:pPr marL="0" marR="0" indent="0">
              <a:lnSpc>
                <a:spcPct val="115000"/>
              </a:lnSpc>
              <a:spcBef>
                <a:spcPts val="0"/>
              </a:spcBef>
              <a:spcAft>
                <a:spcPts val="1000"/>
              </a:spcAft>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y = ___x + 1</a:t>
            </a:r>
          </a:p>
          <a:p>
            <a:pPr marL="0" marR="0" indent="0">
              <a:lnSpc>
                <a:spcPct val="115000"/>
              </a:lnSpc>
              <a:spcBef>
                <a:spcPts val="0"/>
              </a:spcBef>
              <a:spcAft>
                <a:spcPts val="1000"/>
              </a:spcAft>
              <a:buNone/>
            </a:pP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endParaRPr lang="en-US" sz="1800" dirty="0">
              <a:solidFill>
                <a:schemeClr val="tx1"/>
              </a:solidFill>
              <a:latin typeface="Calibri"/>
              <a:ea typeface="Calibri"/>
              <a:cs typeface="Times New Roman"/>
            </a:endParaRPr>
          </a:p>
          <a:p>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438400"/>
            <a:ext cx="259715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264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a:t>
            </a:r>
            <a:r>
              <a:rPr lang="en-US" sz="1800" dirty="0">
                <a:solidFill>
                  <a:schemeClr val="tx1"/>
                </a:solidFill>
                <a:latin typeface="Arial"/>
                <a:ea typeface="Calibri"/>
                <a:cs typeface="Times New Roman"/>
              </a:rPr>
              <a:t>Step 2:  Add or subtract that number and </a:t>
            </a:r>
            <a:r>
              <a:rPr lang="en-US" sz="1800" dirty="0" smtClean="0">
                <a:solidFill>
                  <a:schemeClr val="tx1"/>
                </a:solidFill>
                <a:latin typeface="Arial"/>
                <a:ea typeface="Calibri"/>
                <a:cs typeface="Times New Roman"/>
              </a:rPr>
              <a:t>				             then </a:t>
            </a:r>
            <a:r>
              <a:rPr lang="en-US" sz="1800" dirty="0">
                <a:solidFill>
                  <a:schemeClr val="tx1"/>
                </a:solidFill>
                <a:latin typeface="Arial"/>
                <a:ea typeface="Calibri"/>
                <a:cs typeface="Times New Roman"/>
              </a:rPr>
              <a:t>look for the change from x to </a:t>
            </a:r>
            <a:r>
              <a:rPr lang="en-US" sz="1800" dirty="0" smtClean="0">
                <a:solidFill>
                  <a:schemeClr val="tx1"/>
                </a:solidFill>
                <a:latin typeface="Arial"/>
                <a:ea typeface="Calibri"/>
                <a:cs typeface="Times New Roman"/>
              </a:rPr>
              <a:t>					y</a:t>
            </a:r>
            <a:r>
              <a:rPr lang="en-US" sz="1800" dirty="0">
                <a:solidFill>
                  <a:schemeClr val="tx1"/>
                </a:solidFill>
                <a:latin typeface="Arial"/>
                <a:ea typeface="Calibri"/>
                <a:cs typeface="Times New Roman"/>
              </a:rPr>
              <a:t>. (Use the opposite operation!)</a:t>
            </a:r>
            <a:endParaRPr lang="en-US" sz="1400" dirty="0">
              <a:solidFill>
                <a:schemeClr val="tx1"/>
              </a:solidFill>
              <a:latin typeface="Calibri"/>
              <a:ea typeface="Calibri"/>
              <a:cs typeface="Times New Roman"/>
            </a:endParaRP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Since it is 1, the opposite operation is</a:t>
            </a:r>
          </a:p>
          <a:p>
            <a:pPr marL="0" marR="0" indent="0">
              <a:lnSpc>
                <a:spcPct val="115000"/>
              </a:lnSpc>
              <a:spcBef>
                <a:spcPts val="0"/>
              </a:spcBef>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subtraction.  Subtract </a:t>
            </a:r>
            <a:r>
              <a:rPr lang="en-US" sz="1800" dirty="0">
                <a:solidFill>
                  <a:srgbClr val="FF0000"/>
                </a:solidFill>
                <a:latin typeface="Arial"/>
                <a:ea typeface="Calibri"/>
                <a:cs typeface="Times New Roman"/>
              </a:rPr>
              <a:t>1</a:t>
            </a:r>
            <a:r>
              <a:rPr lang="en-US" sz="1800" dirty="0" smtClean="0">
                <a:solidFill>
                  <a:srgbClr val="FF0000"/>
                </a:solidFill>
                <a:latin typeface="Arial"/>
                <a:ea typeface="Calibri"/>
                <a:cs typeface="Times New Roman"/>
              </a:rPr>
              <a:t> from each value 				  in the y column.</a:t>
            </a:r>
          </a:p>
          <a:p>
            <a:pPr marL="0" marR="0" indent="0">
              <a:lnSpc>
                <a:spcPct val="115000"/>
              </a:lnSpc>
              <a:spcBef>
                <a:spcPts val="0"/>
              </a:spcBef>
              <a:spcAft>
                <a:spcPts val="1000"/>
              </a:spcAft>
              <a:buNone/>
            </a:pP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endParaRPr lang="en-US" sz="1800" dirty="0">
              <a:solidFill>
                <a:schemeClr val="tx1"/>
              </a:solidFill>
              <a:latin typeface="Calibri"/>
              <a:ea typeface="Calibri"/>
              <a:cs typeface="Times New Roman"/>
            </a:endParaRPr>
          </a:p>
          <a:p>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514600"/>
            <a:ext cx="259715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7630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a:t>
            </a:r>
            <a:r>
              <a:rPr lang="en-US" sz="1800" dirty="0">
                <a:solidFill>
                  <a:schemeClr val="tx1"/>
                </a:solidFill>
                <a:latin typeface="Arial"/>
                <a:ea typeface="Calibri"/>
                <a:cs typeface="Times New Roman"/>
              </a:rPr>
              <a:t>Step 2:  Add or subtract that number and </a:t>
            </a:r>
            <a:r>
              <a:rPr lang="en-US" sz="1800" dirty="0" smtClean="0">
                <a:solidFill>
                  <a:schemeClr val="tx1"/>
                </a:solidFill>
                <a:latin typeface="Arial"/>
                <a:ea typeface="Calibri"/>
                <a:cs typeface="Times New Roman"/>
              </a:rPr>
              <a:t>				             then </a:t>
            </a:r>
            <a:r>
              <a:rPr lang="en-US" sz="1800" dirty="0">
                <a:solidFill>
                  <a:schemeClr val="tx1"/>
                </a:solidFill>
                <a:latin typeface="Arial"/>
                <a:ea typeface="Calibri"/>
                <a:cs typeface="Times New Roman"/>
              </a:rPr>
              <a:t>look for the change from x to </a:t>
            </a:r>
            <a:r>
              <a:rPr lang="en-US" sz="1800" dirty="0" smtClean="0">
                <a:solidFill>
                  <a:schemeClr val="tx1"/>
                </a:solidFill>
                <a:latin typeface="Arial"/>
                <a:ea typeface="Calibri"/>
                <a:cs typeface="Times New Roman"/>
              </a:rPr>
              <a:t>					y</a:t>
            </a:r>
            <a:r>
              <a:rPr lang="en-US" sz="1800" dirty="0">
                <a:solidFill>
                  <a:schemeClr val="tx1"/>
                </a:solidFill>
                <a:latin typeface="Arial"/>
                <a:ea typeface="Calibri"/>
                <a:cs typeface="Times New Roman"/>
              </a:rPr>
              <a:t>. (Use the opposite operation!)</a:t>
            </a:r>
            <a:endParaRPr lang="en-US" sz="1400" dirty="0">
              <a:solidFill>
                <a:schemeClr val="tx1"/>
              </a:solidFill>
              <a:latin typeface="Calibri"/>
              <a:ea typeface="Calibri"/>
              <a:cs typeface="Times New Roman"/>
            </a:endParaRPr>
          </a:p>
          <a:p>
            <a:pPr marL="0" marR="0" indent="0">
              <a:lnSpc>
                <a:spcPct val="115000"/>
              </a:lnSpc>
              <a:spcBef>
                <a:spcPts val="0"/>
              </a:spcBef>
              <a:spcAft>
                <a:spcPts val="1000"/>
              </a:spcAft>
              <a:buNone/>
            </a:pPr>
            <a:endParaRPr lang="en-US" sz="1800" dirty="0" smtClean="0">
              <a:solidFill>
                <a:schemeClr val="tx1"/>
              </a:solidFill>
              <a:latin typeface="Arial"/>
              <a:ea typeface="Calibri"/>
              <a:cs typeface="Times New Roman"/>
            </a:endParaRPr>
          </a:p>
          <a:p>
            <a:pPr marL="0" marR="0" indent="0">
              <a:lnSpc>
                <a:spcPct val="115000"/>
              </a:lnSpc>
              <a:spcBef>
                <a:spcPts val="0"/>
              </a:spcBef>
              <a:buNone/>
            </a:pP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a:t>
            </a:r>
            <a:r>
              <a:rPr lang="en-US" sz="1800" dirty="0" smtClean="0">
                <a:solidFill>
                  <a:srgbClr val="FF0000"/>
                </a:solidFill>
                <a:latin typeface="Arial"/>
                <a:ea typeface="Calibri"/>
                <a:cs typeface="Times New Roman"/>
              </a:rPr>
              <a:t>Since it is </a:t>
            </a:r>
            <a:r>
              <a:rPr lang="en-US" sz="1800" dirty="0">
                <a:solidFill>
                  <a:srgbClr val="FF0000"/>
                </a:solidFill>
                <a:latin typeface="Arial"/>
                <a:ea typeface="Calibri"/>
                <a:cs typeface="Times New Roman"/>
              </a:rPr>
              <a:t>1</a:t>
            </a:r>
            <a:r>
              <a:rPr lang="en-US" sz="1800" dirty="0" smtClean="0">
                <a:solidFill>
                  <a:srgbClr val="FF0000"/>
                </a:solidFill>
                <a:latin typeface="Arial"/>
                <a:ea typeface="Calibri"/>
                <a:cs typeface="Times New Roman"/>
              </a:rPr>
              <a:t>, the opposite operation is</a:t>
            </a:r>
          </a:p>
          <a:p>
            <a:pPr marL="0" marR="0" indent="0">
              <a:lnSpc>
                <a:spcPct val="115000"/>
              </a:lnSpc>
              <a:spcBef>
                <a:spcPts val="0"/>
              </a:spcBef>
              <a:buNone/>
            </a:pPr>
            <a:r>
              <a:rPr lang="en-US" sz="1800" dirty="0">
                <a:solidFill>
                  <a:srgbClr val="FF0000"/>
                </a:solidFill>
                <a:latin typeface="Arial"/>
                <a:ea typeface="Calibri"/>
                <a:cs typeface="Times New Roman"/>
              </a:rPr>
              <a:t>	</a:t>
            </a:r>
            <a:r>
              <a:rPr lang="en-US" sz="1800" dirty="0" smtClean="0">
                <a:solidFill>
                  <a:srgbClr val="FF0000"/>
                </a:solidFill>
                <a:latin typeface="Arial"/>
                <a:ea typeface="Calibri"/>
                <a:cs typeface="Times New Roman"/>
              </a:rPr>
              <a:t>			  subtraction.  Subtract 1 from each value 				   in the y column.</a:t>
            </a:r>
          </a:p>
          <a:p>
            <a:pPr marL="0" marR="0" indent="0">
              <a:lnSpc>
                <a:spcPct val="115000"/>
              </a:lnSpc>
              <a:spcBef>
                <a:spcPts val="0"/>
              </a:spcBef>
              <a:spcAft>
                <a:spcPts val="1000"/>
              </a:spcAft>
              <a:buNone/>
            </a:pPr>
            <a:endParaRPr lang="en-US" sz="1800" dirty="0" smtClean="0">
              <a:solidFill>
                <a:schemeClr val="tx1"/>
              </a:solidFill>
              <a:latin typeface="Calibri"/>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1800" dirty="0" smtClean="0">
                <a:solidFill>
                  <a:srgbClr val="FF0000"/>
                </a:solidFill>
                <a:latin typeface="Calibri"/>
                <a:ea typeface="Calibri"/>
                <a:cs typeface="Times New Roman"/>
              </a:rPr>
              <a:t>  </a:t>
            </a:r>
            <a:endParaRPr lang="en-US" sz="1800" dirty="0">
              <a:solidFill>
                <a:schemeClr val="tx1"/>
              </a:solidFill>
              <a:latin typeface="Calibri"/>
              <a:ea typeface="Calibri"/>
              <a:cs typeface="Times New Roman"/>
            </a:endParaRPr>
          </a:p>
          <a:p>
            <a:endParaRPr 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514600"/>
            <a:ext cx="2597150" cy="317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930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a:t>
            </a:r>
            <a:r>
              <a:rPr lang="en-US" sz="1800" dirty="0">
                <a:solidFill>
                  <a:schemeClr val="tx1"/>
                </a:solidFill>
                <a:latin typeface="Arial"/>
                <a:ea typeface="Calibri"/>
                <a:cs typeface="Times New Roman"/>
              </a:rPr>
              <a:t>Step 3: Use this to help you find what to </a:t>
            </a:r>
            <a:r>
              <a:rPr lang="en-US" sz="1800" dirty="0" smtClean="0">
                <a:solidFill>
                  <a:schemeClr val="tx1"/>
                </a:solidFill>
                <a:latin typeface="Arial"/>
                <a:ea typeface="Calibri"/>
                <a:cs typeface="Times New Roman"/>
              </a:rPr>
              <a:t>				             multiply </a:t>
            </a:r>
            <a:r>
              <a:rPr lang="en-US" sz="1800" dirty="0">
                <a:solidFill>
                  <a:schemeClr val="tx1"/>
                </a:solidFill>
                <a:latin typeface="Arial"/>
                <a:ea typeface="Calibri"/>
                <a:cs typeface="Times New Roman"/>
              </a:rPr>
              <a:t>or divide. Try numbers in </a:t>
            </a:r>
            <a:r>
              <a:rPr lang="en-US" sz="1800" dirty="0" smtClean="0">
                <a:solidFill>
                  <a:schemeClr val="tx1"/>
                </a:solidFill>
                <a:latin typeface="Arial"/>
                <a:ea typeface="Calibri"/>
                <a:cs typeface="Times New Roman"/>
              </a:rPr>
              <a:t>				             the </a:t>
            </a:r>
            <a:r>
              <a:rPr lang="en-US" sz="1800" dirty="0">
                <a:solidFill>
                  <a:schemeClr val="tx1"/>
                </a:solidFill>
                <a:latin typeface="Arial"/>
                <a:ea typeface="Calibri"/>
                <a:cs typeface="Times New Roman"/>
              </a:rPr>
              <a:t>equation until you find the rule.  </a:t>
            </a:r>
            <a:r>
              <a:rPr lang="en-US" sz="1800" dirty="0" smtClean="0">
                <a:solidFill>
                  <a:schemeClr val="tx1"/>
                </a:solidFill>
                <a:latin typeface="Arial"/>
                <a:ea typeface="Calibri"/>
                <a:cs typeface="Times New Roman"/>
              </a:rPr>
              <a:t>				             Think </a:t>
            </a:r>
            <a:r>
              <a:rPr lang="en-US" sz="1800" dirty="0">
                <a:solidFill>
                  <a:schemeClr val="tx1"/>
                </a:solidFill>
                <a:latin typeface="Arial"/>
                <a:ea typeface="Calibri"/>
                <a:cs typeface="Times New Roman"/>
              </a:rPr>
              <a:t>about your results as you try </a:t>
            </a:r>
            <a:r>
              <a:rPr lang="en-US" sz="1800" dirty="0" smtClean="0">
                <a:solidFill>
                  <a:schemeClr val="tx1"/>
                </a:solidFill>
                <a:latin typeface="Arial"/>
                <a:ea typeface="Calibri"/>
                <a:cs typeface="Times New Roman"/>
              </a:rPr>
              <a:t>				             numbers </a:t>
            </a:r>
            <a:r>
              <a:rPr lang="en-US" sz="1800" dirty="0">
                <a:solidFill>
                  <a:schemeClr val="tx1"/>
                </a:solidFill>
                <a:latin typeface="Arial"/>
                <a:ea typeface="Calibri"/>
                <a:cs typeface="Times New Roman"/>
              </a:rPr>
              <a:t>and then make </a:t>
            </a:r>
            <a:r>
              <a:rPr lang="en-US" sz="1800" dirty="0" smtClean="0">
                <a:solidFill>
                  <a:schemeClr val="tx1"/>
                </a:solidFill>
                <a:latin typeface="Arial"/>
                <a:ea typeface="Calibri"/>
                <a:cs typeface="Times New Roman"/>
              </a:rPr>
              <a:t>					             adjustments</a:t>
            </a:r>
            <a:r>
              <a:rPr lang="en-US" sz="1800" dirty="0">
                <a:solidFill>
                  <a:schemeClr val="tx1"/>
                </a:solidFill>
                <a:latin typeface="Arial"/>
                <a:ea typeface="Calibri"/>
                <a:cs typeface="Times New Roman"/>
              </a:rPr>
              <a:t>.</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p>
          <a:p>
            <a:pPr marL="0" marR="0" indent="0">
              <a:lnSpc>
                <a:spcPct val="115000"/>
              </a:lnSpc>
              <a:spcBef>
                <a:spcPts val="0"/>
              </a:spcBef>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-4/</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-2</a:t>
            </a:r>
            <a:endParaRPr lang="en-US" sz="2000" dirty="0" smtClean="0">
              <a:solidFill>
                <a:schemeClr val="tx1"/>
              </a:solidFill>
              <a:latin typeface="Calibri"/>
              <a:ea typeface="Calibri"/>
              <a:cs typeface="Times New Roman"/>
            </a:endParaRP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-2/</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-1</a:t>
            </a:r>
            <a:endParaRPr lang="en-US" sz="2000" dirty="0" smtClean="0">
              <a:solidFill>
                <a:schemeClr val="tx1"/>
              </a:solidFill>
              <a:latin typeface="Calibri"/>
              <a:ea typeface="Calibri"/>
              <a:cs typeface="Times New Roman"/>
            </a:endParaRP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0/</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0</a:t>
            </a:r>
            <a:endParaRPr lang="en-US" sz="2000" dirty="0" smtClean="0">
              <a:solidFill>
                <a:schemeClr val="tx1"/>
              </a:solidFill>
              <a:latin typeface="Calibri"/>
              <a:ea typeface="Calibri"/>
              <a:cs typeface="Times New Roman"/>
            </a:endParaRP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2/</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1</a:t>
            </a:r>
            <a:endParaRPr lang="en-US" sz="2000" dirty="0" smtClean="0">
              <a:solidFill>
                <a:schemeClr val="tx1"/>
              </a:solidFill>
              <a:latin typeface="Calibri"/>
              <a:ea typeface="Calibri"/>
              <a:cs typeface="Times New Roman"/>
            </a:endParaRP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4/</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2</a:t>
            </a:r>
            <a:endParaRPr lang="en-US" sz="2000" dirty="0" smtClean="0">
              <a:solidFill>
                <a:schemeClr val="tx1"/>
              </a:solidFill>
              <a:latin typeface="Calibri"/>
              <a:ea typeface="Calibri"/>
              <a:cs typeface="Times New Roman"/>
            </a:endParaRP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  </a:t>
            </a:r>
            <a:r>
              <a:rPr lang="en-US" sz="2000" dirty="0" smtClean="0">
                <a:solidFill>
                  <a:srgbClr val="FF0000"/>
                </a:solidFill>
                <a:latin typeface="Calibri"/>
                <a:ea typeface="Calibri"/>
                <a:cs typeface="Times New Roman"/>
              </a:rPr>
              <a:t>   </a:t>
            </a:r>
            <a:r>
              <a:rPr lang="en-US" sz="2000" dirty="0" smtClean="0">
                <a:solidFill>
                  <a:schemeClr val="tx1"/>
                </a:solidFill>
                <a:latin typeface="Calibri"/>
                <a:ea typeface="Calibri"/>
                <a:cs typeface="Times New Roman"/>
              </a:rPr>
              <a:t>6/</a:t>
            </a:r>
            <a:r>
              <a:rPr lang="en-US" sz="2000" dirty="0" smtClean="0">
                <a:solidFill>
                  <a:srgbClr val="FF0000"/>
                </a:solidFill>
                <a:latin typeface="Calibri"/>
                <a:ea typeface="Calibri"/>
                <a:cs typeface="Times New Roman"/>
              </a:rPr>
              <a:t>2</a:t>
            </a:r>
            <a:r>
              <a:rPr lang="en-US" sz="2000" dirty="0" smtClean="0">
                <a:solidFill>
                  <a:schemeClr val="tx1"/>
                </a:solidFill>
                <a:latin typeface="Calibri"/>
                <a:ea typeface="Calibri"/>
                <a:cs typeface="Times New Roman"/>
              </a:rPr>
              <a:t> = 3</a:t>
            </a:r>
            <a:endParaRPr lang="en-US" sz="2000" dirty="0">
              <a:solidFill>
                <a:schemeClr val="tx1"/>
              </a:solidFill>
              <a:latin typeface="Calibri"/>
              <a:ea typeface="Calibri"/>
              <a:cs typeface="Times New Roman"/>
            </a:endParaRPr>
          </a:p>
          <a:p>
            <a:endParaRPr lang="en-US" sz="2000"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438400"/>
            <a:ext cx="2597150" cy="317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534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txBody>
          <a:bodyPr/>
          <a:lstStyle/>
          <a:p>
            <a:r>
              <a:rPr lang="en-US" dirty="0" smtClean="0"/>
              <a:t>Homework</a:t>
            </a:r>
            <a:endParaRPr lang="en-US" dirty="0"/>
          </a:p>
        </p:txBody>
      </p:sp>
      <p:sp>
        <p:nvSpPr>
          <p:cNvPr id="3" name="Content Placeholder 2"/>
          <p:cNvSpPr>
            <a:spLocks noGrp="1"/>
          </p:cNvSpPr>
          <p:nvPr>
            <p:ph idx="1"/>
          </p:nvPr>
        </p:nvSpPr>
        <p:spPr>
          <a:xfrm>
            <a:off x="381000" y="914400"/>
            <a:ext cx="8229600" cy="5562600"/>
          </a:xfrm>
        </p:spPr>
        <p:txBody>
          <a:bodyPr/>
          <a:lstStyle/>
          <a:p>
            <a:pPr marL="0" marR="0" indent="0">
              <a:spcBef>
                <a:spcPts val="0"/>
              </a:spcBef>
              <a:spcAft>
                <a:spcPts val="0"/>
              </a:spcAft>
              <a:buNone/>
            </a:pPr>
            <a:r>
              <a:rPr lang="en-US" b="1" dirty="0">
                <a:latin typeface="Tahoma"/>
                <a:ea typeface="Times New Roman"/>
              </a:rPr>
              <a:t>Part II:  To Be or Not to Be … A Function</a:t>
            </a:r>
            <a:endParaRPr lang="en-US" dirty="0">
              <a:latin typeface="Times New Roman"/>
              <a:ea typeface="Times New Roman"/>
            </a:endParaRPr>
          </a:p>
          <a:p>
            <a:pPr marL="0" marR="0">
              <a:spcBef>
                <a:spcPts val="0"/>
              </a:spcBef>
              <a:spcAft>
                <a:spcPts val="0"/>
              </a:spcAft>
            </a:pPr>
            <a:r>
              <a:rPr lang="en-US" b="1" dirty="0">
                <a:latin typeface="Tahoma"/>
                <a:ea typeface="Times New Roman"/>
              </a:rPr>
              <a:t>Do the following relationships represent functions?  </a:t>
            </a:r>
            <a:r>
              <a:rPr lang="en-US" b="1" u="sng" dirty="0">
                <a:latin typeface="Tahoma"/>
                <a:ea typeface="Times New Roman"/>
              </a:rPr>
              <a:t>Explain</a:t>
            </a:r>
            <a:r>
              <a:rPr lang="en-US" b="1" dirty="0">
                <a:latin typeface="Tahoma"/>
                <a:ea typeface="Times New Roman"/>
              </a:rPr>
              <a:t> your answer</a:t>
            </a:r>
            <a:r>
              <a:rPr lang="en-US" b="1" dirty="0" smtClean="0">
                <a:latin typeface="Tahoma"/>
                <a:ea typeface="Times New Roman"/>
              </a:rPr>
              <a:t>.</a:t>
            </a: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r>
              <a:rPr lang="en-US" b="1" dirty="0">
                <a:latin typeface="Tahoma"/>
                <a:ea typeface="Times New Roman"/>
              </a:rPr>
              <a:t>	</a:t>
            </a:r>
            <a:r>
              <a:rPr lang="en-US" b="1" dirty="0" smtClean="0">
                <a:latin typeface="Tahoma"/>
                <a:ea typeface="Times New Roman"/>
              </a:rPr>
              <a:t>			</a:t>
            </a:r>
            <a:r>
              <a:rPr lang="en-US" b="1" dirty="0" smtClean="0">
                <a:solidFill>
                  <a:srgbClr val="FF0000"/>
                </a:solidFill>
                <a:latin typeface="Tahoma"/>
                <a:ea typeface="Times New Roman"/>
              </a:rPr>
              <a:t>It does not represent a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function because the x-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value “2” is paired with</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both 2 and 5.</a:t>
            </a:r>
            <a:endParaRPr lang="en-US" b="1" dirty="0" smtClean="0">
              <a:latin typeface="Tahoma"/>
              <a:ea typeface="Times New Roman"/>
            </a:endParaRP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dirty="0">
              <a:latin typeface="Times New Roman"/>
              <a:ea typeface="Times New Roman"/>
            </a:endParaRP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08069"/>
            <a:ext cx="32928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7569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fontScale="92500" lnSpcReduction="10000"/>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a:t>
            </a:r>
            <a:r>
              <a:rPr lang="en-US" sz="1800" dirty="0">
                <a:solidFill>
                  <a:schemeClr val="tx1"/>
                </a:solidFill>
                <a:latin typeface="Arial"/>
                <a:ea typeface="Calibri"/>
                <a:cs typeface="Times New Roman"/>
              </a:rPr>
              <a:t>Step 3: Use this to help you find what to </a:t>
            </a:r>
            <a:r>
              <a:rPr lang="en-US" sz="1800" dirty="0" smtClean="0">
                <a:solidFill>
                  <a:schemeClr val="tx1"/>
                </a:solidFill>
                <a:latin typeface="Arial"/>
                <a:ea typeface="Calibri"/>
                <a:cs typeface="Times New Roman"/>
              </a:rPr>
              <a:t>				             multiply </a:t>
            </a:r>
            <a:r>
              <a:rPr lang="en-US" sz="1800" dirty="0">
                <a:solidFill>
                  <a:schemeClr val="tx1"/>
                </a:solidFill>
                <a:latin typeface="Arial"/>
                <a:ea typeface="Calibri"/>
                <a:cs typeface="Times New Roman"/>
              </a:rPr>
              <a:t>or divide. Try numbers in </a:t>
            </a:r>
            <a:r>
              <a:rPr lang="en-US" sz="1800" dirty="0" smtClean="0">
                <a:solidFill>
                  <a:schemeClr val="tx1"/>
                </a:solidFill>
                <a:latin typeface="Arial"/>
                <a:ea typeface="Calibri"/>
                <a:cs typeface="Times New Roman"/>
              </a:rPr>
              <a:t>				             the </a:t>
            </a:r>
            <a:r>
              <a:rPr lang="en-US" sz="1800" dirty="0">
                <a:solidFill>
                  <a:schemeClr val="tx1"/>
                </a:solidFill>
                <a:latin typeface="Arial"/>
                <a:ea typeface="Calibri"/>
                <a:cs typeface="Times New Roman"/>
              </a:rPr>
              <a:t>equation until you find the rule.  </a:t>
            </a:r>
            <a:r>
              <a:rPr lang="en-US" sz="1800" dirty="0" smtClean="0">
                <a:solidFill>
                  <a:schemeClr val="tx1"/>
                </a:solidFill>
                <a:latin typeface="Arial"/>
                <a:ea typeface="Calibri"/>
                <a:cs typeface="Times New Roman"/>
              </a:rPr>
              <a:t>				             Think </a:t>
            </a:r>
            <a:r>
              <a:rPr lang="en-US" sz="1800" dirty="0">
                <a:solidFill>
                  <a:schemeClr val="tx1"/>
                </a:solidFill>
                <a:latin typeface="Arial"/>
                <a:ea typeface="Calibri"/>
                <a:cs typeface="Times New Roman"/>
              </a:rPr>
              <a:t>about your results as you try </a:t>
            </a:r>
            <a:r>
              <a:rPr lang="en-US" sz="1800" dirty="0" smtClean="0">
                <a:solidFill>
                  <a:schemeClr val="tx1"/>
                </a:solidFill>
                <a:latin typeface="Arial"/>
                <a:ea typeface="Calibri"/>
                <a:cs typeface="Times New Roman"/>
              </a:rPr>
              <a:t>				             numbers </a:t>
            </a:r>
            <a:r>
              <a:rPr lang="en-US" sz="1800" dirty="0">
                <a:solidFill>
                  <a:schemeClr val="tx1"/>
                </a:solidFill>
                <a:latin typeface="Arial"/>
                <a:ea typeface="Calibri"/>
                <a:cs typeface="Times New Roman"/>
              </a:rPr>
              <a:t>and then make </a:t>
            </a:r>
            <a:r>
              <a:rPr lang="en-US" sz="1800" dirty="0" smtClean="0">
                <a:solidFill>
                  <a:schemeClr val="tx1"/>
                </a:solidFill>
                <a:latin typeface="Arial"/>
                <a:ea typeface="Calibri"/>
                <a:cs typeface="Times New Roman"/>
              </a:rPr>
              <a:t>					             adjustments</a:t>
            </a:r>
            <a:r>
              <a:rPr lang="en-US" sz="1800" dirty="0">
                <a:solidFill>
                  <a:schemeClr val="tx1"/>
                </a:solidFill>
                <a:latin typeface="Arial"/>
                <a:ea typeface="Calibri"/>
                <a:cs typeface="Times New Roman"/>
              </a:rPr>
              <a:t>.</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p>
          <a:p>
            <a:pPr marL="0" marR="0" indent="0">
              <a:lnSpc>
                <a:spcPct val="115000"/>
              </a:lnSpc>
              <a:spcBef>
                <a:spcPts val="0"/>
              </a:spcBef>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a:solidFill>
                  <a:srgbClr val="FF0000"/>
                </a:solidFill>
                <a:latin typeface="Calibri"/>
                <a:ea typeface="Calibri"/>
                <a:cs typeface="Times New Roman"/>
              </a:rPr>
              <a:t>Since each new value can be found by</a:t>
            </a:r>
          </a:p>
          <a:p>
            <a:pPr marL="0" marR="0" indent="0">
              <a:lnSpc>
                <a:spcPct val="115000"/>
              </a:lnSpc>
              <a:spcBef>
                <a:spcPts val="0"/>
              </a:spcBef>
              <a:buNone/>
            </a:pPr>
            <a:r>
              <a:rPr lang="en-US" sz="2000" dirty="0">
                <a:solidFill>
                  <a:srgbClr val="FF0000"/>
                </a:solidFill>
                <a:latin typeface="Calibri"/>
                <a:ea typeface="Calibri"/>
                <a:cs typeface="Times New Roman"/>
              </a:rPr>
              <a:t>				</a:t>
            </a:r>
            <a:r>
              <a:rPr lang="en-US" sz="2000" dirty="0" smtClean="0">
                <a:solidFill>
                  <a:srgbClr val="FF0000"/>
                </a:solidFill>
                <a:latin typeface="Calibri"/>
                <a:ea typeface="Calibri"/>
                <a:cs typeface="Times New Roman"/>
              </a:rPr>
              <a:t>dividing </a:t>
            </a:r>
            <a:r>
              <a:rPr lang="en-US" sz="2000" dirty="0">
                <a:solidFill>
                  <a:srgbClr val="FF0000"/>
                </a:solidFill>
                <a:latin typeface="Calibri"/>
                <a:ea typeface="Calibri"/>
                <a:cs typeface="Times New Roman"/>
              </a:rPr>
              <a:t>the x values by 2, this is the </a:t>
            </a:r>
          </a:p>
          <a:p>
            <a:pPr marL="0" marR="0" indent="0">
              <a:lnSpc>
                <a:spcPct val="115000"/>
              </a:lnSpc>
              <a:spcBef>
                <a:spcPts val="0"/>
              </a:spcBef>
              <a:buNone/>
            </a:pPr>
            <a:r>
              <a:rPr lang="en-US" sz="2000" dirty="0">
                <a:solidFill>
                  <a:srgbClr val="FF0000"/>
                </a:solidFill>
                <a:latin typeface="Calibri"/>
                <a:ea typeface="Calibri"/>
                <a:cs typeface="Times New Roman"/>
              </a:rPr>
              <a:t>				other part of the 2-step equation. </a:t>
            </a: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  </a:t>
            </a:r>
            <a:endParaRPr lang="en-US" sz="2000" dirty="0">
              <a:solidFill>
                <a:schemeClr val="tx1"/>
              </a:solidFill>
              <a:latin typeface="Calibri"/>
              <a:ea typeface="Calibri"/>
              <a:cs typeface="Times New Roman"/>
            </a:endParaRPr>
          </a:p>
          <a:p>
            <a:endParaRPr lang="en-US" sz="2000"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333034"/>
            <a:ext cx="2597150" cy="317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5801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a:t>
            </a:r>
            <a:r>
              <a:rPr lang="en-US" sz="1800" dirty="0">
                <a:solidFill>
                  <a:schemeClr val="tx1"/>
                </a:solidFill>
                <a:latin typeface="Arial"/>
                <a:ea typeface="Calibri"/>
                <a:cs typeface="Times New Roman"/>
              </a:rPr>
              <a:t>Step 3: Use this to help you find what to </a:t>
            </a:r>
            <a:r>
              <a:rPr lang="en-US" sz="1800" dirty="0" smtClean="0">
                <a:solidFill>
                  <a:schemeClr val="tx1"/>
                </a:solidFill>
                <a:latin typeface="Arial"/>
                <a:ea typeface="Calibri"/>
                <a:cs typeface="Times New Roman"/>
              </a:rPr>
              <a:t>				             multiply </a:t>
            </a:r>
            <a:r>
              <a:rPr lang="en-US" sz="1800" dirty="0">
                <a:solidFill>
                  <a:schemeClr val="tx1"/>
                </a:solidFill>
                <a:latin typeface="Arial"/>
                <a:ea typeface="Calibri"/>
                <a:cs typeface="Times New Roman"/>
              </a:rPr>
              <a:t>or divide. Try numbers in </a:t>
            </a:r>
            <a:r>
              <a:rPr lang="en-US" sz="1800" dirty="0" smtClean="0">
                <a:solidFill>
                  <a:schemeClr val="tx1"/>
                </a:solidFill>
                <a:latin typeface="Arial"/>
                <a:ea typeface="Calibri"/>
                <a:cs typeface="Times New Roman"/>
              </a:rPr>
              <a:t>				             the </a:t>
            </a:r>
            <a:r>
              <a:rPr lang="en-US" sz="1800" dirty="0">
                <a:solidFill>
                  <a:schemeClr val="tx1"/>
                </a:solidFill>
                <a:latin typeface="Arial"/>
                <a:ea typeface="Calibri"/>
                <a:cs typeface="Times New Roman"/>
              </a:rPr>
              <a:t>equation until you find the rule.  </a:t>
            </a:r>
            <a:r>
              <a:rPr lang="en-US" sz="1800" dirty="0" smtClean="0">
                <a:solidFill>
                  <a:schemeClr val="tx1"/>
                </a:solidFill>
                <a:latin typeface="Arial"/>
                <a:ea typeface="Calibri"/>
                <a:cs typeface="Times New Roman"/>
              </a:rPr>
              <a:t>				             Think </a:t>
            </a:r>
            <a:r>
              <a:rPr lang="en-US" sz="1800" dirty="0">
                <a:solidFill>
                  <a:schemeClr val="tx1"/>
                </a:solidFill>
                <a:latin typeface="Arial"/>
                <a:ea typeface="Calibri"/>
                <a:cs typeface="Times New Roman"/>
              </a:rPr>
              <a:t>about your results as you try </a:t>
            </a:r>
            <a:r>
              <a:rPr lang="en-US" sz="1800" dirty="0" smtClean="0">
                <a:solidFill>
                  <a:schemeClr val="tx1"/>
                </a:solidFill>
                <a:latin typeface="Arial"/>
                <a:ea typeface="Calibri"/>
                <a:cs typeface="Times New Roman"/>
              </a:rPr>
              <a:t>				             numbers </a:t>
            </a:r>
            <a:r>
              <a:rPr lang="en-US" sz="1800" dirty="0">
                <a:solidFill>
                  <a:schemeClr val="tx1"/>
                </a:solidFill>
                <a:latin typeface="Arial"/>
                <a:ea typeface="Calibri"/>
                <a:cs typeface="Times New Roman"/>
              </a:rPr>
              <a:t>and then make </a:t>
            </a:r>
            <a:r>
              <a:rPr lang="en-US" sz="1800" dirty="0" smtClean="0">
                <a:solidFill>
                  <a:schemeClr val="tx1"/>
                </a:solidFill>
                <a:latin typeface="Arial"/>
                <a:ea typeface="Calibri"/>
                <a:cs typeface="Times New Roman"/>
              </a:rPr>
              <a:t>					             adjustments</a:t>
            </a:r>
            <a:r>
              <a:rPr lang="en-US" sz="1800" dirty="0">
                <a:solidFill>
                  <a:schemeClr val="tx1"/>
                </a:solidFill>
                <a:latin typeface="Arial"/>
                <a:ea typeface="Calibri"/>
                <a:cs typeface="Times New Roman"/>
              </a:rPr>
              <a:t>.</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p>
          <a:p>
            <a:pPr marL="0" marR="0" indent="0">
              <a:lnSpc>
                <a:spcPct val="115000"/>
              </a:lnSpc>
              <a:spcBef>
                <a:spcPts val="0"/>
              </a:spcBef>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a:solidFill>
                  <a:srgbClr val="FF0000"/>
                </a:solidFill>
                <a:latin typeface="Calibri"/>
                <a:ea typeface="Calibri"/>
                <a:cs typeface="Times New Roman"/>
              </a:rPr>
              <a:t>The 2-step equation is: </a:t>
            </a: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  </a:t>
            </a:r>
            <a:endParaRPr lang="en-US" sz="2000" dirty="0">
              <a:solidFill>
                <a:schemeClr val="tx1"/>
              </a:solidFill>
              <a:latin typeface="Calibri"/>
              <a:ea typeface="Calibri"/>
              <a:cs typeface="Times New Roman"/>
            </a:endParaRPr>
          </a:p>
          <a:p>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1217035177"/>
              </p:ext>
            </p:extLst>
          </p:nvPr>
        </p:nvGraphicFramePr>
        <p:xfrm>
          <a:off x="6705600" y="4724400"/>
          <a:ext cx="1295400" cy="892387"/>
        </p:xfrm>
        <a:graphic>
          <a:graphicData uri="http://schemas.openxmlformats.org/presentationml/2006/ole">
            <mc:AlternateContent xmlns:mc="http://schemas.openxmlformats.org/markup-compatibility/2006">
              <mc:Choice xmlns:v="urn:schemas-microsoft-com:vml" Requires="v">
                <p:oleObj spid="_x0000_s6153" name="Equation" r:id="rId3" imgW="571320" imgH="393480" progId="Equation.DSMT4">
                  <p:embed/>
                </p:oleObj>
              </mc:Choice>
              <mc:Fallback>
                <p:oleObj name="Equation" r:id="rId3" imgW="571320" imgH="393480" progId="Equation.DSMT4">
                  <p:embed/>
                  <p:pic>
                    <p:nvPicPr>
                      <p:cNvPr id="0" name=""/>
                      <p:cNvPicPr/>
                      <p:nvPr/>
                    </p:nvPicPr>
                    <p:blipFill>
                      <a:blip r:embed="rId4"/>
                      <a:stretch>
                        <a:fillRect/>
                      </a:stretch>
                    </p:blipFill>
                    <p:spPr>
                      <a:xfrm>
                        <a:off x="6705600" y="4724400"/>
                        <a:ext cx="1295400" cy="892387"/>
                      </a:xfrm>
                      <a:prstGeom prst="rect">
                        <a:avLst/>
                      </a:prstGeom>
                    </p:spPr>
                  </p:pic>
                </p:oleObj>
              </mc:Fallback>
            </mc:AlternateContent>
          </a:graphicData>
        </a:graphic>
      </p:graphicFrame>
      <p:pic>
        <p:nvPicPr>
          <p:cNvPr id="61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590800"/>
            <a:ext cx="1731963" cy="274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13796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lnSpcReduction="10000"/>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B</a:t>
            </a:r>
            <a:r>
              <a:rPr lang="en-US" sz="1800" dirty="0" smtClean="0">
                <a:solidFill>
                  <a:schemeClr val="tx1"/>
                </a:solidFill>
                <a:latin typeface="Arial"/>
                <a:ea typeface="Calibri"/>
                <a:cs typeface="Times New Roman"/>
              </a:rPr>
              <a:t>)		</a:t>
            </a:r>
            <a:r>
              <a:rPr lang="en-US" sz="1800" dirty="0">
                <a:solidFill>
                  <a:schemeClr val="tx1"/>
                </a:solidFill>
                <a:latin typeface="Arial"/>
                <a:ea typeface="Calibri"/>
                <a:cs typeface="Times New Roman"/>
              </a:rPr>
              <a:t>	</a:t>
            </a:r>
            <a:r>
              <a:rPr lang="en-US" sz="1800" dirty="0" smtClean="0">
                <a:solidFill>
                  <a:schemeClr val="tx1"/>
                </a:solidFill>
                <a:latin typeface="Arial"/>
                <a:ea typeface="Calibri"/>
                <a:cs typeface="Times New Roman"/>
              </a:rPr>
              <a:t>	Step </a:t>
            </a:r>
            <a:r>
              <a:rPr lang="en-US" sz="1800" dirty="0">
                <a:solidFill>
                  <a:schemeClr val="tx1"/>
                </a:solidFill>
                <a:latin typeface="Arial"/>
                <a:ea typeface="Calibri"/>
                <a:cs typeface="Times New Roman"/>
              </a:rPr>
              <a:t>4: Check your rule with each of the </a:t>
            </a:r>
            <a:r>
              <a:rPr lang="en-US" sz="1800" dirty="0" smtClean="0">
                <a:solidFill>
                  <a:schemeClr val="tx1"/>
                </a:solidFill>
                <a:latin typeface="Arial"/>
                <a:ea typeface="Calibri"/>
                <a:cs typeface="Times New Roman"/>
              </a:rPr>
              <a:t>					ordered </a:t>
            </a:r>
            <a:r>
              <a:rPr lang="en-US" sz="1800" dirty="0">
                <a:solidFill>
                  <a:schemeClr val="tx1"/>
                </a:solidFill>
                <a:latin typeface="Arial"/>
                <a:ea typeface="Calibri"/>
                <a:cs typeface="Times New Roman"/>
              </a:rPr>
              <a:t>pairs.</a:t>
            </a:r>
            <a:endParaRPr lang="en-US" sz="1400" dirty="0">
              <a:solidFill>
                <a:schemeClr val="tx1"/>
              </a:solidFill>
              <a:latin typeface="Calibri"/>
              <a:ea typeface="Calibri"/>
              <a:cs typeface="Times New Roman"/>
            </a:endParaRPr>
          </a:p>
          <a:p>
            <a:pPr marL="0" marR="0" indent="0">
              <a:lnSpc>
                <a:spcPct val="115000"/>
              </a:lnSpc>
              <a:spcBef>
                <a:spcPts val="0"/>
              </a:spcBef>
              <a:buNone/>
            </a:pPr>
            <a:r>
              <a:rPr lang="en-US" sz="1800" dirty="0" smtClean="0">
                <a:solidFill>
                  <a:schemeClr val="tx1"/>
                </a:solidFill>
                <a:latin typeface="Calibri"/>
                <a:ea typeface="Calibri"/>
                <a:cs typeface="Times New Roman"/>
              </a:rPr>
              <a:t>				</a:t>
            </a:r>
          </a:p>
          <a:p>
            <a:pPr marL="0" marR="0" indent="0">
              <a:lnSpc>
                <a:spcPct val="115000"/>
              </a:lnSpc>
              <a:spcBef>
                <a:spcPts val="0"/>
              </a:spcBef>
              <a:buNone/>
            </a:pPr>
            <a:r>
              <a:rPr lang="en-US" sz="1800" dirty="0">
                <a:solidFill>
                  <a:schemeClr val="tx1"/>
                </a:solidFill>
                <a:latin typeface="Calibri"/>
                <a:ea typeface="Calibri"/>
                <a:cs typeface="Times New Roman"/>
              </a:rPr>
              <a:t>	</a:t>
            </a:r>
            <a:r>
              <a:rPr lang="en-US" sz="1800" dirty="0" smtClean="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y = </a:t>
            </a:r>
            <a:r>
              <a:rPr lang="en-US" sz="2000" dirty="0" smtClean="0">
                <a:solidFill>
                  <a:schemeClr val="tx1"/>
                </a:solidFill>
                <a:latin typeface="Calibri"/>
                <a:ea typeface="Calibri"/>
                <a:cs typeface="Times New Roman"/>
              </a:rPr>
              <a:t>-4/2 </a:t>
            </a:r>
            <a:r>
              <a:rPr lang="en-US" sz="2000" dirty="0" smtClean="0">
                <a:solidFill>
                  <a:schemeClr val="tx1"/>
                </a:solidFill>
                <a:latin typeface="Calibri"/>
                <a:ea typeface="Calibri"/>
                <a:cs typeface="Times New Roman"/>
              </a:rPr>
              <a:t>+ 1		y = 4/2 + 1</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 </a:t>
            </a:r>
            <a:r>
              <a:rPr lang="en-US" sz="2000" dirty="0" smtClean="0">
                <a:solidFill>
                  <a:schemeClr val="tx1"/>
                </a:solidFill>
                <a:latin typeface="Calibri"/>
                <a:ea typeface="Calibri"/>
                <a:cs typeface="Times New Roman"/>
              </a:rPr>
              <a:t>-1</a:t>
            </a:r>
            <a:r>
              <a:rPr lang="en-US" sz="2000" dirty="0" smtClean="0">
                <a:solidFill>
                  <a:schemeClr val="tx1"/>
                </a:solidFill>
                <a:latin typeface="Calibri"/>
                <a:ea typeface="Calibri"/>
                <a:cs typeface="Times New Roman"/>
              </a:rPr>
              <a:t>			   = 3</a:t>
            </a:r>
          </a:p>
          <a:p>
            <a:pPr marL="0" marR="0" indent="0">
              <a:lnSpc>
                <a:spcPct val="115000"/>
              </a:lnSpc>
              <a:spcBef>
                <a:spcPts val="0"/>
              </a:spcBef>
              <a:buNone/>
            </a:pPr>
            <a:endParaRPr lang="en-US" sz="2000" dirty="0">
              <a:solidFill>
                <a:schemeClr val="tx1"/>
              </a:solidFill>
              <a:latin typeface="Calibri"/>
              <a:ea typeface="Calibri"/>
              <a:cs typeface="Times New Roman"/>
            </a:endParaRPr>
          </a:p>
          <a:p>
            <a:pPr marL="0" marR="0" indent="0">
              <a:lnSpc>
                <a:spcPct val="115000"/>
              </a:lnSpc>
              <a:spcBef>
                <a:spcPts val="0"/>
              </a:spcBef>
              <a:buNone/>
            </a:pPr>
            <a:r>
              <a:rPr lang="en-US" sz="2000" dirty="0" smtClean="0">
                <a:solidFill>
                  <a:schemeClr val="tx1"/>
                </a:solidFill>
                <a:latin typeface="Calibri"/>
                <a:ea typeface="Calibri"/>
                <a:cs typeface="Times New Roman"/>
              </a:rPr>
              <a:t>				y = </a:t>
            </a:r>
            <a:r>
              <a:rPr lang="en-US" sz="2000" dirty="0" smtClean="0">
                <a:solidFill>
                  <a:schemeClr val="tx1"/>
                </a:solidFill>
                <a:latin typeface="Calibri"/>
                <a:ea typeface="Calibri"/>
                <a:cs typeface="Times New Roman"/>
              </a:rPr>
              <a:t>-2/2 </a:t>
            </a:r>
            <a:r>
              <a:rPr lang="en-US" sz="2000" dirty="0" smtClean="0">
                <a:solidFill>
                  <a:schemeClr val="tx1"/>
                </a:solidFill>
                <a:latin typeface="Calibri"/>
                <a:ea typeface="Calibri"/>
                <a:cs typeface="Times New Roman"/>
              </a:rPr>
              <a:t>+ 1		y = 6/2 + 1</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 </a:t>
            </a:r>
            <a:r>
              <a:rPr lang="en-US" sz="2000" dirty="0" smtClean="0">
                <a:solidFill>
                  <a:schemeClr val="tx1"/>
                </a:solidFill>
                <a:latin typeface="Calibri"/>
                <a:ea typeface="Calibri"/>
                <a:cs typeface="Times New Roman"/>
              </a:rPr>
              <a:t>0</a:t>
            </a:r>
            <a:r>
              <a:rPr lang="en-US" sz="2000" dirty="0" smtClean="0">
                <a:solidFill>
                  <a:schemeClr val="tx1"/>
                </a:solidFill>
                <a:latin typeface="Calibri"/>
                <a:ea typeface="Calibri"/>
                <a:cs typeface="Times New Roman"/>
              </a:rPr>
              <a:t>			   = 4</a:t>
            </a:r>
          </a:p>
          <a:p>
            <a:pPr marL="0" marR="0" indent="0">
              <a:lnSpc>
                <a:spcPct val="115000"/>
              </a:lnSpc>
              <a:spcBef>
                <a:spcPts val="0"/>
              </a:spcBef>
              <a:buNone/>
            </a:pPr>
            <a:endParaRPr lang="en-US" sz="2000" dirty="0">
              <a:solidFill>
                <a:schemeClr val="tx1"/>
              </a:solidFill>
              <a:latin typeface="Calibri"/>
              <a:ea typeface="Calibri"/>
              <a:cs typeface="Times New Roman"/>
            </a:endParaRPr>
          </a:p>
          <a:p>
            <a:pPr marL="0" marR="0" indent="0">
              <a:lnSpc>
                <a:spcPct val="115000"/>
              </a:lnSpc>
              <a:spcBef>
                <a:spcPts val="0"/>
              </a:spcBef>
              <a:buNone/>
            </a:pPr>
            <a:r>
              <a:rPr lang="en-US" sz="2000" dirty="0" smtClean="0">
                <a:solidFill>
                  <a:schemeClr val="tx1"/>
                </a:solidFill>
                <a:latin typeface="Calibri"/>
                <a:ea typeface="Calibri"/>
                <a:cs typeface="Times New Roman"/>
              </a:rPr>
              <a:t>				y = 2/2 + 1</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 2</a:t>
            </a:r>
          </a:p>
          <a:p>
            <a:pPr marL="0" marR="0" indent="0">
              <a:lnSpc>
                <a:spcPct val="115000"/>
              </a:lnSpc>
              <a:spcBef>
                <a:spcPts val="0"/>
              </a:spcBef>
              <a:buNone/>
            </a:pPr>
            <a:r>
              <a:rPr lang="en-US" sz="2000" dirty="0">
                <a:solidFill>
                  <a:schemeClr val="tx1"/>
                </a:solidFill>
                <a:latin typeface="Calibri"/>
                <a:ea typeface="Calibri"/>
                <a:cs typeface="Times New Roman"/>
              </a:rPr>
              <a:t>	</a:t>
            </a:r>
            <a:r>
              <a:rPr lang="en-US" sz="2000" dirty="0" smtClean="0">
                <a:solidFill>
                  <a:schemeClr val="tx1"/>
                </a:solidFill>
                <a:latin typeface="Calibri"/>
                <a:ea typeface="Calibri"/>
                <a:cs typeface="Times New Roman"/>
              </a:rPr>
              <a:t>			 </a:t>
            </a:r>
            <a:r>
              <a:rPr lang="en-US" sz="2000" dirty="0" smtClean="0">
                <a:solidFill>
                  <a:srgbClr val="FF0000"/>
                </a:solidFill>
                <a:latin typeface="Calibri"/>
                <a:ea typeface="Calibri"/>
                <a:cs typeface="Times New Roman"/>
              </a:rPr>
              <a:t>  </a:t>
            </a:r>
            <a:endParaRPr lang="en-US" sz="2000" dirty="0">
              <a:solidFill>
                <a:schemeClr val="tx1"/>
              </a:solidFill>
              <a:latin typeface="Calibri"/>
              <a:ea typeface="Calibri"/>
              <a:cs typeface="Times New Roman"/>
            </a:endParaRPr>
          </a:p>
          <a:p>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3378131778"/>
              </p:ext>
            </p:extLst>
          </p:nvPr>
        </p:nvGraphicFramePr>
        <p:xfrm>
          <a:off x="6629400" y="2528777"/>
          <a:ext cx="838200" cy="577427"/>
        </p:xfrm>
        <a:graphic>
          <a:graphicData uri="http://schemas.openxmlformats.org/presentationml/2006/ole">
            <mc:AlternateContent xmlns:mc="http://schemas.openxmlformats.org/markup-compatibility/2006">
              <mc:Choice xmlns:v="urn:schemas-microsoft-com:vml" Requires="v">
                <p:oleObj spid="_x0000_s7177" name="Equation" r:id="rId3" imgW="571320" imgH="393480" progId="Equation.DSMT4">
                  <p:embed/>
                </p:oleObj>
              </mc:Choice>
              <mc:Fallback>
                <p:oleObj name="Equation" r:id="rId3" imgW="571320" imgH="393480" progId="Equation.DSMT4">
                  <p:embed/>
                  <p:pic>
                    <p:nvPicPr>
                      <p:cNvPr id="0" name=""/>
                      <p:cNvPicPr/>
                      <p:nvPr/>
                    </p:nvPicPr>
                    <p:blipFill>
                      <a:blip r:embed="rId4"/>
                      <a:stretch>
                        <a:fillRect/>
                      </a:stretch>
                    </p:blipFill>
                    <p:spPr>
                      <a:xfrm>
                        <a:off x="6629400" y="2528777"/>
                        <a:ext cx="838200" cy="577427"/>
                      </a:xfrm>
                      <a:prstGeom prst="rect">
                        <a:avLst/>
                      </a:prstGeom>
                    </p:spPr>
                  </p:pic>
                </p:oleObj>
              </mc:Fallback>
            </mc:AlternateContent>
          </a:graphicData>
        </a:graphic>
      </p:graphicFrame>
      <p:pic>
        <p:nvPicPr>
          <p:cNvPr id="717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286000"/>
            <a:ext cx="1731963" cy="274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8724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C)				The 2-step equation is:</a:t>
            </a:r>
          </a:p>
          <a:p>
            <a:pPr marL="0" marR="0" indent="0">
              <a:lnSpc>
                <a:spcPct val="115000"/>
              </a:lnSpc>
              <a:spcBef>
                <a:spcPts val="0"/>
              </a:spcBef>
              <a:spcAft>
                <a:spcPts val="1000"/>
              </a:spcAft>
              <a:buNone/>
            </a:pPr>
            <a:r>
              <a:rPr lang="en-US" sz="1800" dirty="0" smtClean="0">
                <a:solidFill>
                  <a:schemeClr val="tx1"/>
                </a:solidFill>
                <a:latin typeface="Calibri"/>
                <a:ea typeface="Calibri"/>
                <a:cs typeface="Times New Roman"/>
              </a:rPr>
              <a:t>				   	 y = 3x + 2</a:t>
            </a:r>
            <a:endParaRPr lang="en-US" sz="1800" dirty="0">
              <a:solidFill>
                <a:schemeClr val="tx1"/>
              </a:solidFill>
              <a:latin typeface="Calibri"/>
              <a:ea typeface="Calibri"/>
              <a:cs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2635431"/>
              </p:ext>
            </p:extLst>
          </p:nvPr>
        </p:nvGraphicFramePr>
        <p:xfrm>
          <a:off x="990600" y="2667000"/>
          <a:ext cx="2819400" cy="2523744"/>
        </p:xfrm>
        <a:graphic>
          <a:graphicData uri="http://schemas.openxmlformats.org/drawingml/2006/table">
            <a:tbl>
              <a:tblPr firstRow="1" firstCol="1" bandRow="1"/>
              <a:tblGrid>
                <a:gridCol w="1409700"/>
                <a:gridCol w="1409700"/>
              </a:tblGrid>
              <a:tr h="393219">
                <a:tc>
                  <a:txBody>
                    <a:bodyPr/>
                    <a:lstStyle/>
                    <a:p>
                      <a:pPr marL="0" marR="0" algn="ctr">
                        <a:lnSpc>
                          <a:spcPct val="115000"/>
                        </a:lnSpc>
                        <a:spcBef>
                          <a:spcPts val="0"/>
                        </a:spcBef>
                        <a:spcAft>
                          <a:spcPts val="0"/>
                        </a:spcAft>
                      </a:pPr>
                      <a:r>
                        <a:rPr lang="en-US" sz="2400">
                          <a:effectLst/>
                          <a:latin typeface="Arial"/>
                          <a:ea typeface="Calibri"/>
                          <a:cs typeface="Times New Roman"/>
                        </a:rPr>
                        <a:t>x</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219">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219">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219">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5</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219">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219">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11</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447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a:solidFill>
                  <a:schemeClr val="tx1"/>
                </a:solidFill>
                <a:latin typeface="Arial"/>
                <a:ea typeface="Calibri"/>
                <a:cs typeface="Times New Roman"/>
              </a:rPr>
              <a:t>D</a:t>
            </a:r>
            <a:r>
              <a:rPr lang="en-US" sz="1800" dirty="0" smtClean="0">
                <a:solidFill>
                  <a:schemeClr val="tx1"/>
                </a:solidFill>
                <a:latin typeface="Arial"/>
                <a:ea typeface="Calibri"/>
                <a:cs typeface="Times New Roman"/>
              </a:rPr>
              <a:t>)				The 2-step equation is:</a:t>
            </a:r>
          </a:p>
          <a:p>
            <a:pPr marL="0" marR="0" indent="0">
              <a:lnSpc>
                <a:spcPct val="115000"/>
              </a:lnSpc>
              <a:spcBef>
                <a:spcPts val="0"/>
              </a:spcBef>
              <a:spcAft>
                <a:spcPts val="1000"/>
              </a:spcAft>
              <a:buNone/>
            </a:pPr>
            <a:r>
              <a:rPr lang="en-US" sz="1800" dirty="0" smtClean="0">
                <a:solidFill>
                  <a:schemeClr val="tx1"/>
                </a:solidFill>
                <a:latin typeface="Calibri"/>
                <a:ea typeface="Calibri"/>
                <a:cs typeface="Times New Roman"/>
              </a:rPr>
              <a:t>				   	 y = </a:t>
            </a:r>
            <a:r>
              <a:rPr lang="en-US" sz="1800" dirty="0">
                <a:solidFill>
                  <a:schemeClr val="tx1"/>
                </a:solidFill>
                <a:latin typeface="Calibri"/>
                <a:ea typeface="Calibri"/>
                <a:cs typeface="Times New Roman"/>
              </a:rPr>
              <a:t>-</a:t>
            </a:r>
            <a:r>
              <a:rPr lang="en-US" sz="1800" dirty="0" smtClean="0">
                <a:solidFill>
                  <a:schemeClr val="tx1"/>
                </a:solidFill>
                <a:latin typeface="Calibri"/>
                <a:ea typeface="Calibri"/>
                <a:cs typeface="Times New Roman"/>
              </a:rPr>
              <a:t>x + 3</a:t>
            </a:r>
            <a:endParaRPr lang="en-US" sz="1800" dirty="0">
              <a:solidFill>
                <a:schemeClr val="tx1"/>
              </a:solidFill>
              <a:latin typeface="Calibri"/>
              <a:ea typeface="Calibri"/>
              <a:cs typeface="Times New Roman"/>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51587671"/>
              </p:ext>
            </p:extLst>
          </p:nvPr>
        </p:nvGraphicFramePr>
        <p:xfrm>
          <a:off x="914400" y="2667000"/>
          <a:ext cx="2743200" cy="2523744"/>
        </p:xfrm>
        <a:graphic>
          <a:graphicData uri="http://schemas.openxmlformats.org/drawingml/2006/table">
            <a:tbl>
              <a:tblPr firstRow="1" firstCol="1" bandRow="1"/>
              <a:tblGrid>
                <a:gridCol w="1371600"/>
                <a:gridCol w="1371600"/>
              </a:tblGrid>
              <a:tr h="395224">
                <a:tc>
                  <a:txBody>
                    <a:bodyPr/>
                    <a:lstStyle/>
                    <a:p>
                      <a:pPr marL="0" marR="0" algn="ctr">
                        <a:lnSpc>
                          <a:spcPct val="115000"/>
                        </a:lnSpc>
                        <a:spcBef>
                          <a:spcPts val="0"/>
                        </a:spcBef>
                        <a:spcAft>
                          <a:spcPts val="0"/>
                        </a:spcAft>
                      </a:pPr>
                      <a:r>
                        <a:rPr lang="en-US" sz="2400">
                          <a:effectLst/>
                          <a:latin typeface="Arial"/>
                          <a:ea typeface="Calibri"/>
                          <a:cs typeface="Times New Roman"/>
                        </a:rPr>
                        <a:t>x</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24">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24">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24">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24">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0</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5337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E)				The 2-step equation is:</a:t>
            </a:r>
          </a:p>
          <a:p>
            <a:pPr marL="0" marR="0" indent="0">
              <a:lnSpc>
                <a:spcPct val="115000"/>
              </a:lnSpc>
              <a:spcBef>
                <a:spcPts val="0"/>
              </a:spcBef>
              <a:spcAft>
                <a:spcPts val="1000"/>
              </a:spcAft>
              <a:buNone/>
            </a:pPr>
            <a:r>
              <a:rPr lang="en-US" sz="1800" dirty="0" smtClean="0">
                <a:solidFill>
                  <a:schemeClr val="tx1"/>
                </a:solidFill>
                <a:latin typeface="Calibri"/>
                <a:ea typeface="Calibri"/>
                <a:cs typeface="Times New Roman"/>
              </a:rPr>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8311695"/>
              </p:ext>
            </p:extLst>
          </p:nvPr>
        </p:nvGraphicFramePr>
        <p:xfrm>
          <a:off x="1066800" y="2743200"/>
          <a:ext cx="2743200" cy="2496820"/>
        </p:xfrm>
        <a:graphic>
          <a:graphicData uri="http://schemas.openxmlformats.org/drawingml/2006/table">
            <a:tbl>
              <a:tblPr firstRow="1" firstCol="1" bandRow="1"/>
              <a:tblGrid>
                <a:gridCol w="1371600"/>
                <a:gridCol w="1371600"/>
              </a:tblGrid>
              <a:tr h="393700">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700">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700">
                <a:tc>
                  <a:txBody>
                    <a:bodyPr/>
                    <a:lstStyle/>
                    <a:p>
                      <a:pPr marL="0" marR="0" algn="ctr">
                        <a:lnSpc>
                          <a:spcPct val="115000"/>
                        </a:lnSpc>
                        <a:spcBef>
                          <a:spcPts val="0"/>
                        </a:spcBef>
                        <a:spcAft>
                          <a:spcPts val="0"/>
                        </a:spcAft>
                      </a:pPr>
                      <a:r>
                        <a:rPr lang="en-US" sz="2400" dirty="0">
                          <a:effectLst/>
                          <a:latin typeface="Arial"/>
                          <a:ea typeface="Calibri"/>
                          <a:cs typeface="Times New Roman"/>
                        </a:rPr>
                        <a:t>4</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effectLst/>
                          <a:latin typeface="Arial"/>
                          <a:ea typeface="Calibri"/>
                          <a:cs typeface="Times New Roman"/>
                        </a:rPr>
                        <a:t>2</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700">
                <a:tc>
                  <a:txBody>
                    <a:bodyPr/>
                    <a:lstStyle/>
                    <a:p>
                      <a:pPr marL="0" marR="0" algn="ctr">
                        <a:lnSpc>
                          <a:spcPct val="115000"/>
                        </a:lnSpc>
                        <a:spcBef>
                          <a:spcPts val="0"/>
                        </a:spcBef>
                        <a:spcAft>
                          <a:spcPts val="0"/>
                        </a:spcAft>
                      </a:pPr>
                      <a:r>
                        <a:rPr lang="en-US" sz="2400">
                          <a:effectLst/>
                          <a:latin typeface="Arial"/>
                          <a:ea typeface="Calibri"/>
                          <a:cs typeface="Times New Roman"/>
                        </a:rPr>
                        <a:t>8</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700">
                <a:tc>
                  <a:txBody>
                    <a:bodyPr/>
                    <a:lstStyle/>
                    <a:p>
                      <a:pPr marL="0" marR="0" algn="ctr">
                        <a:lnSpc>
                          <a:spcPct val="115000"/>
                        </a:lnSpc>
                        <a:spcBef>
                          <a:spcPts val="0"/>
                        </a:spcBef>
                        <a:spcAft>
                          <a:spcPts val="0"/>
                        </a:spcAft>
                      </a:pPr>
                      <a:r>
                        <a:rPr lang="en-US" sz="2400">
                          <a:effectLst/>
                          <a:latin typeface="Arial"/>
                          <a:ea typeface="Calibri"/>
                          <a:cs typeface="Times New Roman"/>
                        </a:rPr>
                        <a:t>12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700">
                <a:tc>
                  <a:txBody>
                    <a:bodyPr/>
                    <a:lstStyle/>
                    <a:p>
                      <a:pPr marL="0" marR="0" algn="ctr">
                        <a:lnSpc>
                          <a:spcPct val="115000"/>
                        </a:lnSpc>
                        <a:spcBef>
                          <a:spcPts val="0"/>
                        </a:spcBef>
                        <a:spcAft>
                          <a:spcPts val="0"/>
                        </a:spcAft>
                      </a:pPr>
                      <a:r>
                        <a:rPr lang="en-US" sz="2400">
                          <a:effectLst/>
                          <a:latin typeface="Arial"/>
                          <a:ea typeface="Calibri"/>
                          <a:cs typeface="Times New Roman"/>
                        </a:rPr>
                        <a:t>20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6</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976262"/>
              </p:ext>
            </p:extLst>
          </p:nvPr>
        </p:nvGraphicFramePr>
        <p:xfrm>
          <a:off x="4876800" y="3124200"/>
          <a:ext cx="1295400" cy="892386"/>
        </p:xfrm>
        <a:graphic>
          <a:graphicData uri="http://schemas.openxmlformats.org/presentationml/2006/ole">
            <mc:AlternateContent xmlns:mc="http://schemas.openxmlformats.org/markup-compatibility/2006">
              <mc:Choice xmlns:v="urn:schemas-microsoft-com:vml" Requires="v">
                <p:oleObj spid="_x0000_s12294" name="Equation" r:id="rId3" imgW="571320" imgH="393480" progId="Equation.DSMT4">
                  <p:embed/>
                </p:oleObj>
              </mc:Choice>
              <mc:Fallback>
                <p:oleObj name="Equation" r:id="rId3" imgW="571320" imgH="393480" progId="Equation.DSMT4">
                  <p:embed/>
                  <p:pic>
                    <p:nvPicPr>
                      <p:cNvPr id="0" name=""/>
                      <p:cNvPicPr/>
                      <p:nvPr/>
                    </p:nvPicPr>
                    <p:blipFill>
                      <a:blip r:embed="rId4"/>
                      <a:stretch>
                        <a:fillRect/>
                      </a:stretch>
                    </p:blipFill>
                    <p:spPr>
                      <a:xfrm>
                        <a:off x="4876800" y="3124200"/>
                        <a:ext cx="1295400" cy="892386"/>
                      </a:xfrm>
                      <a:prstGeom prst="rect">
                        <a:avLst/>
                      </a:prstGeom>
                    </p:spPr>
                  </p:pic>
                </p:oleObj>
              </mc:Fallback>
            </mc:AlternateContent>
          </a:graphicData>
        </a:graphic>
      </p:graphicFrame>
    </p:spTree>
    <p:extLst>
      <p:ext uri="{BB962C8B-B14F-4D97-AF65-F5344CB8AC3E}">
        <p14:creationId xmlns:p14="http://schemas.microsoft.com/office/powerpoint/2010/main" val="406734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dirty="0">
                <a:solidFill>
                  <a:schemeClr val="tx1"/>
                </a:solidFill>
                <a:latin typeface="Arial"/>
                <a:ea typeface="Calibri"/>
                <a:cs typeface="Times New Roman"/>
              </a:rPr>
              <a:t>Use the </a:t>
            </a:r>
            <a:r>
              <a:rPr lang="en-US" dirty="0" smtClean="0">
                <a:solidFill>
                  <a:schemeClr val="tx1"/>
                </a:solidFill>
                <a:latin typeface="Arial"/>
                <a:ea typeface="Calibri"/>
                <a:cs typeface="Times New Roman"/>
              </a:rPr>
              <a:t>4 </a:t>
            </a:r>
            <a:r>
              <a:rPr lang="en-US" dirty="0">
                <a:solidFill>
                  <a:schemeClr val="tx1"/>
                </a:solidFill>
                <a:latin typeface="Arial"/>
                <a:ea typeface="Calibri"/>
                <a:cs typeface="Times New Roman"/>
              </a:rPr>
              <a:t>steps to write the rule for the following</a:t>
            </a:r>
            <a:r>
              <a:rPr lang="en-US" dirty="0" smtClean="0">
                <a:solidFill>
                  <a:schemeClr val="tx1"/>
                </a:solidFill>
                <a:latin typeface="Arial"/>
                <a:ea typeface="Calibri"/>
                <a:cs typeface="Times New Roman"/>
              </a:rPr>
              <a:t>:</a:t>
            </a:r>
          </a:p>
          <a:p>
            <a:pPr marL="0" marR="0" indent="0">
              <a:lnSpc>
                <a:spcPct val="115000"/>
              </a:lnSpc>
              <a:spcBef>
                <a:spcPts val="0"/>
              </a:spcBef>
              <a:spcAft>
                <a:spcPts val="1000"/>
              </a:spcAft>
              <a:buNone/>
            </a:pPr>
            <a:endParaRPr lang="en-US" sz="1800" dirty="0">
              <a:solidFill>
                <a:schemeClr val="tx1"/>
              </a:solidFill>
              <a:latin typeface="Arial"/>
              <a:ea typeface="Calibri"/>
              <a:cs typeface="Times New Roman"/>
            </a:endParaRPr>
          </a:p>
          <a:p>
            <a:pPr marL="0" marR="0" indent="0">
              <a:lnSpc>
                <a:spcPct val="115000"/>
              </a:lnSpc>
              <a:spcBef>
                <a:spcPts val="0"/>
              </a:spcBef>
              <a:spcAft>
                <a:spcPts val="1000"/>
              </a:spcAft>
              <a:buNone/>
            </a:pPr>
            <a:r>
              <a:rPr lang="en-US" sz="1800" dirty="0" smtClean="0">
                <a:solidFill>
                  <a:schemeClr val="tx1"/>
                </a:solidFill>
                <a:latin typeface="Arial"/>
                <a:ea typeface="Calibri"/>
                <a:cs typeface="Times New Roman"/>
              </a:rPr>
              <a:t>F)				The 2-step equation is:</a:t>
            </a:r>
          </a:p>
          <a:p>
            <a:pPr marL="0" marR="0" indent="0">
              <a:lnSpc>
                <a:spcPct val="115000"/>
              </a:lnSpc>
              <a:spcBef>
                <a:spcPts val="0"/>
              </a:spcBef>
              <a:spcAft>
                <a:spcPts val="1000"/>
              </a:spcAft>
              <a:buNone/>
            </a:pPr>
            <a:r>
              <a:rPr lang="en-US" sz="1800" dirty="0" smtClean="0">
                <a:solidFill>
                  <a:schemeClr val="tx1"/>
                </a:solidFill>
                <a:latin typeface="Calibri"/>
                <a:ea typeface="Calibri"/>
                <a:cs typeface="Times New Roman"/>
              </a:rPr>
              <a:t>				   	 y = 5x + 3</a:t>
            </a:r>
            <a:endParaRPr lang="en-US" sz="1800" dirty="0">
              <a:solidFill>
                <a:schemeClr val="tx1"/>
              </a:solidFill>
              <a:latin typeface="Calibri"/>
              <a:ea typeface="Calibri"/>
              <a:cs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1681146"/>
              </p:ext>
            </p:extLst>
          </p:nvPr>
        </p:nvGraphicFramePr>
        <p:xfrm>
          <a:off x="1066800" y="2743200"/>
          <a:ext cx="2895600" cy="2590800"/>
        </p:xfrm>
        <a:graphic>
          <a:graphicData uri="http://schemas.openxmlformats.org/drawingml/2006/table">
            <a:tbl>
              <a:tblPr firstRow="1" firstCol="1" bandRow="1"/>
              <a:tblGrid>
                <a:gridCol w="1447800"/>
                <a:gridCol w="1447800"/>
              </a:tblGrid>
              <a:tr h="431800">
                <a:tc>
                  <a:txBody>
                    <a:bodyPr/>
                    <a:lstStyle/>
                    <a:p>
                      <a:pPr marL="0" marR="0" algn="ctr">
                        <a:lnSpc>
                          <a:spcPct val="115000"/>
                        </a:lnSpc>
                        <a:spcBef>
                          <a:spcPts val="0"/>
                        </a:spcBef>
                        <a:spcAft>
                          <a:spcPts val="0"/>
                        </a:spcAft>
                      </a:pPr>
                      <a:r>
                        <a:rPr lang="en-US" sz="2400" dirty="0">
                          <a:effectLst/>
                          <a:latin typeface="Arial"/>
                          <a:ea typeface="Calibri"/>
                          <a:cs typeface="Times New Roman"/>
                        </a:rPr>
                        <a:t>x</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y</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a:lnSpc>
                          <a:spcPct val="115000"/>
                        </a:lnSpc>
                        <a:spcBef>
                          <a:spcPts val="0"/>
                        </a:spcBef>
                        <a:spcAft>
                          <a:spcPts val="0"/>
                        </a:spcAft>
                      </a:pPr>
                      <a:r>
                        <a:rPr lang="en-US" sz="2400">
                          <a:effectLst/>
                          <a:latin typeface="Arial"/>
                          <a:ea typeface="Calibri"/>
                          <a:cs typeface="Times New Roman"/>
                        </a:rPr>
                        <a:t>-1</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a:lnSpc>
                          <a:spcPct val="115000"/>
                        </a:lnSpc>
                        <a:spcBef>
                          <a:spcPts val="0"/>
                        </a:spcBef>
                        <a:spcAft>
                          <a:spcPts val="0"/>
                        </a:spcAft>
                      </a:pPr>
                      <a:r>
                        <a:rPr lang="en-US" sz="2400">
                          <a:effectLst/>
                          <a:latin typeface="Arial"/>
                          <a:ea typeface="Calibri"/>
                          <a:cs typeface="Times New Roman"/>
                        </a:rPr>
                        <a:t>0</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a:lnSpc>
                          <a:spcPct val="115000"/>
                        </a:lnSpc>
                        <a:spcBef>
                          <a:spcPts val="0"/>
                        </a:spcBef>
                        <a:spcAft>
                          <a:spcPts val="0"/>
                        </a:spcAft>
                      </a:pPr>
                      <a:r>
                        <a:rPr lang="en-US" sz="2400">
                          <a:effectLst/>
                          <a:latin typeface="Arial"/>
                          <a:ea typeface="Calibri"/>
                          <a:cs typeface="Times New Roman"/>
                        </a:rPr>
                        <a:t>2</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13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a:lnSpc>
                          <a:spcPct val="115000"/>
                        </a:lnSpc>
                        <a:spcBef>
                          <a:spcPts val="0"/>
                        </a:spcBef>
                        <a:spcAft>
                          <a:spcPts val="0"/>
                        </a:spcAft>
                      </a:pPr>
                      <a:r>
                        <a:rPr lang="en-US" sz="2400">
                          <a:effectLst/>
                          <a:latin typeface="Arial"/>
                          <a:ea typeface="Calibri"/>
                          <a:cs typeface="Times New Roman"/>
                        </a:rPr>
                        <a:t>4</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Arial"/>
                          <a:ea typeface="Calibri"/>
                          <a:cs typeface="Times New Roman"/>
                        </a:rPr>
                        <a:t>23</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a:lnSpc>
                          <a:spcPct val="115000"/>
                        </a:lnSpc>
                        <a:spcBef>
                          <a:spcPts val="0"/>
                        </a:spcBef>
                        <a:spcAft>
                          <a:spcPts val="0"/>
                        </a:spcAft>
                      </a:pPr>
                      <a:r>
                        <a:rPr lang="en-US" sz="2400">
                          <a:effectLst/>
                          <a:latin typeface="Arial"/>
                          <a:ea typeface="Calibri"/>
                          <a:cs typeface="Times New Roman"/>
                        </a:rPr>
                        <a:t>7</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Arial"/>
                          <a:ea typeface="Calibri"/>
                          <a:cs typeface="Times New Roman"/>
                        </a:rPr>
                        <a:t>38</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292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txBody>
          <a:bodyPr/>
          <a:lstStyle/>
          <a:p>
            <a:r>
              <a:rPr lang="en-US" dirty="0" smtClean="0"/>
              <a:t>Homework</a:t>
            </a:r>
            <a:endParaRPr lang="en-US" dirty="0"/>
          </a:p>
        </p:txBody>
      </p:sp>
      <p:sp>
        <p:nvSpPr>
          <p:cNvPr id="3" name="Content Placeholder 2"/>
          <p:cNvSpPr>
            <a:spLocks noGrp="1"/>
          </p:cNvSpPr>
          <p:nvPr>
            <p:ph idx="1"/>
          </p:nvPr>
        </p:nvSpPr>
        <p:spPr>
          <a:xfrm>
            <a:off x="381000" y="914400"/>
            <a:ext cx="8229600" cy="5562600"/>
          </a:xfrm>
        </p:spPr>
        <p:txBody>
          <a:bodyPr/>
          <a:lstStyle/>
          <a:p>
            <a:pPr marL="0" marR="0" indent="0">
              <a:spcBef>
                <a:spcPts val="0"/>
              </a:spcBef>
              <a:spcAft>
                <a:spcPts val="0"/>
              </a:spcAft>
              <a:buNone/>
            </a:pPr>
            <a:r>
              <a:rPr lang="en-US" b="1" dirty="0">
                <a:latin typeface="Tahoma"/>
                <a:ea typeface="Times New Roman"/>
              </a:rPr>
              <a:t>Part II:  To Be or Not to Be … A Function</a:t>
            </a:r>
            <a:endParaRPr lang="en-US" dirty="0">
              <a:latin typeface="Times New Roman"/>
              <a:ea typeface="Times New Roman"/>
            </a:endParaRPr>
          </a:p>
          <a:p>
            <a:pPr marL="0" marR="0">
              <a:spcBef>
                <a:spcPts val="0"/>
              </a:spcBef>
              <a:spcAft>
                <a:spcPts val="0"/>
              </a:spcAft>
            </a:pPr>
            <a:r>
              <a:rPr lang="en-US" b="1" dirty="0">
                <a:latin typeface="Tahoma"/>
                <a:ea typeface="Times New Roman"/>
              </a:rPr>
              <a:t>Do the following relationships represent functions?  </a:t>
            </a:r>
            <a:r>
              <a:rPr lang="en-US" b="1" u="sng" dirty="0">
                <a:latin typeface="Tahoma"/>
                <a:ea typeface="Times New Roman"/>
              </a:rPr>
              <a:t>Explain</a:t>
            </a:r>
            <a:r>
              <a:rPr lang="en-US" b="1" dirty="0">
                <a:latin typeface="Tahoma"/>
                <a:ea typeface="Times New Roman"/>
              </a:rPr>
              <a:t> your answer</a:t>
            </a:r>
            <a:r>
              <a:rPr lang="en-US" b="1" dirty="0" smtClean="0">
                <a:latin typeface="Tahoma"/>
                <a:ea typeface="Times New Roman"/>
              </a:rPr>
              <a:t>.</a:t>
            </a: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r>
              <a:rPr lang="en-US" b="1" dirty="0">
                <a:latin typeface="Tahoma"/>
                <a:ea typeface="Times New Roman"/>
              </a:rPr>
              <a:t>	</a:t>
            </a:r>
            <a:r>
              <a:rPr lang="en-US" b="1" dirty="0" smtClean="0">
                <a:latin typeface="Tahoma"/>
                <a:ea typeface="Times New Roman"/>
              </a:rPr>
              <a:t>			</a:t>
            </a:r>
            <a:r>
              <a:rPr lang="en-US" b="1" dirty="0" smtClean="0">
                <a:solidFill>
                  <a:srgbClr val="FF0000"/>
                </a:solidFill>
                <a:latin typeface="Tahoma"/>
                <a:ea typeface="Times New Roman"/>
              </a:rPr>
              <a:t>It represents a function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because it passes the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vertical line test since </a:t>
            </a:r>
            <a:r>
              <a:rPr lang="en-US" b="1" dirty="0">
                <a:solidFill>
                  <a:srgbClr val="FF0000"/>
                </a:solidFill>
                <a:latin typeface="Tahoma"/>
                <a:ea typeface="Times New Roman"/>
              </a:rPr>
              <a:t>a</a:t>
            </a:r>
            <a:endParaRPr lang="en-US" b="1" dirty="0" smtClean="0">
              <a:solidFill>
                <a:srgbClr val="FF0000"/>
              </a:solidFill>
              <a:latin typeface="Tahoma"/>
              <a:ea typeface="Times New Roman"/>
            </a:endParaRP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vertical line touches only 1 </a:t>
            </a:r>
          </a:p>
          <a:p>
            <a:pPr marL="0" marR="0" indent="0">
              <a:spcBef>
                <a:spcPts val="0"/>
              </a:spcBef>
              <a:spcAft>
                <a:spcPts val="0"/>
              </a:spcAft>
              <a:buNone/>
            </a:pPr>
            <a:r>
              <a:rPr lang="en-US" b="1" dirty="0" smtClean="0">
                <a:solidFill>
                  <a:srgbClr val="FF0000"/>
                </a:solidFill>
                <a:latin typeface="Tahoma"/>
                <a:ea typeface="Times New Roman"/>
              </a:rPr>
              <a:t>				point at a time.</a:t>
            </a:r>
            <a:endParaRPr lang="en-US" b="1" dirty="0">
              <a:solidFill>
                <a:srgbClr val="FF0000"/>
              </a:solidFill>
              <a:latin typeface="Tahoma"/>
              <a:ea typeface="Times New Roman"/>
            </a:endParaRPr>
          </a:p>
          <a:p>
            <a:pPr marL="0" marR="0" indent="0">
              <a:spcBef>
                <a:spcPts val="0"/>
              </a:spcBef>
              <a:spcAft>
                <a:spcPts val="0"/>
              </a:spcAft>
              <a:buNone/>
            </a:pPr>
            <a:endParaRPr lang="en-US" b="1" dirty="0" smtClean="0">
              <a:solidFill>
                <a:srgbClr val="FF0000"/>
              </a:solidFill>
              <a:latin typeface="Tahoma"/>
              <a:ea typeface="Times New Roman"/>
            </a:endParaRPr>
          </a:p>
          <a:p>
            <a:pPr marL="0" marR="0" indent="0">
              <a:spcBef>
                <a:spcPts val="0"/>
              </a:spcBef>
              <a:spcAft>
                <a:spcPts val="0"/>
              </a:spcAft>
              <a:buNone/>
            </a:pPr>
            <a:endParaRPr lang="en-US" b="1" dirty="0">
              <a:solidFill>
                <a:srgbClr val="FF0000"/>
              </a:solidFill>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dirty="0">
              <a:latin typeface="Times New Roman"/>
              <a:ea typeface="Times New Roman"/>
            </a:endParaRP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33600"/>
            <a:ext cx="3658649"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3885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txBody>
          <a:bodyPr/>
          <a:lstStyle/>
          <a:p>
            <a:r>
              <a:rPr lang="en-US" dirty="0" smtClean="0"/>
              <a:t>Homework</a:t>
            </a:r>
            <a:endParaRPr lang="en-US" dirty="0"/>
          </a:p>
        </p:txBody>
      </p:sp>
      <p:sp>
        <p:nvSpPr>
          <p:cNvPr id="3" name="Content Placeholder 2"/>
          <p:cNvSpPr>
            <a:spLocks noGrp="1"/>
          </p:cNvSpPr>
          <p:nvPr>
            <p:ph idx="1"/>
          </p:nvPr>
        </p:nvSpPr>
        <p:spPr>
          <a:xfrm>
            <a:off x="381000" y="914400"/>
            <a:ext cx="8229600" cy="5562600"/>
          </a:xfrm>
        </p:spPr>
        <p:txBody>
          <a:bodyPr/>
          <a:lstStyle/>
          <a:p>
            <a:pPr marL="0" marR="0" indent="0">
              <a:spcBef>
                <a:spcPts val="0"/>
              </a:spcBef>
              <a:spcAft>
                <a:spcPts val="0"/>
              </a:spcAft>
              <a:buNone/>
            </a:pPr>
            <a:r>
              <a:rPr lang="en-US" b="1" dirty="0">
                <a:latin typeface="Tahoma"/>
                <a:ea typeface="Times New Roman"/>
              </a:rPr>
              <a:t>Part II:  To Be or Not to Be … A Function</a:t>
            </a:r>
            <a:endParaRPr lang="en-US" dirty="0">
              <a:latin typeface="Times New Roman"/>
              <a:ea typeface="Times New Roman"/>
            </a:endParaRPr>
          </a:p>
          <a:p>
            <a:pPr marL="0" marR="0">
              <a:spcBef>
                <a:spcPts val="0"/>
              </a:spcBef>
              <a:spcAft>
                <a:spcPts val="0"/>
              </a:spcAft>
            </a:pPr>
            <a:r>
              <a:rPr lang="en-US" b="1" dirty="0">
                <a:latin typeface="Tahoma"/>
                <a:ea typeface="Times New Roman"/>
              </a:rPr>
              <a:t>Do the following relationships represent functions?  </a:t>
            </a:r>
            <a:r>
              <a:rPr lang="en-US" b="1" u="sng" dirty="0">
                <a:latin typeface="Tahoma"/>
                <a:ea typeface="Times New Roman"/>
              </a:rPr>
              <a:t>Explain</a:t>
            </a:r>
            <a:r>
              <a:rPr lang="en-US" b="1" dirty="0">
                <a:latin typeface="Tahoma"/>
                <a:ea typeface="Times New Roman"/>
              </a:rPr>
              <a:t> your answer</a:t>
            </a:r>
            <a:r>
              <a:rPr lang="en-US" b="1" dirty="0" smtClean="0">
                <a:latin typeface="Tahoma"/>
                <a:ea typeface="Times New Roman"/>
              </a:rPr>
              <a:t>.</a:t>
            </a: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r>
              <a:rPr lang="en-US" b="1" dirty="0">
                <a:latin typeface="Tahoma"/>
                <a:ea typeface="Times New Roman"/>
              </a:rPr>
              <a:t>	</a:t>
            </a:r>
            <a:r>
              <a:rPr lang="en-US" b="1" dirty="0" smtClean="0">
                <a:latin typeface="Tahoma"/>
                <a:ea typeface="Times New Roman"/>
              </a:rPr>
              <a:t>			</a:t>
            </a:r>
            <a:r>
              <a:rPr lang="en-US" b="1" dirty="0" smtClean="0">
                <a:solidFill>
                  <a:srgbClr val="FF0000"/>
                </a:solidFill>
                <a:latin typeface="Tahoma"/>
                <a:ea typeface="Times New Roman"/>
              </a:rPr>
              <a:t>It does not represent a</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function because it does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not pass the vertical line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test since a vertical line</a:t>
            </a:r>
          </a:p>
          <a:p>
            <a:pPr marL="0" marR="0" indent="0">
              <a:spcBef>
                <a:spcPts val="0"/>
              </a:spcBef>
              <a:spcAft>
                <a:spcPts val="0"/>
              </a:spcAft>
              <a:buNone/>
            </a:pPr>
            <a:r>
              <a:rPr lang="en-US" b="1" dirty="0" smtClean="0">
                <a:solidFill>
                  <a:srgbClr val="FF0000"/>
                </a:solidFill>
                <a:latin typeface="Tahoma"/>
                <a:ea typeface="Times New Roman"/>
              </a:rPr>
              <a:t>				touches more than one 					point at a time.</a:t>
            </a:r>
            <a:endParaRPr lang="en-US" b="1" dirty="0">
              <a:solidFill>
                <a:srgbClr val="FF0000"/>
              </a:solidFill>
              <a:latin typeface="Tahoma"/>
              <a:ea typeface="Times New Roman"/>
            </a:endParaRPr>
          </a:p>
          <a:p>
            <a:pPr marL="0" marR="0" indent="0">
              <a:spcBef>
                <a:spcPts val="0"/>
              </a:spcBef>
              <a:spcAft>
                <a:spcPts val="0"/>
              </a:spcAft>
              <a:buNone/>
            </a:pPr>
            <a:endParaRPr lang="en-US" b="1" dirty="0" smtClean="0">
              <a:solidFill>
                <a:srgbClr val="FF0000"/>
              </a:solidFill>
              <a:latin typeface="Tahoma"/>
              <a:ea typeface="Times New Roman"/>
            </a:endParaRPr>
          </a:p>
          <a:p>
            <a:pPr marL="0" marR="0" indent="0">
              <a:spcBef>
                <a:spcPts val="0"/>
              </a:spcBef>
              <a:spcAft>
                <a:spcPts val="0"/>
              </a:spcAft>
              <a:buNone/>
            </a:pPr>
            <a:endParaRPr lang="en-US" b="1" dirty="0">
              <a:solidFill>
                <a:srgbClr val="FF0000"/>
              </a:solidFill>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dirty="0">
              <a:latin typeface="Times New Roman"/>
              <a:ea typeface="Times New Roman"/>
            </a:endParaRP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62200"/>
            <a:ext cx="3497783"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5089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txBody>
          <a:bodyPr/>
          <a:lstStyle/>
          <a:p>
            <a:r>
              <a:rPr lang="en-US" dirty="0" smtClean="0"/>
              <a:t>Homework</a:t>
            </a:r>
            <a:endParaRPr lang="en-US" dirty="0"/>
          </a:p>
        </p:txBody>
      </p:sp>
      <p:sp>
        <p:nvSpPr>
          <p:cNvPr id="3" name="Content Placeholder 2"/>
          <p:cNvSpPr>
            <a:spLocks noGrp="1"/>
          </p:cNvSpPr>
          <p:nvPr>
            <p:ph idx="1"/>
          </p:nvPr>
        </p:nvSpPr>
        <p:spPr>
          <a:xfrm>
            <a:off x="381000" y="914400"/>
            <a:ext cx="8229600" cy="5562600"/>
          </a:xfrm>
        </p:spPr>
        <p:txBody>
          <a:bodyPr/>
          <a:lstStyle/>
          <a:p>
            <a:pPr marL="0" marR="0" indent="0">
              <a:spcBef>
                <a:spcPts val="0"/>
              </a:spcBef>
              <a:spcAft>
                <a:spcPts val="0"/>
              </a:spcAft>
              <a:buNone/>
            </a:pPr>
            <a:r>
              <a:rPr lang="en-US" b="1" dirty="0">
                <a:latin typeface="Tahoma"/>
                <a:ea typeface="Times New Roman"/>
              </a:rPr>
              <a:t>Part II:  To Be or Not to Be … A Function</a:t>
            </a:r>
            <a:endParaRPr lang="en-US" dirty="0">
              <a:latin typeface="Times New Roman"/>
              <a:ea typeface="Times New Roman"/>
            </a:endParaRPr>
          </a:p>
          <a:p>
            <a:pPr marL="0" marR="0">
              <a:spcBef>
                <a:spcPts val="0"/>
              </a:spcBef>
              <a:spcAft>
                <a:spcPts val="0"/>
              </a:spcAft>
            </a:pPr>
            <a:r>
              <a:rPr lang="en-US" b="1" dirty="0">
                <a:latin typeface="Tahoma"/>
                <a:ea typeface="Times New Roman"/>
              </a:rPr>
              <a:t>Do the following relationships represent functions?  </a:t>
            </a:r>
            <a:r>
              <a:rPr lang="en-US" b="1" u="sng" dirty="0">
                <a:latin typeface="Tahoma"/>
                <a:ea typeface="Times New Roman"/>
              </a:rPr>
              <a:t>Explain</a:t>
            </a:r>
            <a:r>
              <a:rPr lang="en-US" b="1" dirty="0">
                <a:latin typeface="Tahoma"/>
                <a:ea typeface="Times New Roman"/>
              </a:rPr>
              <a:t> your answer</a:t>
            </a:r>
            <a:r>
              <a:rPr lang="en-US" b="1" dirty="0" smtClean="0">
                <a:latin typeface="Tahoma"/>
                <a:ea typeface="Times New Roman"/>
              </a:rPr>
              <a:t>.</a:t>
            </a: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r>
              <a:rPr lang="en-US" b="1" dirty="0">
                <a:latin typeface="Tahoma"/>
                <a:ea typeface="Times New Roman"/>
              </a:rPr>
              <a:t>	</a:t>
            </a:r>
            <a:r>
              <a:rPr lang="en-US" b="1" dirty="0" smtClean="0">
                <a:latin typeface="Tahoma"/>
                <a:ea typeface="Times New Roman"/>
              </a:rPr>
              <a:t>			</a:t>
            </a:r>
            <a:r>
              <a:rPr lang="en-US" b="1" dirty="0" smtClean="0">
                <a:solidFill>
                  <a:srgbClr val="FF0000"/>
                </a:solidFill>
                <a:latin typeface="Tahoma"/>
                <a:ea typeface="Times New Roman"/>
              </a:rPr>
              <a:t>It represents a function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because it passes the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vertical line test since </a:t>
            </a:r>
            <a:r>
              <a:rPr lang="en-US" b="1" dirty="0">
                <a:solidFill>
                  <a:srgbClr val="FF0000"/>
                </a:solidFill>
                <a:latin typeface="Tahoma"/>
                <a:ea typeface="Times New Roman"/>
              </a:rPr>
              <a:t>a</a:t>
            </a:r>
            <a:endParaRPr lang="en-US" b="1" dirty="0" smtClean="0">
              <a:solidFill>
                <a:srgbClr val="FF0000"/>
              </a:solidFill>
              <a:latin typeface="Tahoma"/>
              <a:ea typeface="Times New Roman"/>
            </a:endParaRP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vertical line touches only 1 </a:t>
            </a:r>
          </a:p>
          <a:p>
            <a:pPr marL="0" marR="0" indent="0">
              <a:spcBef>
                <a:spcPts val="0"/>
              </a:spcBef>
              <a:spcAft>
                <a:spcPts val="0"/>
              </a:spcAft>
              <a:buNone/>
            </a:pPr>
            <a:r>
              <a:rPr lang="en-US" b="1" dirty="0" smtClean="0">
                <a:solidFill>
                  <a:srgbClr val="FF0000"/>
                </a:solidFill>
                <a:latin typeface="Tahoma"/>
                <a:ea typeface="Times New Roman"/>
              </a:rPr>
              <a:t>				point at a time.</a:t>
            </a:r>
            <a:endParaRPr lang="en-US" b="1" dirty="0">
              <a:solidFill>
                <a:srgbClr val="FF0000"/>
              </a:solidFill>
              <a:latin typeface="Tahoma"/>
              <a:ea typeface="Times New Roman"/>
            </a:endParaRPr>
          </a:p>
          <a:p>
            <a:pPr marL="0" marR="0" indent="0">
              <a:spcBef>
                <a:spcPts val="0"/>
              </a:spcBef>
              <a:spcAft>
                <a:spcPts val="0"/>
              </a:spcAft>
              <a:buNone/>
            </a:pPr>
            <a:endParaRPr lang="en-US" b="1" dirty="0" smtClean="0">
              <a:solidFill>
                <a:srgbClr val="FF0000"/>
              </a:solidFill>
              <a:latin typeface="Tahoma"/>
              <a:ea typeface="Times New Roman"/>
            </a:endParaRPr>
          </a:p>
          <a:p>
            <a:pPr marL="0" marR="0" indent="0">
              <a:spcBef>
                <a:spcPts val="0"/>
              </a:spcBef>
              <a:spcAft>
                <a:spcPts val="0"/>
              </a:spcAft>
              <a:buNone/>
            </a:pPr>
            <a:endParaRPr lang="en-US" b="1" dirty="0">
              <a:solidFill>
                <a:srgbClr val="FF0000"/>
              </a:solidFill>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dirty="0">
              <a:latin typeface="Times New Roman"/>
              <a:ea typeface="Times New Roman"/>
            </a:endParaRP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0"/>
            <a:ext cx="3518491"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9846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txBody>
          <a:bodyPr/>
          <a:lstStyle/>
          <a:p>
            <a:r>
              <a:rPr lang="en-US" dirty="0" smtClean="0"/>
              <a:t>Homework</a:t>
            </a:r>
            <a:endParaRPr lang="en-US" dirty="0"/>
          </a:p>
        </p:txBody>
      </p:sp>
      <p:sp>
        <p:nvSpPr>
          <p:cNvPr id="3" name="Content Placeholder 2"/>
          <p:cNvSpPr>
            <a:spLocks noGrp="1"/>
          </p:cNvSpPr>
          <p:nvPr>
            <p:ph idx="1"/>
          </p:nvPr>
        </p:nvSpPr>
        <p:spPr>
          <a:xfrm>
            <a:off x="381000" y="914400"/>
            <a:ext cx="8229600" cy="5562600"/>
          </a:xfrm>
        </p:spPr>
        <p:txBody>
          <a:bodyPr/>
          <a:lstStyle/>
          <a:p>
            <a:pPr marL="0" marR="0" indent="0">
              <a:spcBef>
                <a:spcPts val="0"/>
              </a:spcBef>
              <a:spcAft>
                <a:spcPts val="0"/>
              </a:spcAft>
              <a:buNone/>
            </a:pPr>
            <a:r>
              <a:rPr lang="en-US" b="1" dirty="0">
                <a:latin typeface="Tahoma"/>
                <a:ea typeface="Times New Roman"/>
              </a:rPr>
              <a:t>Part II:  To Be or Not to Be … A Function</a:t>
            </a:r>
            <a:endParaRPr lang="en-US" dirty="0">
              <a:latin typeface="Times New Roman"/>
              <a:ea typeface="Times New Roman"/>
            </a:endParaRPr>
          </a:p>
          <a:p>
            <a:pPr marL="0" marR="0">
              <a:spcBef>
                <a:spcPts val="0"/>
              </a:spcBef>
              <a:spcAft>
                <a:spcPts val="0"/>
              </a:spcAft>
            </a:pPr>
            <a:r>
              <a:rPr lang="en-US" b="1" dirty="0">
                <a:latin typeface="Tahoma"/>
                <a:ea typeface="Times New Roman"/>
              </a:rPr>
              <a:t>Do the following relationships represent functions?  </a:t>
            </a:r>
            <a:r>
              <a:rPr lang="en-US" b="1" u="sng" dirty="0">
                <a:latin typeface="Tahoma"/>
                <a:ea typeface="Times New Roman"/>
              </a:rPr>
              <a:t>Explain</a:t>
            </a:r>
            <a:r>
              <a:rPr lang="en-US" b="1" dirty="0">
                <a:latin typeface="Tahoma"/>
                <a:ea typeface="Times New Roman"/>
              </a:rPr>
              <a:t> your answer</a:t>
            </a:r>
            <a:r>
              <a:rPr lang="en-US" b="1" dirty="0" smtClean="0">
                <a:latin typeface="Tahoma"/>
                <a:ea typeface="Times New Roman"/>
              </a:rPr>
              <a:t>.</a:t>
            </a: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b="1" dirty="0" smtClean="0">
              <a:latin typeface="Tahoma"/>
              <a:ea typeface="Times New Roman"/>
            </a:endParaRPr>
          </a:p>
          <a:p>
            <a:pPr marL="0" marR="0" indent="0">
              <a:spcBef>
                <a:spcPts val="0"/>
              </a:spcBef>
              <a:spcAft>
                <a:spcPts val="0"/>
              </a:spcAft>
              <a:buNone/>
            </a:pPr>
            <a:r>
              <a:rPr lang="en-US" b="1" dirty="0">
                <a:latin typeface="Tahoma"/>
                <a:ea typeface="Times New Roman"/>
              </a:rPr>
              <a:t>	</a:t>
            </a:r>
            <a:r>
              <a:rPr lang="en-US" b="1" dirty="0" smtClean="0">
                <a:latin typeface="Tahoma"/>
                <a:ea typeface="Times New Roman"/>
              </a:rPr>
              <a:t>			</a:t>
            </a:r>
            <a:r>
              <a:rPr lang="en-US" b="1" dirty="0" smtClean="0">
                <a:solidFill>
                  <a:srgbClr val="FF0000"/>
                </a:solidFill>
                <a:latin typeface="Tahoma"/>
                <a:ea typeface="Times New Roman"/>
              </a:rPr>
              <a:t>It does not represent a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function because the x- </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value “2” is paired with</a:t>
            </a:r>
          </a:p>
          <a:p>
            <a:pPr marL="0" marR="0" indent="0">
              <a:spcBef>
                <a:spcPts val="0"/>
              </a:spcBef>
              <a:spcAft>
                <a:spcPts val="0"/>
              </a:spcAft>
              <a:buNone/>
            </a:pPr>
            <a:r>
              <a:rPr lang="en-US" b="1" dirty="0">
                <a:solidFill>
                  <a:srgbClr val="FF0000"/>
                </a:solidFill>
                <a:latin typeface="Tahoma"/>
                <a:ea typeface="Times New Roman"/>
              </a:rPr>
              <a:t>	</a:t>
            </a:r>
            <a:r>
              <a:rPr lang="en-US" b="1" dirty="0" smtClean="0">
                <a:solidFill>
                  <a:srgbClr val="FF0000"/>
                </a:solidFill>
                <a:latin typeface="Tahoma"/>
                <a:ea typeface="Times New Roman"/>
              </a:rPr>
              <a:t>			both -2 and 2.</a:t>
            </a:r>
            <a:endParaRPr lang="en-US" b="1" dirty="0" smtClean="0">
              <a:latin typeface="Tahoma"/>
              <a:ea typeface="Times New Roman"/>
            </a:endParaRPr>
          </a:p>
          <a:p>
            <a:pPr marL="0" marR="0" indent="0">
              <a:spcBef>
                <a:spcPts val="0"/>
              </a:spcBef>
              <a:spcAft>
                <a:spcPts val="0"/>
              </a:spcAft>
              <a:buNone/>
            </a:pPr>
            <a:endParaRPr lang="en-US" b="1" dirty="0">
              <a:latin typeface="Tahoma"/>
              <a:ea typeface="Times New Roman"/>
            </a:endParaRPr>
          </a:p>
          <a:p>
            <a:pPr marL="0" marR="0" indent="0">
              <a:spcBef>
                <a:spcPts val="0"/>
              </a:spcBef>
              <a:spcAft>
                <a:spcPts val="0"/>
              </a:spcAft>
              <a:buNone/>
            </a:pPr>
            <a:endParaRPr lang="en-US" dirty="0">
              <a:latin typeface="Times New Roman"/>
              <a:ea typeface="Times New Roman"/>
            </a:endParaRPr>
          </a:p>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82" y="2590800"/>
            <a:ext cx="374226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159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46558.0"/>
</version>
</file>

<file path=customXml/itemProps1.xml><?xml version="1.0" encoding="utf-8"?>
<ds:datastoreItem xmlns:ds="http://schemas.openxmlformats.org/officeDocument/2006/customXml" ds:itemID="{2E1660AF-FAD5-4814-AE6B-1D661929812A}">
  <ds:schemaRefs/>
</ds:datastoreItem>
</file>

<file path=docProps/app.xml><?xml version="1.0" encoding="utf-8"?>
<Properties xmlns="http://schemas.openxmlformats.org/officeDocument/2006/extended-properties" xmlns:vt="http://schemas.openxmlformats.org/officeDocument/2006/docPropsVTypes">
  <Template>Executive</Template>
  <TotalTime>370</TotalTime>
  <Words>2017</Words>
  <Application>Microsoft Office PowerPoint</Application>
  <PresentationFormat>On-screen Show (4:3)</PresentationFormat>
  <Paragraphs>860</Paragraphs>
  <Slides>56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Executive</vt:lpstr>
      <vt:lpstr>Equation</vt:lpstr>
      <vt:lpstr>Writing Linear Equations (2)</vt:lpstr>
      <vt:lpstr>Objectives</vt:lpstr>
      <vt:lpstr>Homework</vt:lpstr>
      <vt:lpstr>Homework</vt:lpstr>
      <vt:lpstr>Homework</vt:lpstr>
      <vt:lpstr>Homework</vt:lpstr>
      <vt:lpstr>Homework</vt:lpstr>
      <vt:lpstr>Homework</vt:lpstr>
      <vt:lpstr>Homework</vt:lpstr>
      <vt:lpstr>Homework</vt:lpstr>
      <vt:lpstr>Homework</vt:lpstr>
      <vt:lpstr>Homework</vt:lpstr>
      <vt:lpstr>Homework</vt:lpstr>
      <vt:lpstr>Homework</vt:lpstr>
      <vt:lpstr>Homework</vt:lpstr>
      <vt:lpstr>Homework</vt:lpstr>
      <vt:lpstr>Questions?</vt:lpstr>
      <vt:lpstr>Quiz</vt:lpstr>
      <vt:lpstr>Writing Linear Equations (Function Rules)</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2-Step Equations</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Linear Equations (2)</dc:title>
  <dc:creator>Default Name</dc:creator>
  <cp:lastModifiedBy>Default Name</cp:lastModifiedBy>
  <cp:revision>26</cp:revision>
  <dcterms:created xsi:type="dcterms:W3CDTF">2013-01-14T22:28:30Z</dcterms:created>
  <dcterms:modified xsi:type="dcterms:W3CDTF">2013-01-22T18:02:59Z</dcterms:modified>
</cp:coreProperties>
</file>