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2"/>
  </p:sldMasterIdLst>
  <p:sldIdLst>
    <p:sldId id="256" r:id="rId3"/>
    <p:sldId id="260" r:id="rId4"/>
    <p:sldId id="332" r:id="rId5"/>
    <p:sldId id="319" r:id="rId6"/>
    <p:sldId id="324" r:id="rId7"/>
    <p:sldId id="320" r:id="rId8"/>
    <p:sldId id="331" r:id="rId9"/>
    <p:sldId id="321" r:id="rId10"/>
    <p:sldId id="322" r:id="rId11"/>
    <p:sldId id="261" r:id="rId12"/>
    <p:sldId id="325" r:id="rId13"/>
    <p:sldId id="323" r:id="rId14"/>
    <p:sldId id="328" r:id="rId15"/>
    <p:sldId id="326" r:id="rId16"/>
    <p:sldId id="329" r:id="rId17"/>
    <p:sldId id="318" r:id="rId18"/>
    <p:sldId id="330" r:id="rId19"/>
    <p:sldId id="339" r:id="rId20"/>
    <p:sldId id="338" r:id="rId21"/>
    <p:sldId id="337" r:id="rId22"/>
    <p:sldId id="336" r:id="rId23"/>
    <p:sldId id="333" r:id="rId24"/>
    <p:sldId id="335" r:id="rId25"/>
    <p:sldId id="33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5C5C8E-50B9-42A5-AE7B-2C58465FA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C2F5-6226-4E39-BB9B-360EF8BC8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CD9A0-198C-4F33-A469-3C7E844C4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9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D54A9-C24C-4777-8779-4485B2E37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F8B81-A2EF-42B0-91C2-DC8035BF7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EC6D9-B414-429B-9B73-40ED80E0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1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27B7E-597B-43AF-BC5F-18D95B62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8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76876-D4AC-47FB-AFD6-46CB58769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9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040EE-3229-402E-A799-9ACE4C63E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117B0-4A4F-40C8-84F8-B51B5B16D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E7511-7CCF-4CF1-94D7-0B3DC1B25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E1528-C8B2-438B-BDE0-B442CF935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337C3B5-C4FA-492E-82C8-6E88FACF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0"/>
            <a:ext cx="6400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RELATIONS AND FUNCTIONS 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SOL 8.14, 8.16, 8.17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Domain: the set of input values for a function. (x-values)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Domain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Given the function: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1822" y="2248079"/>
            <a:ext cx="6381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alibri" pitchFamily="34" charset="0"/>
                <a:cs typeface="Calibri" pitchFamily="34" charset="0"/>
              </a:rPr>
              <a:t>{(1,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), 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(2,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-3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(3,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), (4,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)}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590800" y="2895600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114800" y="2930434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5715000" y="2906486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239000" y="2895600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371600" y="3750129"/>
            <a:ext cx="5867400" cy="119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402080" y="4472940"/>
            <a:ext cx="57607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entury Gothic" pitchFamily="34" charset="0"/>
              </a:rPr>
              <a:t>The domain is {1, 2, 3, 4}</a:t>
            </a:r>
            <a:endParaRPr lang="en-US" sz="36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402080" y="3764280"/>
            <a:ext cx="0" cy="7086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088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Range: the set of output values for a function. (y-values)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7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Range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Given the function: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1822" y="2248079"/>
            <a:ext cx="63818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alibri" pitchFamily="34" charset="0"/>
                <a:cs typeface="Calibri" pitchFamily="34" charset="0"/>
              </a:rPr>
              <a:t>{(1,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), 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(2, </a:t>
            </a:r>
            <a:r>
              <a:rPr lang="en-US" sz="4400" i="1" dirty="0" smtClean="0">
                <a:latin typeface="Calibri" pitchFamily="34" charset="0"/>
                <a:cs typeface="Calibri" pitchFamily="34" charset="0"/>
              </a:rPr>
              <a:t>-3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(3,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0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), (4, </a:t>
            </a:r>
            <a:r>
              <a:rPr lang="en-US" sz="4400" i="1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)}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124200" y="2866209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4800600" y="2893423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6324600" y="2893423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772400" y="2895600"/>
            <a:ext cx="0" cy="8686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1891937" y="3738155"/>
            <a:ext cx="5867400" cy="1197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402080" y="4472940"/>
            <a:ext cx="576072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Century Gothic" pitchFamily="34" charset="0"/>
              </a:rPr>
              <a:t>The range is {-3, 0, 2, 5}</a:t>
            </a:r>
            <a:endParaRPr lang="en-US" sz="36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896291" y="3734889"/>
            <a:ext cx="0" cy="70866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7340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Linear Equation: an equation for which the graph is a straight line</a:t>
            </a:r>
            <a:r>
              <a:rPr lang="en-US" sz="3600" dirty="0" smtClean="0"/>
              <a:t>.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05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Linear Equation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y = 2x + 3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4729236" cy="510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4955418" y="27432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466806" y="1576252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419600" y="38862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657600" y="990600"/>
            <a:ext cx="2209800" cy="4800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209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5049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36576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Function table: a table used to organize the input numbers, output numbers, and the function rule.</a:t>
            </a:r>
          </a:p>
        </p:txBody>
      </p:sp>
    </p:spTree>
    <p:extLst>
      <p:ext uri="{BB962C8B-B14F-4D97-AF65-F5344CB8AC3E}">
        <p14:creationId xmlns:p14="http://schemas.microsoft.com/office/powerpoint/2010/main" val="15957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8953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Function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Given y = 2x + 3, create a function table.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44272"/>
              </p:ext>
            </p:extLst>
          </p:nvPr>
        </p:nvGraphicFramePr>
        <p:xfrm>
          <a:off x="1447800" y="3429000"/>
          <a:ext cx="6096000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2819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x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2x 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or f(x)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9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8953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Function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Given y = 2x + 3, create a function table.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49033"/>
              </p:ext>
            </p:extLst>
          </p:nvPr>
        </p:nvGraphicFramePr>
        <p:xfrm>
          <a:off x="1447800" y="3429000"/>
          <a:ext cx="6096000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2819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x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2x 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or f(x)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-1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Century Gothic" pitchFamily="34" charset="0"/>
                        </a:rPr>
                        <a:t>(-1)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3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8953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Function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Given y = 2x + 3, create a function table.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59655"/>
              </p:ext>
            </p:extLst>
          </p:nvPr>
        </p:nvGraphicFramePr>
        <p:xfrm>
          <a:off x="1447800" y="3429000"/>
          <a:ext cx="6096000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2819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x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2x 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or f(x)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-1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Century Gothic" pitchFamily="34" charset="0"/>
                        </a:rPr>
                        <a:t>(-1)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0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(0)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656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504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36576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Relation: A relation is a set of ordered pairs.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8953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Function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Given y = 2x + 3, create a function table.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94276"/>
              </p:ext>
            </p:extLst>
          </p:nvPr>
        </p:nvGraphicFramePr>
        <p:xfrm>
          <a:off x="1447800" y="3429000"/>
          <a:ext cx="6096000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2819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x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2x 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or f(x)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-1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Century Gothic" pitchFamily="34" charset="0"/>
                        </a:rPr>
                        <a:t>(-1)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0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(0)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(1)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5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895350"/>
          </a:xfrm>
        </p:spPr>
        <p:txBody>
          <a:bodyPr/>
          <a:lstStyle/>
          <a:p>
            <a:pPr eaLnBrk="1" hangingPunct="1"/>
            <a:r>
              <a:rPr lang="en-US" sz="6000" dirty="0" smtClean="0">
                <a:latin typeface="Calibri" pitchFamily="34" charset="0"/>
                <a:cs typeface="Calibri" pitchFamily="34" charset="0"/>
              </a:rPr>
              <a:t>Function Table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Given y = 2x + 3, create a function table.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64643"/>
              </p:ext>
            </p:extLst>
          </p:nvPr>
        </p:nvGraphicFramePr>
        <p:xfrm>
          <a:off x="1447800" y="3429000"/>
          <a:ext cx="6096000" cy="25908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24000"/>
                <a:gridCol w="2819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x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2x 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or f(x)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-1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Century Gothic" pitchFamily="34" charset="0"/>
                        </a:rPr>
                        <a:t>(-1)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0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(0)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1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Century Gothic" pitchFamily="34" charset="0"/>
                        </a:rPr>
                        <a:t>(1)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5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2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y = 2</a:t>
                      </a:r>
                      <a:r>
                        <a:rPr lang="en-US" sz="2800" dirty="0" smtClean="0">
                          <a:solidFill>
                            <a:schemeClr val="tx2"/>
                          </a:solidFill>
                          <a:latin typeface="Century Gothic" pitchFamily="34" charset="0"/>
                        </a:rPr>
                        <a:t>(2) </a:t>
                      </a:r>
                      <a:r>
                        <a:rPr lang="en-US" sz="2800" dirty="0" smtClean="0">
                          <a:latin typeface="Century Gothic" pitchFamily="34" charset="0"/>
                        </a:rPr>
                        <a:t>+ 3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entury Gothic" pitchFamily="34" charset="0"/>
                        </a:rPr>
                        <a:t>7</a:t>
                      </a:r>
                      <a:endParaRPr lang="en-US" sz="28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7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Independent Variable: The independent variable is the input (x) value. </a:t>
            </a:r>
          </a:p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It is the value that you may choose.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935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Note: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sz="4400" b="1" u="sng" dirty="0" smtClean="0">
                <a:latin typeface="Calibri" pitchFamily="34" charset="0"/>
                <a:cs typeface="Calibri" pitchFamily="34" charset="0"/>
              </a:rPr>
              <a:t>time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is an option,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t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will always be the independent variable.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Examples of time: month, day, year, minutes, seconds, hours, 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        etc.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81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8382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pPr lvl="0" eaLnBrk="1" hangingPunct="1"/>
            <a:r>
              <a:rPr lang="en-US" sz="4400" dirty="0">
                <a:latin typeface="Calibri" pitchFamily="34" charset="0"/>
                <a:cs typeface="Calibri" pitchFamily="34" charset="0"/>
              </a:rPr>
              <a:t>D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ependent Variable: The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dependent variable depends on the independent variable </a:t>
            </a:r>
          </a:p>
          <a:p>
            <a:pPr lvl="0"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It is 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the output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(y) value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07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Relation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153400" cy="556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               This chart is a relation 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               because it is a set of 	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                  ordered pairs.</a:t>
            </a:r>
          </a:p>
          <a:p>
            <a:pPr marL="0" indent="0" eaLnBrk="1" hangingPunct="1"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Relations can be represented in multiple ways, including as ordered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pairs, a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table, a mapping,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or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as a graph.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563670"/>
              </p:ext>
            </p:extLst>
          </p:nvPr>
        </p:nvGraphicFramePr>
        <p:xfrm>
          <a:off x="533400" y="1295400"/>
          <a:ext cx="2057400" cy="1584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90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x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y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2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5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3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0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-2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entury Gothic" pitchFamily="34" charset="0"/>
                        </a:rPr>
                        <a:t>8</a:t>
                      </a:r>
                      <a:endParaRPr lang="en-US" sz="20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8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Vocabulary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518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" pitchFamily="34" charset="0"/>
                <a:cs typeface="Calibri" pitchFamily="34" charset="0"/>
              </a:rPr>
              <a:t>Function: a relation in which each element of the input (domain) is paired with </a:t>
            </a:r>
            <a:r>
              <a:rPr lang="en-US" sz="4000" b="1" u="sng" dirty="0" smtClean="0">
                <a:latin typeface="Calibri" pitchFamily="34" charset="0"/>
                <a:cs typeface="Calibri" pitchFamily="34" charset="0"/>
              </a:rPr>
              <a:t>exactly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 one element in the output (range) according to a specified rule.</a:t>
            </a:r>
          </a:p>
          <a:p>
            <a:pPr marL="0" indent="0" eaLnBrk="1" hangingPunct="1">
              <a:buNone/>
            </a:pP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4000" dirty="0" smtClean="0">
                <a:latin typeface="Calibri" pitchFamily="34" charset="0"/>
                <a:cs typeface="Calibri" pitchFamily="34" charset="0"/>
              </a:rPr>
              <a:t>Each x has only 1 y.</a:t>
            </a:r>
          </a:p>
        </p:txBody>
      </p:sp>
    </p:spTree>
    <p:extLst>
      <p:ext uri="{BB962C8B-B14F-4D97-AF65-F5344CB8AC3E}">
        <p14:creationId xmlns:p14="http://schemas.microsoft.com/office/powerpoint/2010/main" val="207448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870700" cy="838200"/>
          </a:xfrm>
        </p:spPr>
        <p:txBody>
          <a:bodyPr/>
          <a:lstStyle/>
          <a:p>
            <a:r>
              <a:rPr lang="en-US" sz="5400" dirty="0" smtClean="0">
                <a:latin typeface="Calibri" pitchFamily="34" charset="0"/>
                <a:cs typeface="Calibri" pitchFamily="34" charset="0"/>
              </a:rPr>
              <a:t>Function</a:t>
            </a:r>
            <a:endParaRPr lang="en-US" sz="5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696200" cy="5257800"/>
          </a:xfrm>
        </p:spPr>
        <p:txBody>
          <a:bodyPr/>
          <a:lstStyle/>
          <a:p>
            <a:r>
              <a:rPr lang="en-US" sz="4400" dirty="0" smtClean="0">
                <a:latin typeface="Calibri" pitchFamily="34" charset="0"/>
                <a:cs typeface="Calibri" pitchFamily="34" charset="0"/>
              </a:rPr>
              <a:t>Example:</a:t>
            </a:r>
          </a:p>
          <a:p>
            <a:pPr marL="0" indent="0" algn="ctr">
              <a:buNone/>
            </a:pPr>
            <a:r>
              <a:rPr lang="en-US" sz="4400" u="sng" dirty="0" smtClean="0">
                <a:latin typeface="Calibri" pitchFamily="34" charset="0"/>
                <a:cs typeface="Calibri" pitchFamily="34" charset="0"/>
              </a:rPr>
              <a:t>{(1, 2), (2, 2), (-4, 3), (0, 3)} </a:t>
            </a:r>
          </a:p>
          <a:p>
            <a:pPr marL="0" indent="0" algn="ctr">
              <a:buNone/>
            </a:pPr>
            <a:endParaRPr lang="en-US" sz="4400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is a function because each x value is paired with only 1 y value.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6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5626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A function can be represented in several ways, including:</a:t>
            </a:r>
          </a:p>
          <a:p>
            <a:pPr marL="0" indent="0" eaLnBrk="1" hangingPunct="1">
              <a:buNone/>
            </a:pPr>
            <a:r>
              <a:rPr lang="en-US" sz="4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a. Ordered Pairs: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{(</a:t>
            </a:r>
            <a:r>
              <a:rPr lang="en-US" sz="4400" dirty="0">
                <a:latin typeface="Calibri" pitchFamily="34" charset="0"/>
                <a:cs typeface="Calibri" pitchFamily="34" charset="0"/>
              </a:rPr>
              <a:t>1,2), (-3,1), (0,4), (2, -5)}</a:t>
            </a: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71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5626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Calibri" pitchFamily="34" charset="0"/>
                <a:cs typeface="Calibri" pitchFamily="34" charset="0"/>
              </a:rPr>
              <a:t>b. Words: </a:t>
            </a: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Movie tickets cost $11.00 each. </a:t>
            </a:r>
          </a:p>
          <a:p>
            <a:pPr marL="0" indent="0" eaLnBrk="1" hangingPunct="1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For each movie ticket bought, it will cost $11.00. </a:t>
            </a: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5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Relations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56260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Calibri" pitchFamily="34" charset="0"/>
                <a:cs typeface="Calibri" pitchFamily="34" charset="0"/>
              </a:rPr>
              <a:t>c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. Table:</a:t>
            </a: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455222"/>
              </p:ext>
            </p:extLst>
          </p:nvPr>
        </p:nvGraphicFramePr>
        <p:xfrm>
          <a:off x="2362200" y="2133600"/>
          <a:ext cx="2224406" cy="2514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12203"/>
                <a:gridCol w="1112203"/>
              </a:tblGrid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X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</a:t>
                      </a:r>
                      <a:endParaRPr lang="en-US" sz="24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</a:t>
                      </a:r>
                      <a:endParaRPr lang="en-US" sz="24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-2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</a:t>
                      </a:r>
                      <a:endParaRPr lang="en-US" sz="24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0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</a:t>
                      </a:r>
                      <a:endParaRPr lang="en-US" sz="240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</a:t>
                      </a:r>
                      <a:endParaRPr lang="en-US" sz="24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5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870700" cy="7429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Relations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153400" cy="5562600"/>
          </a:xfrm>
        </p:spPr>
        <p:txBody>
          <a:bodyPr/>
          <a:lstStyle/>
          <a:p>
            <a:pPr eaLnBrk="1" hangingPunct="1"/>
            <a:r>
              <a:rPr lang="en-US" sz="4400" dirty="0">
                <a:latin typeface="Calibri" pitchFamily="34" charset="0"/>
                <a:cs typeface="Calibri" pitchFamily="34" charset="0"/>
              </a:rPr>
              <a:t>d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. Graph:</a:t>
            </a:r>
          </a:p>
          <a:p>
            <a:pPr marL="0" indent="0" eaLnBrk="1" hangingPunct="1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4729236" cy="510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 bwMode="auto">
          <a:xfrm>
            <a:off x="3581400" y="33528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1200" y="51054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81800" y="2133600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55418" y="3617209"/>
            <a:ext cx="152400" cy="152400"/>
          </a:xfrm>
          <a:prstGeom prst="ellips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E0ACCCFF-B8A4-4634-A486-3DA9BF21EE0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428</TotalTime>
  <Words>656</Words>
  <Application>Microsoft Office PowerPoint</Application>
  <PresentationFormat>On-screen Show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Crayons</vt:lpstr>
      <vt:lpstr> RELATIONS AND FUNCTIONS </vt:lpstr>
      <vt:lpstr>Vocabulary</vt:lpstr>
      <vt:lpstr>Relation</vt:lpstr>
      <vt:lpstr>Vocabulary</vt:lpstr>
      <vt:lpstr>Function</vt:lpstr>
      <vt:lpstr>Functions</vt:lpstr>
      <vt:lpstr>Functions</vt:lpstr>
      <vt:lpstr>Relations</vt:lpstr>
      <vt:lpstr>Relations</vt:lpstr>
      <vt:lpstr>Vocabulary</vt:lpstr>
      <vt:lpstr>Domain</vt:lpstr>
      <vt:lpstr>Vocabulary</vt:lpstr>
      <vt:lpstr>Range</vt:lpstr>
      <vt:lpstr>Vocabulary</vt:lpstr>
      <vt:lpstr>Linear Equation</vt:lpstr>
      <vt:lpstr>Vocabulary</vt:lpstr>
      <vt:lpstr>Function Table</vt:lpstr>
      <vt:lpstr>Function Table</vt:lpstr>
      <vt:lpstr>Function Table</vt:lpstr>
      <vt:lpstr>Function Table</vt:lpstr>
      <vt:lpstr>Function Table</vt:lpstr>
      <vt:lpstr>Vocabulary</vt:lpstr>
      <vt:lpstr>Vocabulary</vt:lpstr>
      <vt:lpstr>Vocabulary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LINEAR EQUATIONS</dc:title>
  <dc:creator>S Moore</dc:creator>
  <cp:lastModifiedBy>Default Name</cp:lastModifiedBy>
  <cp:revision>32</cp:revision>
  <dcterms:created xsi:type="dcterms:W3CDTF">2007-02-17T18:06:05Z</dcterms:created>
  <dcterms:modified xsi:type="dcterms:W3CDTF">2013-01-14T18:25:41Z</dcterms:modified>
</cp:coreProperties>
</file>