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9" d="100"/>
          <a:sy n="39" d="100"/>
        </p:scale>
        <p:origin x="-3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5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32F05E-EF90-4616-9A16-13570E8ABF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82D3E-5609-44C2-AAC5-C607C2733C95}" type="slidenum">
              <a:rPr lang="en-US"/>
              <a:pPr/>
              <a:t>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6297A-AA95-4B0E-B541-4C4AA5F2C348}" type="slidenum">
              <a:rPr lang="en-US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500AE-444A-4812-824F-5DB91BC1303F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C176D-F1F9-49A4-A2EF-CDA1FD613F68}" type="slidenum">
              <a:rPr lang="en-US"/>
              <a:pPr/>
              <a:t>12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F7D94-C6BD-480D-B2F2-1C6A2C3E20D2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784BC-420F-4F18-8919-324D6CD8072E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1AC2-2322-4B7F-829D-CCEA034BB69A}" type="slidenum">
              <a:rPr lang="en-US"/>
              <a:pPr/>
              <a:t>15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A4517-ED2D-4884-A5D3-D0D3AE2DBB13}" type="slidenum">
              <a:rPr lang="en-US"/>
              <a:pPr/>
              <a:t>16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4C656-DBF6-4A26-808E-6CFE1AC6F63B}" type="slidenum">
              <a:rPr lang="en-US"/>
              <a:pPr/>
              <a:t>17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1735E-7438-4E19-9767-185647795EBB}" type="slidenum">
              <a:rPr lang="en-US"/>
              <a:pPr/>
              <a:t>18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5AE56-C735-479C-8ED1-96744C9B947C}" type="slidenum">
              <a:rPr lang="en-US"/>
              <a:pPr/>
              <a:t>19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DACE3-566B-48E5-B625-14D99769F4FF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CE2FD-7FEB-4A93-80D5-C9967295E9EB}" type="slidenum">
              <a:rPr lang="en-US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496CA-1BC9-43E8-A4A7-D7B942CD45E2}" type="slidenum">
              <a:rPr lang="en-US"/>
              <a:pPr/>
              <a:t>21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13C68-060B-45D0-B319-0B88F74E9F38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F84C9-11EB-4BF4-BFC4-8ADFC4E1F009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40CAC-A98A-45EC-8716-C07B914B238E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38937-E97A-40D1-A707-6D595BA6D243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DB24F-2796-4098-AF8D-973AB0CBD37A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B0EA28-73D4-4D21-880A-2818EA485047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A22E6-CAE9-48E7-979A-FB74E86EBFDB}" type="slidenum">
              <a:rPr lang="en-US"/>
              <a:pPr/>
              <a:t>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2913" y="3886200"/>
            <a:ext cx="5715000" cy="16764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>
          <a:effectLst>
            <a:outerShdw blurRad="25400" dist="12700" dir="2700000" algn="ctr" rotWithShape="0">
              <a:srgbClr val="80808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fld id="{B1564B1B-44F2-4CDD-A237-A531ECD18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70E6-2B7F-4378-98AA-A1470AAA1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75613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7A123-4DCD-4857-8AD8-113892144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59608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F50C-21DC-4CF8-A76C-FE3EFA402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5727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42E3F-4D2A-4074-A818-32F208C4F5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5363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BD897-BDC3-40F6-95F4-5DA13D54D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99398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D1087-C1B8-46CD-8EE4-C8DF03968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21251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95E78-5819-4D4D-962D-DE12E14E8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5561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A96C2-1F3A-4880-A98F-330CA19107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67129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C62F6-679E-4BAB-9E93-B100743A2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12963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A8040-F64E-49ED-83DB-5517A8B4CB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4024"/>
      </p:ext>
    </p:extLst>
  </p:cSld>
  <p:clrMapOvr>
    <a:masterClrMapping/>
  </p:clrMapOvr>
  <p:transition>
    <p:sndAc>
      <p:stSnd>
        <p:snd r:embed="rId1" name="Click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55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6D8665D9-96C2-42A3-84BA-9561720CE6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sndAc>
      <p:stSnd>
        <p:snd r:embed="rId13" name="Click"/>
      </p:stSnd>
    </p:sndAc>
  </p:transition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" pitchFamily="1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26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0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3.wmf"/><Relationship Id="rId5" Type="http://schemas.openxmlformats.org/officeDocument/2006/relationships/image" Target="../media/image34.png"/><Relationship Id="rId10" Type="http://schemas.openxmlformats.org/officeDocument/2006/relationships/oleObject" Target="../embeddings/oleObject16.bin"/><Relationship Id="rId4" Type="http://schemas.openxmlformats.org/officeDocument/2006/relationships/audio" Target="../media/audio1.wav"/><Relationship Id="rId9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9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7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41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4.pn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6.png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11" Type="http://schemas.openxmlformats.org/officeDocument/2006/relationships/image" Target="../media/image50.png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9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52.png"/><Relationship Id="rId4" Type="http://schemas.openxmlformats.org/officeDocument/2006/relationships/audio" Target="../media/audio1.wav"/><Relationship Id="rId9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39.png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55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4.bin"/><Relationship Id="rId4" Type="http://schemas.openxmlformats.org/officeDocument/2006/relationships/audio" Target="../media/audio1.wav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Marker Felt" pitchFamily="1" charset="0"/>
              </a:rPr>
              <a:t>Surface Area and Volume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Marker Felt" pitchFamily="1" charset="0"/>
              </a:rPr>
              <a:t>SOL 8.7</a:t>
            </a:r>
          </a:p>
          <a:p>
            <a:r>
              <a:rPr lang="en-US" dirty="0" smtClean="0">
                <a:latin typeface="Marker Felt" pitchFamily="1" charset="0"/>
              </a:rPr>
              <a:t>C. Washington &amp; K. Poprik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19613" y="936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Try One Alone</a:t>
            </a:r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4814888"/>
            <a:ext cx="3810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Multiply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Add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495800" y="2286000"/>
          <a:ext cx="39243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0" name="Equation" r:id="rId5" imgW="1028700" imgH="165100" progId="Equation.DSMT4">
                  <p:embed/>
                </p:oleObj>
              </mc:Choice>
              <mc:Fallback>
                <p:oleObj name="Equation" r:id="rId5" imgW="1028700" imgH="165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86000"/>
                        <a:ext cx="39243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429000" y="3276600"/>
          <a:ext cx="55260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7" imgW="1676400" imgH="165100" progId="Equation.DSMT4">
                  <p:embed/>
                </p:oleObj>
              </mc:Choice>
              <mc:Fallback>
                <p:oleObj name="Equation" r:id="rId7" imgW="16764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55260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5041900" y="4443413"/>
          <a:ext cx="33924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9" imgW="889000" imgH="152400" progId="Equation.DSMT4">
                  <p:embed/>
                </p:oleObj>
              </mc:Choice>
              <mc:Fallback>
                <p:oleObj name="Equation" r:id="rId9" imgW="889000" imgH="15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4443413"/>
                        <a:ext cx="339248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5683250" y="5562600"/>
          <a:ext cx="17446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Equation" r:id="rId11" imgW="457200" imgH="190500" progId="Equation.DSMT4">
                  <p:embed/>
                </p:oleObj>
              </mc:Choice>
              <mc:Fallback>
                <p:oleObj name="Equation" r:id="rId11" imgW="4572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562600"/>
                        <a:ext cx="17446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Line 9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2819400" y="51054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 flipV="1">
            <a:off x="2514600" y="60960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381000" y="1905000"/>
            <a:ext cx="1524000" cy="2362200"/>
          </a:xfrm>
          <a:prstGeom prst="cube">
            <a:avLst>
              <a:gd name="adj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905000" y="2362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15in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676400" y="3962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2in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8in</a:t>
            </a:r>
          </a:p>
        </p:txBody>
      </p:sp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7" grpId="0" animBg="1"/>
      <p:bldP spid="63498" grpId="0" animBg="1"/>
      <p:bldP spid="634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  <a:endParaRPr lang="en-US">
              <a:solidFill>
                <a:schemeClr val="accent1"/>
              </a:solidFill>
              <a:latin typeface="Marker Felt" pitchFamily="1" charset="0"/>
            </a:endParaRPr>
          </a:p>
        </p:txBody>
      </p:sp>
      <p:pic>
        <p:nvPicPr>
          <p:cNvPr id="67587" name="Picture 3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36703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47992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486400" y="3078163"/>
          <a:ext cx="9144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7" imgW="254000" imgH="203200" progId="Equation.DSMT4">
                  <p:embed/>
                </p:oleObj>
              </mc:Choice>
              <mc:Fallback>
                <p:oleObj name="Equation" r:id="rId7" imgW="2540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78163"/>
                        <a:ext cx="9144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53200" y="5257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</a:t>
            </a:r>
            <a:endParaRPr lang="en-US"/>
          </a:p>
        </p:txBody>
      </p:sp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6629400" y="5867400"/>
          <a:ext cx="1235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Equation" r:id="rId9" imgW="342900" imgH="203200" progId="Equation.DSMT4">
                  <p:embed/>
                </p:oleObj>
              </mc:Choice>
              <mc:Fallback>
                <p:oleObj name="Equation" r:id="rId9" imgW="3429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867400"/>
                        <a:ext cx="12350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pic>
        <p:nvPicPr>
          <p:cNvPr id="68611" name="Picture 3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3516313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4" descr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52600"/>
            <a:ext cx="4364038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638800" y="3200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height</a:t>
            </a:r>
            <a:endParaRPr lang="en-US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572000" y="3886200"/>
            <a:ext cx="419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Length (circumference of</a:t>
            </a:r>
            <a:endParaRPr 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495800" y="4724400"/>
            <a:ext cx="4114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the circle            )</a:t>
            </a:r>
            <a:endParaRPr lang="en-US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6096000" y="4648200"/>
          <a:ext cx="105251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7" imgW="292100" imgH="165100" progId="Equation.DSMT4">
                  <p:embed/>
                </p:oleObj>
              </mc:Choice>
              <mc:Fallback>
                <p:oleObj name="Equation" r:id="rId7" imgW="292100" imgH="165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648200"/>
                        <a:ext cx="1052513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5981700" y="6240463"/>
          <a:ext cx="12811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9" imgW="355600" imgH="177800" progId="Equation.DSMT4">
                  <p:embed/>
                </p:oleObj>
              </mc:Choice>
              <mc:Fallback>
                <p:oleObj name="Equation" r:id="rId9" imgW="355600" imgH="177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6240463"/>
                        <a:ext cx="12811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4" grpId="0"/>
      <p:bldP spid="686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44" name="Picture 12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51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029200" y="1981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+</a:t>
            </a:r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362200" y="3048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TO SOLVE: 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600200" y="3810000"/>
            <a:ext cx="44196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Multiply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Add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 rot="828095">
            <a:off x="5410200" y="3352800"/>
            <a:ext cx="3276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C41"/>
                </a:solidFill>
                <a:latin typeface="Marker Felt" pitchFamily="1" charset="0"/>
              </a:rPr>
              <a:t>Remember to square the units on your answer!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038600" y="1828800"/>
          <a:ext cx="12811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6" imgW="355600" imgH="177800" progId="Equation.DSMT4">
                  <p:embed/>
                </p:oleObj>
              </mc:Choice>
              <mc:Fallback>
                <p:oleObj name="Equation" r:id="rId6" imgW="355600" imgH="177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28800"/>
                        <a:ext cx="12811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5791200" y="1752600"/>
          <a:ext cx="1235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8" imgW="342900" imgH="203200" progId="Equation.DSMT4">
                  <p:embed/>
                </p:oleObj>
              </mc:Choice>
              <mc:Fallback>
                <p:oleObj name="Equation" r:id="rId8" imgW="3429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52600"/>
                        <a:ext cx="12350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4724400" y="5334000"/>
          <a:ext cx="34766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10" imgW="571500" imgH="165100" progId="Equation.DSMT4">
                  <p:embed/>
                </p:oleObj>
              </mc:Choice>
              <mc:Fallback>
                <p:oleObj name="Equation" r:id="rId10" imgW="571500" imgH="1651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0"/>
                        <a:ext cx="34766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41" grpId="0"/>
      <p:bldP spid="69642" grpId="0"/>
      <p:bldP spid="696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Let’s Try One Together</a:t>
            </a:r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4814888"/>
            <a:ext cx="3810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Cancel out exponent then, Multiply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Add </a:t>
            </a:r>
          </a:p>
        </p:txBody>
      </p:sp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932363" y="2212975"/>
          <a:ext cx="30511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7" name="Equation" r:id="rId5" imgW="800100" imgH="203200" progId="Equation.DSMT4">
                  <p:embed/>
                </p:oleObj>
              </mc:Choice>
              <mc:Fallback>
                <p:oleObj name="Equation" r:id="rId5" imgW="8001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12975"/>
                        <a:ext cx="30511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3978275" y="3224213"/>
          <a:ext cx="49958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8" name="Equation" r:id="rId7" imgW="1689100" imgH="190500" progId="Equation.DSMT4">
                  <p:embed/>
                </p:oleObj>
              </mc:Choice>
              <mc:Fallback>
                <p:oleObj name="Equation" r:id="rId7" imgW="1689100" imgH="190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3224213"/>
                        <a:ext cx="49958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4632325" y="4419600"/>
          <a:ext cx="4214813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9" name="Equation" r:id="rId9" imgW="1104900" imgH="165100" progId="Equation.DSMT4">
                  <p:embed/>
                </p:oleObj>
              </mc:Choice>
              <mc:Fallback>
                <p:oleObj name="Equation" r:id="rId9" imgW="11049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4419600"/>
                        <a:ext cx="4214813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5791200" y="5562600"/>
          <a:ext cx="26670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0" name="Equation" r:id="rId11" imgW="698500" imgH="190500" progId="Equation.DSMT4">
                  <p:embed/>
                </p:oleObj>
              </mc:Choice>
              <mc:Fallback>
                <p:oleObj name="Equation" r:id="rId11" imgW="6985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562600"/>
                        <a:ext cx="26670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7" name="Line 9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 flipV="1">
            <a:off x="2895600" y="5105400"/>
            <a:ext cx="502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 flipV="1">
            <a:off x="2514600" y="60960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3740" name="Picture 12" descr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514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7" grpId="0" animBg="1"/>
      <p:bldP spid="73738" grpId="0" animBg="1"/>
      <p:bldP spid="737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Try One Alone</a:t>
            </a:r>
            <a:endParaRPr 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0" y="4814888"/>
            <a:ext cx="3810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Cancel out exponent then, Multiply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Add</a:t>
            </a:r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4932363" y="2212975"/>
          <a:ext cx="30511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9" name="Equation" r:id="rId5" imgW="800100" imgH="203200" progId="Equation.DSMT4">
                  <p:embed/>
                </p:oleObj>
              </mc:Choice>
              <mc:Fallback>
                <p:oleObj name="Equation" r:id="rId5" imgW="8001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12975"/>
                        <a:ext cx="30511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408363" y="3224213"/>
          <a:ext cx="55689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0" name="Equation" r:id="rId7" imgW="1689100" imgH="190500" progId="Equation.DSMT4">
                  <p:embed/>
                </p:oleObj>
              </mc:Choice>
              <mc:Fallback>
                <p:oleObj name="Equation" r:id="rId7" imgW="16891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3224213"/>
                        <a:ext cx="55689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5502275" y="4419600"/>
          <a:ext cx="247173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1" name="Equation" r:id="rId9" imgW="647700" imgH="165100" progId="Equation.DSMT4">
                  <p:embed/>
                </p:oleObj>
              </mc:Choice>
              <mc:Fallback>
                <p:oleObj name="Equation" r:id="rId9" imgW="6477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4419600"/>
                        <a:ext cx="247173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5683250" y="5562600"/>
          <a:ext cx="174466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2" name="Equation" r:id="rId11" imgW="457200" imgH="190500" progId="Equation.DSMT4">
                  <p:embed/>
                </p:oleObj>
              </mc:Choice>
              <mc:Fallback>
                <p:oleObj name="Equation" r:id="rId11" imgW="457200" imgH="190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5562600"/>
                        <a:ext cx="174466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4" name="Line 8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V="1">
            <a:off x="2971800" y="5029200"/>
            <a:ext cx="472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V="1">
            <a:off x="2514600" y="60198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2057400" y="2209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5in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981200" y="3048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20in</a:t>
            </a:r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609600" y="2133600"/>
            <a:ext cx="1447800" cy="2514600"/>
          </a:xfrm>
          <a:prstGeom prst="can">
            <a:avLst>
              <a:gd name="adj" fmla="val 4342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13716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4" grpId="0" animBg="1"/>
      <p:bldP spid="75785" grpId="0" animBg="1"/>
      <p:bldP spid="757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en-US" sz="5400" b="0">
                <a:solidFill>
                  <a:schemeClr val="accent1"/>
                </a:solidFill>
                <a:latin typeface="Marker Felt" pitchFamily="1" charset="0"/>
                <a:ea typeface="ＭＳ Ｐゴシック" pitchFamily="1" charset="-128"/>
              </a:rPr>
              <a:t>Try It with a Partner</a:t>
            </a:r>
            <a:endParaRPr lang="en-US" sz="2400" b="0">
              <a:solidFill>
                <a:schemeClr val="accent1"/>
              </a:solidFill>
              <a:latin typeface="Marker Felt" pitchFamily="1" charset="0"/>
              <a:ea typeface="ＭＳ Ｐゴシック" pitchFamily="1" charset="-128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0" y="236220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latin typeface="Marker Felt" pitchFamily="1" charset="0"/>
              </a:rPr>
              <a:t>Complete #s: 8, 10, 13, &amp; 14 on the practice </a:t>
            </a:r>
            <a:r>
              <a:rPr lang="en-US" sz="6000" dirty="0" smtClean="0">
                <a:latin typeface="Marker Felt" pitchFamily="1" charset="0"/>
              </a:rPr>
              <a:t>sheet on </a:t>
            </a:r>
            <a:r>
              <a:rPr lang="en-US" sz="6000" dirty="0">
                <a:latin typeface="Marker Felt" pitchFamily="1" charset="0"/>
              </a:rPr>
              <a:t>the back of your notes!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7" name="Picture 9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543800" cy="1143000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Volume</a:t>
            </a:r>
            <a:endParaRPr lang="en-US">
              <a:latin typeface="Marker Felt" pitchFamily="1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828800" y="2209800"/>
            <a:ext cx="655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Marker Felt" pitchFamily="1" charset="0"/>
              </a:rPr>
              <a:t>The number of cubic units needed to fill the space occupied by a solid.</a:t>
            </a:r>
            <a:endParaRPr lang="en-US">
              <a:latin typeface="Marker Felt" pitchFamily="1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 rot="-762796">
            <a:off x="407988" y="4271963"/>
            <a:ext cx="2667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amount of soup that could fit in a can</a:t>
            </a:r>
            <a:endParaRPr 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 rot="1022588">
            <a:off x="5576888" y="4486275"/>
            <a:ext cx="3505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amount of Pringles that can fit in the container</a:t>
            </a:r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743200" y="5029200"/>
            <a:ext cx="3505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amount of cereal that can fit in the cereal box</a:t>
            </a:r>
            <a:endParaRPr lang="en-US"/>
          </a:p>
        </p:txBody>
      </p:sp>
      <p:graphicFrame>
        <p:nvGraphicFramePr>
          <p:cNvPr id="788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55995"/>
              </p:ext>
            </p:extLst>
          </p:nvPr>
        </p:nvGraphicFramePr>
        <p:xfrm>
          <a:off x="7329488" y="3159967"/>
          <a:ext cx="12700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Equation" r:id="rId6" imgW="393700" imgH="190500" progId="Equation.DSMT4">
                  <p:embed/>
                </p:oleObj>
              </mc:Choice>
              <mc:Fallback>
                <p:oleObj name="Equation" r:id="rId6" imgW="3937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3159967"/>
                        <a:ext cx="12700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  <p:bldP spid="788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6553200" cy="1143000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Volume</a:t>
            </a:r>
          </a:p>
        </p:txBody>
      </p:sp>
      <p:pic>
        <p:nvPicPr>
          <p:cNvPr id="80899" name="Picture 3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351338" cy="39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981200" y="5257800"/>
          <a:ext cx="1066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3" name="Equation" r:id="rId6" imgW="266700" imgH="165100" progId="Equation.DSMT4">
                  <p:embed/>
                </p:oleObj>
              </mc:Choice>
              <mc:Fallback>
                <p:oleObj name="Equation" r:id="rId6" imgW="2667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57800"/>
                        <a:ext cx="1066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5334000" y="2209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TO SOLVE: 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4419600" y="3200400"/>
            <a:ext cx="44196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 dirty="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 dirty="0">
                <a:solidFill>
                  <a:schemeClr val="accent1"/>
                </a:solidFill>
                <a:latin typeface="Marker Felt" pitchFamily="1" charset="0"/>
              </a:rPr>
              <a:t>Multiply Straight Across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dirty="0">
              <a:solidFill>
                <a:schemeClr val="accent1"/>
              </a:solidFill>
              <a:latin typeface="Marker Felt" pitchFamily="1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 rot="828095">
            <a:off x="5867400" y="1015652"/>
            <a:ext cx="3276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C41"/>
                </a:solidFill>
                <a:latin typeface="Marker Felt" pitchFamily="1" charset="0"/>
              </a:rPr>
              <a:t>Remember to cube the units on your answer!</a:t>
            </a:r>
            <a:r>
              <a:rPr lang="en-US" sz="1800" dirty="0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/>
      <p:bldP spid="80906" grpId="0"/>
      <p:bldP spid="809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Let’s Try One Together</a:t>
            </a:r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4814888"/>
            <a:ext cx="3810000" cy="185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Multiply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endParaRPr lang="en-US">
              <a:solidFill>
                <a:schemeClr val="accent1"/>
              </a:solidFill>
              <a:latin typeface="Marker Felt" pitchFamily="1" charset="0"/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5948363" y="2286000"/>
          <a:ext cx="1017587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9" name="Equation" r:id="rId5" imgW="266700" imgH="165100" progId="Equation.DSMT4">
                  <p:embed/>
                </p:oleObj>
              </mc:Choice>
              <mc:Fallback>
                <p:oleObj name="Equation" r:id="rId5" imgW="266700" imgH="165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2286000"/>
                        <a:ext cx="1017587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5632450" y="3276600"/>
          <a:ext cx="1689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0" name="Equation" r:id="rId7" imgW="571500" imgH="165100" progId="Equation.DSMT4">
                  <p:embed/>
                </p:oleObj>
              </mc:Choice>
              <mc:Fallback>
                <p:oleObj name="Equation" r:id="rId7" imgW="571500" imgH="165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3276600"/>
                        <a:ext cx="1689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5586413" y="4419600"/>
          <a:ext cx="193833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1" name="Equation" r:id="rId9" imgW="508000" imgH="190500" progId="Equation.DSMT4">
                  <p:embed/>
                </p:oleObj>
              </mc:Choice>
              <mc:Fallback>
                <p:oleObj name="Equation" r:id="rId9" imgW="5080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4419600"/>
                        <a:ext cx="1938337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3" name="Line 9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V="1">
            <a:off x="2819400" y="51054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956" name="Picture 12" descr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3276600" cy="226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53" grpId="0" animBg="1"/>
      <p:bldP spid="829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11430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What is a rectangular prism?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219200"/>
            <a:ext cx="3505200" cy="76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>
                <a:latin typeface="Marker Felt" pitchFamily="1" charset="0"/>
              </a:rPr>
              <a:t>Cereal Box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286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18129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905000" y="13716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latin typeface="Marker Felt" pitchFamily="1" charset="0"/>
                <a:ea typeface="Osaka" pitchFamily="1" charset="-128"/>
              </a:rPr>
              <a:t>Gift Box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Trebuchet MS" pitchFamily="1" charset="0"/>
              <a:ea typeface="Osaka" pitchFamily="1" charset="-128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181600" y="12192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latin typeface="Marker Felt" pitchFamily="1" charset="0"/>
                <a:ea typeface="Osaka" pitchFamily="1" charset="-128"/>
              </a:rPr>
              <a:t>TV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Trebuchet MS" pitchFamily="1" charset="0"/>
              <a:ea typeface="Osaka" pitchFamily="1" charset="-128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010400" y="12954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latin typeface="Marker Felt" pitchFamily="1" charset="0"/>
                <a:ea typeface="Osaka" pitchFamily="1" charset="-128"/>
              </a:rPr>
              <a:t>Locker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Trebuchet MS" pitchFamily="1" charset="0"/>
              <a:ea typeface="Osaka" pitchFamily="1" charset="-128"/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2971800" y="4419600"/>
            <a:ext cx="2971800" cy="1828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019800" y="4724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Marker Felt" pitchFamily="1" charset="0"/>
              </a:rPr>
              <a:t>Height</a:t>
            </a:r>
            <a:endParaRPr lang="en-US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429000" y="6400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Marker Felt" pitchFamily="1" charset="0"/>
              </a:rPr>
              <a:t>Length</a:t>
            </a:r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791200" y="5791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Marker Felt" pitchFamily="1" charset="0"/>
              </a:rPr>
              <a:t>Width</a:t>
            </a:r>
            <a:endParaRPr lang="en-US"/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9" grpId="0"/>
      <p:bldP spid="46090" grpId="0"/>
      <p:bldP spid="46091" grpId="0"/>
      <p:bldP spid="46093" grpId="0" animBg="1"/>
      <p:bldP spid="46094" grpId="0"/>
      <p:bldP spid="46095" grpId="0"/>
      <p:bldP spid="460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14400"/>
            <a:ext cx="6553200" cy="1143000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Volume</a:t>
            </a:r>
          </a:p>
        </p:txBody>
      </p:sp>
      <p:grpSp>
        <p:nvGrpSpPr>
          <p:cNvPr id="81923" name="Group 3"/>
          <p:cNvGrpSpPr>
            <a:grpSpLocks/>
          </p:cNvGrpSpPr>
          <p:nvPr/>
        </p:nvGrpSpPr>
        <p:grpSpPr bwMode="auto">
          <a:xfrm>
            <a:off x="0" y="2057400"/>
            <a:ext cx="4419600" cy="4314825"/>
            <a:chOff x="2976" y="1056"/>
            <a:chExt cx="2784" cy="2718"/>
          </a:xfrm>
        </p:grpSpPr>
        <p:pic>
          <p:nvPicPr>
            <p:cNvPr id="81924" name="Picture 4" descr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056"/>
              <a:ext cx="2784" cy="2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81925" name="Object 5"/>
            <p:cNvGraphicFramePr>
              <a:graphicFrameLocks noChangeAspect="1"/>
            </p:cNvGraphicFramePr>
            <p:nvPr/>
          </p:nvGraphicFramePr>
          <p:xfrm>
            <a:off x="4176" y="3216"/>
            <a:ext cx="864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8" name="Equation" r:id="rId6" imgW="342900" imgH="203200" progId="Equation.DSMT4">
                    <p:embed/>
                  </p:oleObj>
                </mc:Choice>
                <mc:Fallback>
                  <p:oleObj name="Equation" r:id="rId6" imgW="342900" imgH="203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3216"/>
                          <a:ext cx="864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105400" y="1878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  <a:latin typeface="Marker Felt" pitchFamily="1" charset="0"/>
              </a:rPr>
              <a:t>TO SOLVE: </a:t>
            </a:r>
          </a:p>
        </p:txBody>
      </p:sp>
      <p:graphicFrame>
        <p:nvGraphicFramePr>
          <p:cNvPr id="81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65266"/>
              </p:ext>
            </p:extLst>
          </p:nvPr>
        </p:nvGraphicFramePr>
        <p:xfrm>
          <a:off x="4700587" y="5703477"/>
          <a:ext cx="34766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9" name="Equation" r:id="rId8" imgW="571500" imgH="165100" progId="Equation.DSMT4">
                  <p:embed/>
                </p:oleObj>
              </mc:Choice>
              <mc:Fallback>
                <p:oleObj name="Equation" r:id="rId8" imgW="5715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7" y="5703477"/>
                        <a:ext cx="3476625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334069" y="2317339"/>
            <a:ext cx="4419600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3600" dirty="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3600" dirty="0">
                <a:solidFill>
                  <a:schemeClr val="accent1"/>
                </a:solidFill>
                <a:latin typeface="Marker Felt" pitchFamily="1" charset="0"/>
              </a:rPr>
              <a:t>Get rid of exponent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3600" dirty="0">
                <a:solidFill>
                  <a:schemeClr val="accent1"/>
                </a:solidFill>
                <a:latin typeface="Marker Felt" pitchFamily="1" charset="0"/>
              </a:rPr>
              <a:t>Multiply Straight Across</a:t>
            </a:r>
            <a:endParaRPr lang="en-US" sz="4400" dirty="0">
              <a:solidFill>
                <a:schemeClr val="accent1"/>
              </a:solidFill>
              <a:latin typeface="Marker Felt" pitchFamily="1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</a:pPr>
            <a:endParaRPr lang="en-US" dirty="0">
              <a:solidFill>
                <a:schemeClr val="accent1"/>
              </a:solidFill>
              <a:latin typeface="Marker Felt" pitchFamily="1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 rot="21593542">
            <a:off x="1371600" y="770920"/>
            <a:ext cx="3276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CC0C41"/>
                </a:solidFill>
                <a:latin typeface="Marker Felt" pitchFamily="1" charset="0"/>
              </a:rPr>
              <a:t>Remember to cube the units on your answer!</a:t>
            </a:r>
            <a:r>
              <a:rPr lang="en-US" sz="2000" dirty="0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8" grpId="0"/>
      <p:bldP spid="819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Let’s Try One Together</a:t>
            </a:r>
            <a:endParaRPr lang="en-US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0" y="4814888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Cancel out exponent 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Multiply </a:t>
            </a: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5803900" y="2212975"/>
          <a:ext cx="130651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0" name="Equation" r:id="rId5" imgW="342900" imgH="203200" progId="Equation.DSMT4">
                  <p:embed/>
                </p:oleObj>
              </mc:Choice>
              <mc:Fallback>
                <p:oleObj name="Equation" r:id="rId5" imgW="3429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2212975"/>
                        <a:ext cx="1306513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311775" y="3224213"/>
          <a:ext cx="23288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1" name="Equation" r:id="rId7" imgW="787400" imgH="190500" progId="Equation.DSMT4">
                  <p:embed/>
                </p:oleObj>
              </mc:Choice>
              <mc:Fallback>
                <p:oleObj name="Equation" r:id="rId7" imgW="7874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3224213"/>
                        <a:ext cx="23288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5213350" y="4443413"/>
          <a:ext cx="30527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2" name="Equation" r:id="rId9" imgW="800100" imgH="152400" progId="Equation.DSMT4">
                  <p:embed/>
                </p:oleObj>
              </mc:Choice>
              <mc:Fallback>
                <p:oleObj name="Equation" r:id="rId9" imgW="800100" imgH="15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4443413"/>
                        <a:ext cx="3052763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5646738" y="5562600"/>
          <a:ext cx="29575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3" name="Equation" r:id="rId11" imgW="774700" imgH="190500" progId="Equation.DSMT4">
                  <p:embed/>
                </p:oleObj>
              </mc:Choice>
              <mc:Fallback>
                <p:oleObj name="Equation" r:id="rId11" imgW="774700" imgH="190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5562600"/>
                        <a:ext cx="29575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3429000" y="5029200"/>
            <a:ext cx="3124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V="1">
            <a:off x="2819400" y="6096000"/>
            <a:ext cx="2667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003" name="Picture 11" descr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5146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5000" grpId="0" animBg="1"/>
      <p:bldP spid="85001" grpId="0" animBg="1"/>
      <p:bldP spid="850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53400" cy="1143000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What is a cylinder?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33400" y="1828800"/>
            <a:ext cx="3505200" cy="76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>
                <a:latin typeface="Marker Felt" pitchFamily="1" charset="0"/>
              </a:rPr>
              <a:t>Soup Can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743200" y="11430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Marker Felt" pitchFamily="1" charset="0"/>
                <a:ea typeface="Osaka" pitchFamily="1" charset="-128"/>
              </a:rPr>
              <a:t>Toilet Paper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Marker Felt" pitchFamily="1" charset="0"/>
                <a:ea typeface="Osaka" pitchFamily="1" charset="-128"/>
              </a:rPr>
              <a:t> Roll</a:t>
            </a:r>
            <a:endParaRPr lang="en-US" sz="4400">
              <a:latin typeface="Marker Felt" pitchFamily="1" charset="0"/>
              <a:ea typeface="Osaka" pitchFamily="1" charset="-128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Trebuchet MS" pitchFamily="1" charset="0"/>
              <a:ea typeface="Osaka" pitchFamily="1" charset="-128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400800" y="838200"/>
            <a:ext cx="274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Marker Felt" pitchFamily="1" charset="0"/>
                <a:ea typeface="Osaka" pitchFamily="1" charset="-128"/>
              </a:rPr>
              <a:t>Pringles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Marker Felt" pitchFamily="1" charset="0"/>
                <a:ea typeface="Osaka" pitchFamily="1" charset="-128"/>
              </a:rPr>
              <a:t>Container</a:t>
            </a:r>
            <a:endParaRPr lang="en-US" sz="4400">
              <a:latin typeface="Marker Felt" pitchFamily="1" charset="0"/>
              <a:ea typeface="Osaka" pitchFamily="1" charset="-128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Trebuchet MS" pitchFamily="1" charset="0"/>
              <a:ea typeface="Osaka" pitchFamily="1" charset="-128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191000" y="563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Marker Felt" pitchFamily="1" charset="0"/>
              </a:rPr>
              <a:t>Height</a:t>
            </a:r>
            <a:endParaRPr lang="en-U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191000" y="4572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Marker Felt" pitchFamily="1" charset="0"/>
              </a:rPr>
              <a:t>Radius</a:t>
            </a:r>
            <a:endParaRPr lang="en-US"/>
          </a:p>
        </p:txBody>
      </p:sp>
      <p:pic>
        <p:nvPicPr>
          <p:cNvPr id="4916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6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158115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69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33600"/>
            <a:ext cx="99218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2895600" y="4495800"/>
            <a:ext cx="1295400" cy="2057400"/>
            <a:chOff x="1824" y="2832"/>
            <a:chExt cx="816" cy="1296"/>
          </a:xfrm>
        </p:grpSpPr>
        <p:sp>
          <p:nvSpPr>
            <p:cNvPr id="49170" name="AutoShape 18"/>
            <p:cNvSpPr>
              <a:spLocks noChangeArrowheads="1"/>
            </p:cNvSpPr>
            <p:nvPr/>
          </p:nvSpPr>
          <p:spPr bwMode="auto">
            <a:xfrm>
              <a:off x="1824" y="2832"/>
              <a:ext cx="816" cy="1296"/>
            </a:xfrm>
            <a:prstGeom prst="can">
              <a:avLst>
                <a:gd name="adj" fmla="val 397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2208" y="297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04800" y="4648200"/>
            <a:ext cx="2286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Marker Felt" pitchFamily="1" charset="0"/>
              </a:rPr>
              <a:t>Made up of 2 circles &amp; one rectangle</a:t>
            </a:r>
            <a:endParaRPr lang="en-US"/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60" grpId="0"/>
      <p:bldP spid="49162" grpId="0"/>
      <p:bldP spid="49164" grpId="0"/>
      <p:bldP spid="49166" grpId="0"/>
      <p:bldP spid="491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543800" cy="1143000"/>
          </a:xfrm>
        </p:spPr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  <a:endParaRPr lang="en-US">
              <a:latin typeface="Marker Felt" pitchFamily="1" charset="0"/>
            </a:endParaRPr>
          </a:p>
        </p:txBody>
      </p:sp>
      <p:pic>
        <p:nvPicPr>
          <p:cNvPr id="51205" name="Picture 5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" r="8148"/>
          <a:stretch>
            <a:fillRect/>
          </a:stretch>
        </p:blipFill>
        <p:spPr bwMode="auto">
          <a:xfrm>
            <a:off x="304800" y="1828800"/>
            <a:ext cx="8610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828800" y="2209800"/>
            <a:ext cx="655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Marker Felt" pitchFamily="1" charset="0"/>
              </a:rPr>
              <a:t>The sum of all the areas of all the shapes that make up an object</a:t>
            </a:r>
            <a:endParaRPr lang="en-US">
              <a:latin typeface="Marker Felt" pitchFamily="1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 rot="-762796">
            <a:off x="314325" y="4283075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label on a can</a:t>
            </a:r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 rot="1022588">
            <a:off x="5638800" y="4495800"/>
            <a:ext cx="350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wrapping paper on a present</a:t>
            </a:r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743200" y="5029200"/>
            <a:ext cx="3505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Marker Felt" pitchFamily="1" charset="0"/>
              </a:rPr>
              <a:t>The amount of material needed to make a can or box</a:t>
            </a:r>
            <a:endParaRPr lang="en-US"/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623578"/>
              </p:ext>
            </p:extLst>
          </p:nvPr>
        </p:nvGraphicFramePr>
        <p:xfrm>
          <a:off x="6264467" y="3344287"/>
          <a:ext cx="12700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6" imgW="393700" imgH="190500" progId="Equation.DSMT4">
                  <p:embed/>
                </p:oleObj>
              </mc:Choice>
              <mc:Fallback>
                <p:oleObj name="Equation" r:id="rId6" imgW="393700" imgH="19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467" y="3344287"/>
                        <a:ext cx="12700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  <p:bldP spid="51207" grpId="0"/>
      <p:bldP spid="51208" grpId="0"/>
      <p:bldP spid="51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pic>
        <p:nvPicPr>
          <p:cNvPr id="52230" name="Picture 6" descr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953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2" name="Picture 8" descr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267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800600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L</a:t>
            </a:r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629400" y="3733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W</a:t>
            </a:r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791200" y="518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</a:t>
            </a:r>
            <a:endParaRPr lang="en-US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553200" y="6019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2lw</a:t>
            </a:r>
            <a:endParaRPr lang="en-US"/>
          </a:p>
        </p:txBody>
      </p:sp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685800" y="2895600"/>
            <a:ext cx="1295400" cy="2514600"/>
            <a:chOff x="432" y="1824"/>
            <a:chExt cx="816" cy="1584"/>
          </a:xfrm>
        </p:grpSpPr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32" y="3072"/>
              <a:ext cx="816" cy="336"/>
            </a:xfrm>
            <a:prstGeom prst="ellipse">
              <a:avLst/>
            </a:prstGeom>
            <a:solidFill>
              <a:schemeClr val="accent1">
                <a:alpha val="56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V="1">
              <a:off x="816" y="182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43" name="Group 19"/>
          <p:cNvGrpSpPr>
            <a:grpSpLocks/>
          </p:cNvGrpSpPr>
          <p:nvPr/>
        </p:nvGrpSpPr>
        <p:grpSpPr bwMode="auto">
          <a:xfrm>
            <a:off x="2819400" y="2667000"/>
            <a:ext cx="1295400" cy="2362200"/>
            <a:chOff x="1776" y="1680"/>
            <a:chExt cx="816" cy="1488"/>
          </a:xfrm>
        </p:grpSpPr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1776" y="2832"/>
              <a:ext cx="816" cy="336"/>
            </a:xfrm>
            <a:prstGeom prst="ellipse">
              <a:avLst/>
            </a:prstGeom>
            <a:solidFill>
              <a:schemeClr val="accent1">
                <a:alpha val="56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 flipH="1" flipV="1">
              <a:off x="2016" y="1680"/>
              <a:ext cx="14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  <p:bldP spid="52235" grpId="0"/>
      <p:bldP spid="52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63" name="Picture 15" descr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0"/>
            <a:ext cx="4876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pic>
        <p:nvPicPr>
          <p:cNvPr id="53252" name="Picture 4" descr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267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800600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L</a:t>
            </a:r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629400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H</a:t>
            </a:r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562600" y="518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</a:t>
            </a:r>
            <a:endParaRPr lang="en-US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553200" y="6019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2lh</a:t>
            </a:r>
            <a:endParaRPr 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685800" y="4876800"/>
            <a:ext cx="1295400" cy="533400"/>
          </a:xfrm>
          <a:prstGeom prst="ellipse">
            <a:avLst/>
          </a:prstGeom>
          <a:solidFill>
            <a:schemeClr val="accent1">
              <a:alpha val="56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2895600" y="2971800"/>
            <a:ext cx="1447800" cy="762000"/>
            <a:chOff x="1824" y="1872"/>
            <a:chExt cx="912" cy="480"/>
          </a:xfrm>
        </p:grpSpPr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2160" y="1872"/>
              <a:ext cx="576" cy="336"/>
            </a:xfrm>
            <a:prstGeom prst="ellipse">
              <a:avLst/>
            </a:prstGeom>
            <a:solidFill>
              <a:schemeClr val="accent1">
                <a:alpha val="56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 flipH="1">
              <a:off x="1824" y="2208"/>
              <a:ext cx="55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/>
      <p:bldP spid="53256" grpId="0"/>
      <p:bldP spid="532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7" name="Picture 13" descr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70535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pic>
        <p:nvPicPr>
          <p:cNvPr id="57348" name="Picture 4" descr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267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800600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W</a:t>
            </a:r>
            <a:endParaRPr lang="en-US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629400" y="3657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H</a:t>
            </a:r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562600" y="5181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</a:t>
            </a:r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553200" y="60198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2wh</a:t>
            </a:r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895600" y="4495800"/>
            <a:ext cx="1295400" cy="533400"/>
          </a:xfrm>
          <a:prstGeom prst="ellipse">
            <a:avLst/>
          </a:prstGeom>
          <a:solidFill>
            <a:schemeClr val="accent1">
              <a:alpha val="56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3429000" y="2971800"/>
            <a:ext cx="914400" cy="533400"/>
          </a:xfrm>
          <a:prstGeom prst="ellipse">
            <a:avLst/>
          </a:prstGeom>
          <a:solidFill>
            <a:schemeClr val="accent1">
              <a:alpha val="56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  <p:bldP spid="57352" grpId="0"/>
      <p:bldP spid="57353" grpId="0" animBg="1"/>
      <p:bldP spid="573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>
                <a:solidFill>
                  <a:schemeClr val="accent1"/>
                </a:solidFill>
                <a:latin typeface="Marker Felt" pitchFamily="1" charset="0"/>
              </a:rPr>
              <a:t>Surface Area</a:t>
            </a:r>
          </a:p>
        </p:txBody>
      </p:sp>
      <p:pic>
        <p:nvPicPr>
          <p:cNvPr id="59395" name="Picture 3" descr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r="3279"/>
          <a:stretch>
            <a:fillRect/>
          </a:stretch>
        </p:blipFill>
        <p:spPr bwMode="auto">
          <a:xfrm>
            <a:off x="0" y="1981200"/>
            <a:ext cx="91440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267200" y="1981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2lw</a:t>
            </a:r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800600" y="2057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+</a:t>
            </a:r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486400" y="1981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2lh</a:t>
            </a:r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096000" y="20574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+</a:t>
            </a:r>
            <a:endParaRPr 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934200" y="19812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2wh</a:t>
            </a:r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362200" y="3048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TO SOLVE: 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600200" y="3810000"/>
            <a:ext cx="44196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Multiply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4400">
                <a:solidFill>
                  <a:schemeClr val="accent1"/>
                </a:solidFill>
                <a:latin typeface="Marker Felt" pitchFamily="1" charset="0"/>
              </a:rPr>
              <a:t>Add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 rot="828095">
            <a:off x="5410200" y="3352800"/>
            <a:ext cx="3276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CC0C41"/>
                </a:solidFill>
                <a:latin typeface="Marker Felt" pitchFamily="1" charset="0"/>
              </a:rPr>
              <a:t>Remember to square the units on your answer!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</p:spTree>
  </p:cSld>
  <p:clrMapOvr>
    <a:masterClrMapping/>
  </p:clrMapOvr>
  <p:transition>
    <p:sndAc>
      <p:stSnd>
        <p:snd r:embed="rId3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399" grpId="0"/>
      <p:bldP spid="59400" grpId="0"/>
      <p:bldP spid="59401" grpId="0"/>
      <p:bldP spid="59402" grpId="0"/>
      <p:bldP spid="594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>
                <a:solidFill>
                  <a:schemeClr val="accent1"/>
                </a:solidFill>
                <a:latin typeface="Marker Felt" pitchFamily="1" charset="0"/>
              </a:rPr>
              <a:t>Let’s Try One Together</a:t>
            </a:r>
            <a:endParaRPr lang="en-US"/>
          </a:p>
        </p:txBody>
      </p:sp>
      <p:pic>
        <p:nvPicPr>
          <p:cNvPr id="61443" name="Picture 3" descr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191000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4814888"/>
            <a:ext cx="3810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Plug in all #s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Multiply</a:t>
            </a:r>
          </a:p>
          <a:p>
            <a:pPr algn="ctr">
              <a:spcBef>
                <a:spcPct val="50000"/>
              </a:spcBef>
              <a:buFont typeface="Arial" charset="0"/>
              <a:buAutoNum type="arabicPeriod"/>
            </a:pPr>
            <a:r>
              <a:rPr lang="en-US" sz="3200">
                <a:solidFill>
                  <a:schemeClr val="accent1"/>
                </a:solidFill>
                <a:latin typeface="Marker Felt" pitchFamily="1" charset="0"/>
              </a:rPr>
              <a:t>Add</a:t>
            </a:r>
            <a:r>
              <a:rPr lang="en-US">
                <a:solidFill>
                  <a:schemeClr val="accent1"/>
                </a:solidFill>
                <a:latin typeface="Marker Felt" pitchFamily="1" charset="0"/>
              </a:rPr>
              <a:t> 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4495800" y="2286000"/>
          <a:ext cx="39243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Equation" r:id="rId6" imgW="1028700" imgH="165100" progId="Equation.DSMT4">
                  <p:embed/>
                </p:oleObj>
              </mc:Choice>
              <mc:Fallback>
                <p:oleObj name="Equation" r:id="rId6" imgW="1028700" imgH="165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286000"/>
                        <a:ext cx="39243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3810000" y="3276600"/>
          <a:ext cx="5334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1" name="Equation" r:id="rId8" imgW="1803400" imgH="165100" progId="Equation.DSMT4">
                  <p:embed/>
                </p:oleObj>
              </mc:Choice>
              <mc:Fallback>
                <p:oleObj name="Equation" r:id="rId8" imgW="1803400" imgH="165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276600"/>
                        <a:ext cx="5334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4800600" y="4419600"/>
          <a:ext cx="38766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2" name="Equation" r:id="rId10" imgW="1016000" imgH="165100" progId="Equation.DSMT4">
                  <p:embed/>
                </p:oleObj>
              </mc:Choice>
              <mc:Fallback>
                <p:oleObj name="Equation" r:id="rId10" imgW="1016000" imgH="165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19600"/>
                        <a:ext cx="38766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5562600" y="5562600"/>
          <a:ext cx="19875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Equation" r:id="rId12" imgW="520700" imgH="190500" progId="Equation.DSMT4">
                  <p:embed/>
                </p:oleObj>
              </mc:Choice>
              <mc:Fallback>
                <p:oleObj name="Equation" r:id="rId12" imgW="520700" imgH="190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562600"/>
                        <a:ext cx="19875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3124200" y="4038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V="1">
            <a:off x="2819400" y="5105400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V="1">
            <a:off x="2514600" y="6096000"/>
            <a:ext cx="2971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4" name="Clic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51" grpId="0" animBg="1"/>
      <p:bldP spid="61452" grpId="0" animBg="1"/>
      <p:bldP spid="61453" grpId="0" animBg="1"/>
    </p:bldLst>
  </p:timing>
</p:sld>
</file>

<file path=ppt/theme/theme1.xml><?xml version="1.0" encoding="utf-8"?>
<a:theme xmlns:a="http://schemas.openxmlformats.org/drawingml/2006/main" name="Drafting">
  <a:themeElements>
    <a:clrScheme name="Drafting 3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00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rafting">
      <a:majorFont>
        <a:latin typeface="Trebuchet MS"/>
        <a:ea typeface="Osaka"/>
        <a:cs typeface=""/>
      </a:majorFont>
      <a:minorFont>
        <a:latin typeface="Trebuchet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raft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3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ing 5">
        <a:dk1>
          <a:srgbClr val="000000"/>
        </a:dk1>
        <a:lt1>
          <a:srgbClr val="FFFFFF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2004:Templates:Presentations:Designs:Drafting</Template>
  <TotalTime>3576</TotalTime>
  <Words>391</Words>
  <Application>Microsoft Office PowerPoint</Application>
  <PresentationFormat>On-screen Show (4:3)</PresentationFormat>
  <Paragraphs>131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Drafting</vt:lpstr>
      <vt:lpstr>Equation</vt:lpstr>
      <vt:lpstr>Surface Area and Volume</vt:lpstr>
      <vt:lpstr>What is a rectangular prism?</vt:lpstr>
      <vt:lpstr>What is a cylinder?</vt:lpstr>
      <vt:lpstr>Surface Area</vt:lpstr>
      <vt:lpstr>Surface Area</vt:lpstr>
      <vt:lpstr>Surface Area</vt:lpstr>
      <vt:lpstr>Surface Area</vt:lpstr>
      <vt:lpstr>Surface Area</vt:lpstr>
      <vt:lpstr>Let’s Try One Together</vt:lpstr>
      <vt:lpstr>Try One Alone</vt:lpstr>
      <vt:lpstr>Surface Area</vt:lpstr>
      <vt:lpstr>Surface Area</vt:lpstr>
      <vt:lpstr>Surface Area</vt:lpstr>
      <vt:lpstr>Let’s Try One Together</vt:lpstr>
      <vt:lpstr>Try One Alone</vt:lpstr>
      <vt:lpstr>Try It with a Partner</vt:lpstr>
      <vt:lpstr>Volume</vt:lpstr>
      <vt:lpstr>Volume</vt:lpstr>
      <vt:lpstr>Let’s Try One Together</vt:lpstr>
      <vt:lpstr>Volume</vt:lpstr>
      <vt:lpstr>Let’s Try One Together</vt:lpstr>
    </vt:vector>
  </TitlesOfParts>
  <Company>HCPS 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Surface Area and Volume</dc:title>
  <dc:creator>HCPS HCPS</dc:creator>
  <cp:lastModifiedBy>Charmelle Washington</cp:lastModifiedBy>
  <cp:revision>22</cp:revision>
  <dcterms:created xsi:type="dcterms:W3CDTF">2009-03-15T06:08:07Z</dcterms:created>
  <dcterms:modified xsi:type="dcterms:W3CDTF">2012-03-05T02:09:37Z</dcterms:modified>
</cp:coreProperties>
</file>