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  <p:sldId id="259" r:id="rId6"/>
    <p:sldId id="260" r:id="rId7"/>
    <p:sldId id="281" r:id="rId8"/>
    <p:sldId id="261" r:id="rId9"/>
    <p:sldId id="262" r:id="rId10"/>
    <p:sldId id="282" r:id="rId11"/>
    <p:sldId id="263" r:id="rId12"/>
    <p:sldId id="264" r:id="rId13"/>
    <p:sldId id="283" r:id="rId14"/>
    <p:sldId id="265" r:id="rId15"/>
    <p:sldId id="285" r:id="rId16"/>
    <p:sldId id="286" r:id="rId17"/>
    <p:sldId id="284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6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5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5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2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0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F8AD3-88EF-4594-A16D-5081CA985DDE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A5D39-19BD-4BF8-A9C1-E8A4FEED8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4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 </a:t>
            </a:r>
            <a:r>
              <a:rPr lang="en-US" dirty="0" smtClean="0"/>
              <a:t>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2286000"/>
            <a:ext cx="7815072" cy="4038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Translate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19830850">
            <a:off x="6179510" y="714179"/>
            <a:ext cx="3054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</a:rPr>
              <a:t>SLIDE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1447800" y="3048000"/>
            <a:ext cx="2362200" cy="2057400"/>
          </a:xfrm>
          <a:prstGeom prst="diagStrip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4724400" y="3276600"/>
            <a:ext cx="2362200" cy="2057400"/>
          </a:xfrm>
          <a:prstGeom prst="diagStrip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8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8" y="3048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1534" y="-2667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en-US" sz="6600" dirty="0" smtClean="0">
                <a:solidFill>
                  <a:srgbClr val="FF0000"/>
                </a:solidFill>
              </a:rPr>
              <a:t>Translate</a:t>
            </a:r>
            <a:r>
              <a:rPr lang="en-US" sz="6600" dirty="0" smtClean="0">
                <a:solidFill>
                  <a:srgbClr val="92D050"/>
                </a:solidFill>
              </a:rPr>
              <a:t>     </a:t>
            </a:r>
            <a:r>
              <a:rPr lang="en-US" sz="6600" dirty="0" smtClean="0">
                <a:solidFill>
                  <a:srgbClr val="FF0000"/>
                </a:solidFill>
              </a:rPr>
              <a:t>Slide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304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12192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may say translate the figure…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3066" y="3247944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Right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3962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Down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0077" y="473694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Left 2, Up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6737" y="5529831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(4,-5) </a:t>
            </a:r>
            <a:r>
              <a:rPr lang="en-US" sz="1200" dirty="0" smtClean="0">
                <a:solidFill>
                  <a:srgbClr val="FFC000"/>
                </a:solidFill>
              </a:rPr>
              <a:t>(right or left, up or down)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2819400"/>
            <a:ext cx="152400" cy="1541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0" y="2837680"/>
            <a:ext cx="152400" cy="15412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44337" y="4146947"/>
            <a:ext cx="152400" cy="1541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382486" y="1524000"/>
            <a:ext cx="152400" cy="15412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52800" y="4485620"/>
            <a:ext cx="152400" cy="15412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10" grpId="0"/>
      <p:bldP spid="11" grpId="0"/>
      <p:bldP spid="9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9823109"/>
                  </p:ext>
                </p:extLst>
              </p:nvPr>
            </p:nvGraphicFramePr>
            <p:xfrm>
              <a:off x="0" y="1428750"/>
              <a:ext cx="9144000" cy="46993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182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Transformation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Keyword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Shortcut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Picture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Reflection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CW: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switch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the coordinates and change the sign of the 2</a:t>
                          </a:r>
                          <a:r>
                            <a:rPr lang="en-US" sz="1600" baseline="30000" dirty="0" smtClean="0">
                              <a:solidFill>
                                <a:srgbClr val="FF0000"/>
                              </a:solidFill>
                            </a:rPr>
                            <a:t>nd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new coordinate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   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←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. 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𝑐𝑙𝑜𝑐𝑘𝑤𝑖𝑠𝑒</m:t>
                                  </m:r>
                                </m:e>
                              </m:groupChr>
                              <m:r>
                                <a:rPr lang="en-US" sz="1600" b="0" i="1" smtClean="0">
                                  <a:latin typeface="Cambria Math"/>
                                </a:rPr>
                                <m:t>      </m:t>
                              </m:r>
                              <m:groupChr>
                                <m:groupChrPr>
                                  <m:chr m:val="→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𝑙𝑜𝑐𝑘𝑤𝑖𝑑𝑒</m:t>
                                  </m:r>
                                </m:e>
                              </m:groupChr>
                            </m:oMath>
                          </a14:m>
                          <a:endParaRPr lang="en-US" sz="1600" dirty="0"/>
                        </a:p>
                      </a:txBody>
                      <a:tcPr/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  <a:sym typeface="Symbol" pitchFamily="1" charset="2"/>
                            </a:rPr>
                            <a:t>switch the coordinates and change the sign of the 1st new coordinate</a:t>
                          </a:r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180˚: </a:t>
                          </a:r>
                          <a:r>
                            <a:rPr lang="en-US" sz="1800" dirty="0" smtClean="0">
                              <a:solidFill>
                                <a:srgbClr val="FF0000"/>
                              </a:solidFill>
                            </a:rPr>
                            <a:t>Change</a:t>
                          </a:r>
                          <a:r>
                            <a:rPr lang="en-US" sz="1800" baseline="0" dirty="0" smtClean="0">
                              <a:solidFill>
                                <a:srgbClr val="FF0000"/>
                              </a:solidFill>
                            </a:rPr>
                            <a:t> the sign on both coordinates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Translate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Slide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algn="ctr"/>
                          <a:endPara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algn="ctr"/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Left 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down(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-  Right(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Up(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+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9823109"/>
                  </p:ext>
                </p:extLst>
              </p:nvPr>
            </p:nvGraphicFramePr>
            <p:xfrm>
              <a:off x="0" y="1428750"/>
              <a:ext cx="9144000" cy="46993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Transformation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Keyword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Shortcut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Picture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Reflection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912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CW: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switch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the coordinates and change the sign of the 2</a:t>
                          </a:r>
                          <a:r>
                            <a:rPr lang="en-US" sz="1600" baseline="30000" dirty="0" smtClean="0">
                              <a:solidFill>
                                <a:srgbClr val="FF0000"/>
                              </a:solidFill>
                            </a:rPr>
                            <a:t>nd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new coordinate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92500" b="-131250"/>
                          </a:stretch>
                        </a:blipFill>
                      </a:tcPr>
                    </a:tc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  <a:sym typeface="Symbol" pitchFamily="1" charset="2"/>
                            </a:rPr>
                            <a:t>switch the coordinates and change the sign of the 1st new coordinate</a:t>
                          </a:r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180˚: </a:t>
                          </a:r>
                          <a:r>
                            <a:rPr lang="en-US" sz="1800" dirty="0" smtClean="0">
                              <a:solidFill>
                                <a:srgbClr val="FF0000"/>
                              </a:solidFill>
                            </a:rPr>
                            <a:t>Change</a:t>
                          </a:r>
                          <a:r>
                            <a:rPr lang="en-US" sz="1800" baseline="0" dirty="0" smtClean="0">
                              <a:solidFill>
                                <a:srgbClr val="FF0000"/>
                              </a:solidFill>
                            </a:rPr>
                            <a:t> the sign on both coordinates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Translate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Slide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algn="ctr"/>
                          <a:endPara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algn="ctr"/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Left 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down(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-  Right(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Up(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+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7" name="Group 16"/>
          <p:cNvGrpSpPr/>
          <p:nvPr/>
        </p:nvGrpSpPr>
        <p:grpSpPr>
          <a:xfrm>
            <a:off x="7396843" y="1838325"/>
            <a:ext cx="1143000" cy="838200"/>
            <a:chOff x="7315200" y="419100"/>
            <a:chExt cx="1143000" cy="8382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Triangle 13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7581900" y="91440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 flipH="1">
              <a:off x="8077200" y="59055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56652" y="228600"/>
            <a:ext cx="658744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Transformations Chart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96992" y="2971799"/>
            <a:ext cx="1143000" cy="1168545"/>
            <a:chOff x="7315200" y="419100"/>
            <a:chExt cx="1143000" cy="838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Triangle 12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6843" y="4267200"/>
            <a:ext cx="1143000" cy="838200"/>
            <a:chOff x="7315200" y="419100"/>
            <a:chExt cx="1143000" cy="83820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ght Triangle 21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ight Triangle 24"/>
          <p:cNvSpPr/>
          <p:nvPr/>
        </p:nvSpPr>
        <p:spPr>
          <a:xfrm>
            <a:off x="8158843" y="4412524"/>
            <a:ext cx="228600" cy="17145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>
            <a:off x="7634152" y="4738823"/>
            <a:ext cx="228600" cy="17145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4267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82805"/>
                </a:solidFill>
                <a:latin typeface="Arial" charset="0"/>
              </a:rPr>
              <a:t>Add </a:t>
            </a:r>
            <a:r>
              <a:rPr lang="en-US" dirty="0">
                <a:latin typeface="Arial" charset="0"/>
              </a:rPr>
              <a:t>ordered pairs</a:t>
            </a:r>
            <a:r>
              <a:rPr lang="en-US" dirty="0">
                <a:solidFill>
                  <a:srgbClr val="F82805"/>
                </a:solidFill>
                <a:latin typeface="Arial" charset="0"/>
              </a:rPr>
              <a:t> and </a:t>
            </a:r>
            <a:r>
              <a:rPr lang="en-US" dirty="0">
                <a:solidFill>
                  <a:srgbClr val="2201FF"/>
                </a:solidFill>
                <a:latin typeface="Arial" charset="0"/>
              </a:rPr>
              <a:t>place to be translated</a:t>
            </a:r>
            <a:r>
              <a:rPr lang="en-US" dirty="0">
                <a:solidFill>
                  <a:srgbClr val="F82805"/>
                </a:solidFill>
                <a:latin typeface="Arial" charset="0"/>
              </a:rPr>
              <a:t>.</a:t>
            </a:r>
            <a:r>
              <a:rPr lang="en-US" dirty="0">
                <a:latin typeface="Arial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0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2209800"/>
            <a:ext cx="7815072" cy="4038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Dilate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978456">
            <a:off x="239595" y="773147"/>
            <a:ext cx="36428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SHRINK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0326258">
            <a:off x="5036338" y="773147"/>
            <a:ext cx="36428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GROW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219200" y="3124200"/>
            <a:ext cx="17526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592286" y="3429000"/>
            <a:ext cx="10668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931228" y="2830546"/>
            <a:ext cx="2808514" cy="218750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8" y="3048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728" y="-266700"/>
            <a:ext cx="7513338" cy="11430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Dilate         Grow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304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1219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Dilate 2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2438400" y="2625636"/>
            <a:ext cx="6858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2133600" y="1599447"/>
            <a:ext cx="1295400" cy="133099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1981200"/>
            <a:ext cx="1638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(0,3)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(-1,1)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(1,1)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81009" y="1981200"/>
            <a:ext cx="1638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(0,6)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(-2,2)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(2,2)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8" y="3048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728" y="-266700"/>
            <a:ext cx="7513338" cy="11430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Dilate         Shrink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304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1219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Dilate ½</a:t>
            </a:r>
          </a:p>
          <a:p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1981200"/>
            <a:ext cx="1638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(-4,6)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(-4,4)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(-2,4)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81009" y="1981200"/>
            <a:ext cx="1638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(-2,3)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(-2,2)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(-1,2)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1447800" y="1600200"/>
            <a:ext cx="685800" cy="609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2133600" y="2590800"/>
            <a:ext cx="381000" cy="359896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2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2295794"/>
                  </p:ext>
                </p:extLst>
              </p:nvPr>
            </p:nvGraphicFramePr>
            <p:xfrm>
              <a:off x="0" y="1428750"/>
              <a:ext cx="9144000" cy="435209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182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Transformation</a:t>
                          </a:r>
                          <a:endParaRPr lang="en-US" sz="1600" b="1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Keyword</a:t>
                          </a:r>
                          <a:endParaRPr lang="en-US" sz="1600" b="1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Shortcut</a:t>
                          </a:r>
                          <a:endParaRPr lang="en-US" sz="1600" b="1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Picture</a:t>
                          </a:r>
                          <a:endParaRPr lang="en-US" sz="1600" b="1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CW: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switch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the coordinates and change the sign of the 2</a:t>
                          </a:r>
                          <a:r>
                            <a:rPr lang="en-US" sz="1600" baseline="30000" dirty="0" smtClean="0">
                              <a:solidFill>
                                <a:srgbClr val="FF0000"/>
                              </a:solidFill>
                            </a:rPr>
                            <a:t>nd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new coordinate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   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←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. 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𝑐𝑙𝑜𝑐𝑘𝑤𝑖𝑠𝑒</m:t>
                                  </m:r>
                                </m:e>
                              </m:groupChr>
                              <m:r>
                                <a:rPr lang="en-US" sz="1600" b="0" i="1" smtClean="0">
                                  <a:latin typeface="Cambria Math"/>
                                </a:rPr>
                                <m:t>      </m:t>
                              </m:r>
                              <m:groupChr>
                                <m:groupChrPr>
                                  <m:chr m:val="→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𝑙𝑜𝑐𝑘𝑤𝑖𝑑𝑒</m:t>
                                  </m:r>
                                </m:e>
                              </m:groupChr>
                            </m:oMath>
                          </a14:m>
                          <a:endParaRPr lang="en-US" sz="1600" dirty="0"/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  <a:sym typeface="Symbol" pitchFamily="1" charset="2"/>
                            </a:rPr>
                            <a:t>switch the coordinates and change the sign of the 1st new coordinate</a:t>
                          </a:r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180˚: </a:t>
                          </a:r>
                          <a:r>
                            <a:rPr lang="en-US" sz="1800" dirty="0" smtClean="0">
                              <a:solidFill>
                                <a:srgbClr val="FF0000"/>
                              </a:solidFill>
                            </a:rPr>
                            <a:t>Change</a:t>
                          </a:r>
                          <a:r>
                            <a:rPr lang="en-US" sz="1800" baseline="0" dirty="0" smtClean="0">
                              <a:solidFill>
                                <a:srgbClr val="FF0000"/>
                              </a:solidFill>
                            </a:rPr>
                            <a:t> the sign on both coordinates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Translate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Slide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Add 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ordered pairs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 and 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2201FF"/>
                              </a:solidFill>
                              <a:effectLst/>
                              <a:latin typeface="Arial" charset="0"/>
                            </a:rPr>
                            <a:t>place to be translated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.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Left 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down(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-  Right(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Up(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+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4784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Dilate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Grow or Shrink</a:t>
                          </a:r>
                          <a:endParaRPr lang="en-US" dirty="0"/>
                        </a:p>
                      </a:txBody>
                      <a:tcPr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2295794"/>
                  </p:ext>
                </p:extLst>
              </p:nvPr>
            </p:nvGraphicFramePr>
            <p:xfrm>
              <a:off x="0" y="1428750"/>
              <a:ext cx="9144000" cy="435209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Transformation</a:t>
                          </a:r>
                          <a:endParaRPr lang="en-US" sz="1600" b="1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Keyword</a:t>
                          </a:r>
                          <a:endParaRPr lang="en-US" sz="1600" b="1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Shortcut</a:t>
                          </a:r>
                          <a:endParaRPr lang="en-US" sz="1600" b="1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/>
                            <a:t>Picture</a:t>
                          </a:r>
                          <a:endParaRPr lang="en-US" sz="1600" b="1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912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CW: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switch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the coordinates and change the sign of the 2</a:t>
                          </a:r>
                          <a:r>
                            <a:rPr lang="en-US" sz="1600" baseline="30000" dirty="0" smtClean="0">
                              <a:solidFill>
                                <a:srgbClr val="FF0000"/>
                              </a:solidFill>
                            </a:rPr>
                            <a:t>nd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</a:rPr>
                            <a:t> new coordinate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00000" t="-89583" b="-115833"/>
                          </a:stretch>
                        </a:blipFill>
                      </a:tcPr>
                    </a:tc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  <a:sym typeface="Symbol" pitchFamily="1" charset="2"/>
                            </a:rPr>
                            <a:t>switch the coordinates and change the sign of the 1st new coordinate</a:t>
                          </a:r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180˚: </a:t>
                          </a:r>
                          <a:r>
                            <a:rPr lang="en-US" sz="1800" dirty="0" smtClean="0">
                              <a:solidFill>
                                <a:srgbClr val="FF0000"/>
                              </a:solidFill>
                            </a:rPr>
                            <a:t>Change</a:t>
                          </a:r>
                          <a:r>
                            <a:rPr lang="en-US" sz="1800" baseline="0" dirty="0" smtClean="0">
                              <a:solidFill>
                                <a:srgbClr val="FF0000"/>
                              </a:solidFill>
                            </a:rPr>
                            <a:t> the sign on both coordinates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Translate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Slide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Add 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ordered pairs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 and 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2201FF"/>
                              </a:solidFill>
                              <a:effectLst/>
                              <a:latin typeface="Arial" charset="0"/>
                            </a:rPr>
                            <a:t>place to be translated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82805"/>
                              </a:solidFill>
                              <a:effectLst/>
                              <a:latin typeface="Arial" charset="0"/>
                            </a:rPr>
                            <a:t>.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Left 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down(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-  Right(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 &amp; Up(</a:t>
                          </a:r>
                          <a:r>
                            <a:rPr kumimoji="0" lang="en-US" sz="16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  <a:r>
                            <a:rPr kumimoji="0" lang="en-US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): +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Dilate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Grow or Shrink</a:t>
                          </a:r>
                          <a:endParaRPr lang="en-US" dirty="0"/>
                        </a:p>
                      </a:txBody>
                      <a:tcPr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17" name="Group 16"/>
          <p:cNvGrpSpPr/>
          <p:nvPr/>
        </p:nvGrpSpPr>
        <p:grpSpPr>
          <a:xfrm>
            <a:off x="7396843" y="1838325"/>
            <a:ext cx="1143000" cy="838200"/>
            <a:chOff x="7315200" y="419100"/>
            <a:chExt cx="1143000" cy="8382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Triangle 13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7581900" y="91440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 flipH="1">
              <a:off x="8077200" y="59055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56652" y="228600"/>
            <a:ext cx="658744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Transformations Chart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96992" y="2971799"/>
            <a:ext cx="1143000" cy="1168545"/>
            <a:chOff x="7315200" y="419100"/>
            <a:chExt cx="1143000" cy="838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Triangle 12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6843" y="4267200"/>
            <a:ext cx="1143000" cy="838200"/>
            <a:chOff x="7315200" y="419100"/>
            <a:chExt cx="1143000" cy="83820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ght Triangle 21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ight Triangle 24"/>
          <p:cNvSpPr/>
          <p:nvPr/>
        </p:nvSpPr>
        <p:spPr>
          <a:xfrm>
            <a:off x="8158843" y="4412524"/>
            <a:ext cx="228600" cy="17145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>
            <a:off x="7634152" y="4738823"/>
            <a:ext cx="228600" cy="17145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82805"/>
                </a:solidFill>
                <a:latin typeface="Arial" charset="0"/>
              </a:rPr>
              <a:t>Multiply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9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6126" y="1447800"/>
            <a:ext cx="923201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000" b="1" cap="none" spc="100" dirty="0" smtClean="0">
                <a:ln w="18000">
                  <a:solidFill>
                    <a:srgbClr val="7030A0"/>
                  </a:solidFill>
                  <a:prstDash val="solid"/>
                </a:ln>
                <a:solidFill>
                  <a:srgbClr val="7030A0">
                    <a:alpha val="60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Let’s Try Some!</a:t>
            </a:r>
            <a:endParaRPr lang="en-US" sz="11000" b="1" cap="none" spc="100" dirty="0">
              <a:ln w="18000">
                <a:solidFill>
                  <a:srgbClr val="7030A0"/>
                </a:solidFill>
                <a:prstDash val="solid"/>
              </a:ln>
              <a:solidFill>
                <a:srgbClr val="7030A0">
                  <a:alpha val="6000"/>
                </a:srgb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657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Next, there will be some examples. These examples are just asking you too identify the transformation on appearance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transformation is demonstrated below?</a:t>
            </a:r>
            <a:endParaRPr lang="en-US" sz="3200" dirty="0"/>
          </a:p>
        </p:txBody>
      </p:sp>
      <p:sp>
        <p:nvSpPr>
          <p:cNvPr id="6" name="Up Arrow 5"/>
          <p:cNvSpPr/>
          <p:nvPr/>
        </p:nvSpPr>
        <p:spPr>
          <a:xfrm>
            <a:off x="3243943" y="2209800"/>
            <a:ext cx="228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282043" y="4876800"/>
            <a:ext cx="228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3124200"/>
            <a:ext cx="6934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Translation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transformation is demonstrated below?</a:t>
            </a:r>
            <a:endParaRPr lang="en-US" sz="3200" dirty="0"/>
          </a:p>
        </p:txBody>
      </p:sp>
      <p:sp>
        <p:nvSpPr>
          <p:cNvPr id="6" name="Up Arrow 5"/>
          <p:cNvSpPr/>
          <p:nvPr/>
        </p:nvSpPr>
        <p:spPr>
          <a:xfrm>
            <a:off x="3243943" y="22098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3429000"/>
            <a:ext cx="6934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Rotation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 rot="5400000">
            <a:off x="5600700" y="246126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2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Vocabulary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48934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Axis</a:t>
            </a:r>
            <a:r>
              <a:rPr lang="en-US" sz="3600" dirty="0" smtClean="0"/>
              <a:t>: x-axis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Axis</a:t>
            </a:r>
            <a:r>
              <a:rPr lang="en-US" sz="3600" dirty="0" smtClean="0"/>
              <a:t>: y-axis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r>
              <a:rPr lang="en-US" sz="3600" dirty="0" smtClean="0"/>
              <a:t>: intersection of the y-axis and the x-axis; point (0,0)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7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transformation is demonstrated below?</a:t>
            </a:r>
            <a:endParaRPr lang="en-US" sz="3200" dirty="0"/>
          </a:p>
        </p:txBody>
      </p:sp>
      <p:sp>
        <p:nvSpPr>
          <p:cNvPr id="6" name="Up Arrow 5"/>
          <p:cNvSpPr/>
          <p:nvPr/>
        </p:nvSpPr>
        <p:spPr>
          <a:xfrm>
            <a:off x="3243943" y="22098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2984279"/>
            <a:ext cx="6934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Reflection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 rot="10800000">
            <a:off x="3243941" y="42672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transformation is demonstrated below?</a:t>
            </a:r>
            <a:endParaRPr lang="en-US" sz="3200" dirty="0"/>
          </a:p>
        </p:txBody>
      </p:sp>
      <p:sp>
        <p:nvSpPr>
          <p:cNvPr id="6" name="Up Arrow 5"/>
          <p:cNvSpPr/>
          <p:nvPr/>
        </p:nvSpPr>
        <p:spPr>
          <a:xfrm>
            <a:off x="3243943" y="22098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3810000"/>
            <a:ext cx="6934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Translation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4011385" y="2894512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Translate the point down 4!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5908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01686" y="35082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3" y="228600"/>
            <a:ext cx="5116287" cy="6711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Translate the point (-2,-3)!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35082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443" y="1219200"/>
            <a:ext cx="4361157" cy="5721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quadrant will the “L” be in if it is rotated 180 degrees about the origin?</a:t>
            </a:r>
            <a:endParaRPr lang="en-US" sz="3200" dirty="0"/>
          </a:p>
        </p:txBody>
      </p:sp>
      <p:sp>
        <p:nvSpPr>
          <p:cNvPr id="5" name="L-Shape 4"/>
          <p:cNvSpPr/>
          <p:nvPr/>
        </p:nvSpPr>
        <p:spPr>
          <a:xfrm>
            <a:off x="3505200" y="2438400"/>
            <a:ext cx="304800" cy="685800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3962400"/>
            <a:ext cx="20104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IV</a:t>
            </a:r>
            <a:endParaRPr lang="en-US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42766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figure has been reflected over the vertical axis?</a:t>
            </a:r>
            <a:endParaRPr lang="en-US" sz="3200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871" y="2416757"/>
            <a:ext cx="1279402" cy="8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6800" y="2416756"/>
            <a:ext cx="1279402" cy="8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30048" y="4419600"/>
            <a:ext cx="1279402" cy="8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nut 4"/>
          <p:cNvSpPr/>
          <p:nvPr/>
        </p:nvSpPr>
        <p:spPr>
          <a:xfrm>
            <a:off x="4648200" y="2209800"/>
            <a:ext cx="1905000" cy="1295400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5" name="Donut 4"/>
          <p:cNvSpPr/>
          <p:nvPr/>
        </p:nvSpPr>
        <p:spPr>
          <a:xfrm>
            <a:off x="5826306" y="3443449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9013" y="144780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Translation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pic>
        <p:nvPicPr>
          <p:cNvPr id="2050" name="Picture 2" descr="D:\Users\cwwashington\AppData\Local\Microsoft\Windows\Temporary Internet Files\Content.IE5\TQ0BUSFT\MC90044068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8446"/>
            <a:ext cx="1447628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Users\cwwashington\AppData\Local\Microsoft\Windows\Temporary Internet Files\Content.IE5\TQ0BUSFT\MC90044068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70490"/>
            <a:ext cx="1447628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9012" y="1410789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Translation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5" name="Donut 4"/>
          <p:cNvSpPr/>
          <p:nvPr/>
        </p:nvSpPr>
        <p:spPr>
          <a:xfrm>
            <a:off x="5713366" y="1295400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D:\Users\cwwashington\AppData\Local\Microsoft\Windows\Temporary Internet Files\Content.IE5\TQ0BUSFT\MC9004355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29937"/>
            <a:ext cx="1587500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Users\cwwashington\AppData\Local\Microsoft\Windows\Temporary Internet Files\Content.IE5\TQ0BUSFT\MC9004355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5600" y="1687798"/>
            <a:ext cx="1587500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5" name="Donut 4"/>
          <p:cNvSpPr/>
          <p:nvPr/>
        </p:nvSpPr>
        <p:spPr>
          <a:xfrm>
            <a:off x="5826306" y="3443449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9013" y="144780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Translation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pic>
        <p:nvPicPr>
          <p:cNvPr id="4099" name="Picture 3" descr="D:\Users\cwwashington\AppData\Local\Microsoft\Windows\Temporary Internet Files\Content.IE5\NX3HG78A\MC9004402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1157"/>
            <a:ext cx="901040" cy="7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Users\cwwashington\AppData\Local\Microsoft\Windows\Temporary Internet Files\Content.IE5\NX3HG78A\MC9004402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897" y="3056019"/>
            <a:ext cx="901040" cy="7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09013" y="144780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Translation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sp>
        <p:nvSpPr>
          <p:cNvPr id="5" name="Donut 4"/>
          <p:cNvSpPr/>
          <p:nvPr/>
        </p:nvSpPr>
        <p:spPr>
          <a:xfrm>
            <a:off x="5839641" y="4572000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 descr="D:\Users\cwwashington\AppData\Local\Microsoft\Windows\Temporary Internet Files\Content.IE5\FCKWP6EY\MC90043487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Users\cwwashington\AppData\Local\Microsoft\Windows\Temporary Internet Files\Content.IE5\FCKWP6EY\MC90043487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60122"/>
            <a:ext cx="518269" cy="51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2286000"/>
            <a:ext cx="7815072" cy="4038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Reflection</a:t>
            </a:r>
            <a:endParaRPr lang="en-US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19830850">
            <a:off x="6179510" y="714179"/>
            <a:ext cx="3054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FLIP</a:t>
            </a:r>
            <a:endParaRPr lang="en-US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Moon 5"/>
          <p:cNvSpPr/>
          <p:nvPr/>
        </p:nvSpPr>
        <p:spPr>
          <a:xfrm>
            <a:off x="1676400" y="2895600"/>
            <a:ext cx="1981200" cy="2819400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0800000">
            <a:off x="5725358" y="2895600"/>
            <a:ext cx="1981200" cy="2819400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09013" y="144780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Translation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sp>
        <p:nvSpPr>
          <p:cNvPr id="5" name="Donut 4"/>
          <p:cNvSpPr/>
          <p:nvPr/>
        </p:nvSpPr>
        <p:spPr>
          <a:xfrm>
            <a:off x="5737316" y="2446318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6" name="Picture 2" descr="D:\Users\cwwashington\AppData\Local\Microsoft\Windows\Temporary Internet Files\Content.IE5\NX3HG78A\MC9004347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68232"/>
            <a:ext cx="1752314" cy="17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Users\cwwashington\AppData\Local\Microsoft\Windows\Temporary Internet Files\Content.IE5\NX3HG78A\MC9004347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87688" y="1680645"/>
            <a:ext cx="1752314" cy="17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0478"/>
            <a:ext cx="4876800" cy="63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the correct transformation for the situation below.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78953" y="145829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Reflection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Rotation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smtClean="0"/>
              <a:t>Translation</a:t>
            </a:r>
          </a:p>
          <a:p>
            <a:pPr algn="ctr"/>
            <a:r>
              <a:rPr lang="en-US" sz="3600" smtClean="0"/>
              <a:t> </a:t>
            </a:r>
            <a:endParaRPr lang="en-US" sz="3600" dirty="0" smtClean="0"/>
          </a:p>
          <a:p>
            <a:pPr algn="ctr"/>
            <a:r>
              <a:rPr lang="en-US" sz="3600" dirty="0" smtClean="0"/>
              <a:t>Dilation</a:t>
            </a:r>
            <a:endParaRPr lang="en-US" sz="3600" dirty="0"/>
          </a:p>
        </p:txBody>
      </p:sp>
      <p:sp>
        <p:nvSpPr>
          <p:cNvPr id="5" name="Donut 4"/>
          <p:cNvSpPr/>
          <p:nvPr/>
        </p:nvSpPr>
        <p:spPr>
          <a:xfrm>
            <a:off x="5826306" y="1427019"/>
            <a:ext cx="2603863" cy="986641"/>
          </a:xfrm>
          <a:prstGeom prst="donut">
            <a:avLst>
              <a:gd name="adj" fmla="val 3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171" name="Picture 3" descr="D:\Users\cwwashington\AppData\Local\Microsoft\Windows\Temporary Internet Files\Content.IE5\6GUFPK7M\MC9004400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160020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Users\cwwashington\AppData\Local\Microsoft\Windows\Temporary Internet Files\Content.IE5\6GUFPK7M\MC9004400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3200" y="3968931"/>
            <a:ext cx="160020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  Reflection     Flip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029200" y="685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21336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may say flip or reflect the figure over the horizontal axis or x-axis!</a:t>
            </a:r>
            <a:endParaRPr lang="en-US" sz="3600" dirty="0"/>
          </a:p>
        </p:txBody>
      </p:sp>
      <p:sp>
        <p:nvSpPr>
          <p:cNvPr id="8" name="Up Arrow 7"/>
          <p:cNvSpPr/>
          <p:nvPr/>
        </p:nvSpPr>
        <p:spPr>
          <a:xfrm>
            <a:off x="1524000" y="1828800"/>
            <a:ext cx="6096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0800000">
            <a:off x="1527606" y="4771074"/>
            <a:ext cx="609600" cy="10201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  Reflection     Flip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029200" y="685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21336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may say flip or reflect the figure over the vertical axis or y-axis!</a:t>
            </a:r>
            <a:endParaRPr lang="en-US" sz="3600" dirty="0"/>
          </a:p>
        </p:txBody>
      </p:sp>
      <p:sp>
        <p:nvSpPr>
          <p:cNvPr id="5" name="Pie 4"/>
          <p:cNvSpPr/>
          <p:nvPr/>
        </p:nvSpPr>
        <p:spPr>
          <a:xfrm>
            <a:off x="1325880" y="2286000"/>
            <a:ext cx="1325880" cy="1143000"/>
          </a:xfrm>
          <a:prstGeom prst="pie">
            <a:avLst>
              <a:gd name="adj1" fmla="val 0"/>
              <a:gd name="adj2" fmla="val 16260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>
            <a:off x="3352800" y="2286000"/>
            <a:ext cx="1325880" cy="1143000"/>
          </a:xfrm>
          <a:prstGeom prst="pie">
            <a:avLst>
              <a:gd name="adj1" fmla="val 0"/>
              <a:gd name="adj2" fmla="val 16260571"/>
            </a:avLst>
          </a:prstGeom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7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53360"/>
              </p:ext>
            </p:extLst>
          </p:nvPr>
        </p:nvGraphicFramePr>
        <p:xfrm>
          <a:off x="0" y="1428750"/>
          <a:ext cx="9144000" cy="4193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982"/>
                <a:gridCol w="1143000"/>
                <a:gridCol w="4094018"/>
                <a:gridCol w="2286000"/>
              </a:tblGrid>
              <a:tr h="1825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Transformation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Keyword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Shortcut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7842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Reflection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Over x: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78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Over y: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68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9568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568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396843" y="1838325"/>
            <a:ext cx="1143000" cy="838200"/>
            <a:chOff x="7315200" y="419100"/>
            <a:chExt cx="1143000" cy="8382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Triangle 13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7581900" y="91440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 flipH="1">
              <a:off x="8077200" y="59055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56652" y="228600"/>
            <a:ext cx="658744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Transformations Chart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233362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Keep the y, change sign on 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183832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Keep the </a:t>
            </a:r>
            <a:r>
              <a:rPr lang="en-US" dirty="0" smtClean="0">
                <a:solidFill>
                  <a:srgbClr val="FF0000"/>
                </a:solidFill>
              </a:rPr>
              <a:t>x, </a:t>
            </a:r>
            <a:r>
              <a:rPr lang="en-US" dirty="0">
                <a:solidFill>
                  <a:srgbClr val="FF0000"/>
                </a:solidFill>
              </a:rPr>
              <a:t>change sign on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1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2286000"/>
            <a:ext cx="7815072" cy="4038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Rotate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19830850">
            <a:off x="6179510" y="714179"/>
            <a:ext cx="3054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92D050"/>
                </a:solidFill>
              </a:rPr>
              <a:t>Turn</a:t>
            </a:r>
            <a:endParaRPr lang="en-US" sz="8000" b="1" dirty="0">
              <a:solidFill>
                <a:srgbClr val="92D05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209800" y="3352800"/>
            <a:ext cx="1600200" cy="1447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 rot="5400000">
            <a:off x="4517136" y="3339737"/>
            <a:ext cx="1600200" cy="1447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5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8" y="304800"/>
            <a:ext cx="4995472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1534" y="-2667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6600" dirty="0" smtClean="0">
                <a:solidFill>
                  <a:srgbClr val="92D050"/>
                </a:solidFill>
              </a:rPr>
              <a:t>Rotate     Turn</a:t>
            </a:r>
            <a:endParaRPr lang="en-US" sz="6600" dirty="0">
              <a:solidFill>
                <a:srgbClr val="92D05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3048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65866" y="743851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It may say rotate about the origin…</a:t>
            </a:r>
          </a:p>
        </p:txBody>
      </p:sp>
      <p:sp>
        <p:nvSpPr>
          <p:cNvPr id="8" name="Up Arrow 7"/>
          <p:cNvSpPr/>
          <p:nvPr/>
        </p:nvSpPr>
        <p:spPr>
          <a:xfrm>
            <a:off x="1676400" y="1943286"/>
            <a:ext cx="609600" cy="990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0132" y="237426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90 degrees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6866" y="3088717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180 degrees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87143" y="386326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270 degrees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0889" y="4686684"/>
            <a:ext cx="224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360 degrees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 rot="5400000">
            <a:off x="3619500" y="2248086"/>
            <a:ext cx="609600" cy="9906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3288837" y="4224010"/>
            <a:ext cx="609600" cy="990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6200000">
            <a:off x="1345473" y="3919210"/>
            <a:ext cx="609600" cy="9906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676400" y="1963332"/>
            <a:ext cx="609600" cy="99060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10200" y="5214611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This was clockwise. How do you think it will change for counterclockwise?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321498"/>
                  </p:ext>
                </p:extLst>
              </p:nvPr>
            </p:nvGraphicFramePr>
            <p:xfrm>
              <a:off x="0" y="1428750"/>
              <a:ext cx="9144000" cy="46078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182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Transformation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Keyword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Shortcut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Picture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Reflection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CW:</a:t>
                          </a:r>
                        </a:p>
                        <a:p>
                          <a:pPr algn="l"/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   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←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. 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𝑐𝑙𝑜𝑐𝑘𝑤𝑖𝑠𝑒</m:t>
                                  </m:r>
                                </m:e>
                              </m:groupChr>
                              <m:r>
                                <a:rPr lang="en-US" sz="1600" b="0" i="1" smtClean="0">
                                  <a:latin typeface="Cambria Math"/>
                                </a:rPr>
                                <m:t>      </m:t>
                              </m:r>
                              <m:groupChr>
                                <m:groupChrPr>
                                  <m:chr m:val="→"/>
                                  <m:pos m:val="top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1"/>
                                    </m:rPr>
                                    <a:rPr lang="en-US" sz="1600" b="0" i="1" smtClean="0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𝑙𝑜𝑐𝑘𝑤𝑖𝑑𝑒</m:t>
                                  </m:r>
                                </m:e>
                              </m:groupChr>
                            </m:oMath>
                          </a14:m>
                          <a:endParaRPr lang="en-US" sz="1600" dirty="0"/>
                        </a:p>
                      </a:txBody>
                      <a:tcPr/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CCW:</a:t>
                          </a:r>
                        </a:p>
                        <a:p>
                          <a:pPr algn="l"/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2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180˚: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321498"/>
                  </p:ext>
                </p:extLst>
              </p:nvPr>
            </p:nvGraphicFramePr>
            <p:xfrm>
              <a:off x="0" y="1428750"/>
              <a:ext cx="9144000" cy="46078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0982"/>
                    <a:gridCol w="1143000"/>
                    <a:gridCol w="4094018"/>
                    <a:gridCol w="2286000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Transformation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Keyword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Shortcut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Picture</a:t>
                          </a:r>
                          <a:endParaRPr lang="en-US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47842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Reflection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Flip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x: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 the x, change sign on y</a:t>
                          </a:r>
                          <a:endParaRPr 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7842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Over y: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Keep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the y, change sign on x</a:t>
                          </a:r>
                          <a:endParaRPr 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486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Rotate</a:t>
                          </a:r>
                          <a:endParaRPr lang="en-US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Turn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CW</a:t>
                          </a:r>
                          <a:r>
                            <a:rPr lang="en-US" sz="1400" dirty="0" smtClean="0"/>
                            <a:t>:</a:t>
                          </a:r>
                        </a:p>
                        <a:p>
                          <a:pPr algn="l"/>
                          <a:endParaRPr lang="en-US" sz="1600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98667" b="-140000"/>
                          </a:stretch>
                        </a:blipFill>
                      </a:tcPr>
                    </a:tc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90˚ CCW</a:t>
                          </a:r>
                          <a:r>
                            <a:rPr lang="en-US" sz="1400" dirty="0" smtClean="0"/>
                            <a:t>:</a:t>
                          </a:r>
                        </a:p>
                        <a:p>
                          <a:pPr algn="l"/>
                          <a:endParaRPr lang="en-US" sz="140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180˚</a:t>
                          </a:r>
                          <a:r>
                            <a:rPr lang="en-US" sz="1400" dirty="0" smtClean="0"/>
                            <a:t>: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56845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7" name="Group 16"/>
          <p:cNvGrpSpPr/>
          <p:nvPr/>
        </p:nvGrpSpPr>
        <p:grpSpPr>
          <a:xfrm>
            <a:off x="7396843" y="1838325"/>
            <a:ext cx="1143000" cy="838200"/>
            <a:chOff x="7315200" y="419100"/>
            <a:chExt cx="1143000" cy="8382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Triangle 13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7581900" y="91440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 flipH="1">
              <a:off x="8077200" y="590550"/>
              <a:ext cx="228600" cy="17145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56652" y="228600"/>
            <a:ext cx="658744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Transformations Chart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96992" y="2971799"/>
            <a:ext cx="1143000" cy="1168545"/>
            <a:chOff x="7315200" y="419100"/>
            <a:chExt cx="1143000" cy="838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7910649" y="419100"/>
              <a:ext cx="0" cy="838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315200" y="838200"/>
              <a:ext cx="1143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Triangle 12"/>
            <p:cNvSpPr/>
            <p:nvPr/>
          </p:nvSpPr>
          <p:spPr>
            <a:xfrm>
              <a:off x="7543800" y="590550"/>
              <a:ext cx="228600" cy="171450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429000" y="274915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switch the coordinates and change the sign of the 2</a:t>
            </a:r>
            <a:r>
              <a:rPr lang="en-US" sz="1600" baseline="30000" dirty="0">
                <a:solidFill>
                  <a:srgbClr val="FF0000"/>
                </a:solidFill>
              </a:rPr>
              <a:t>nd</a:t>
            </a:r>
            <a:r>
              <a:rPr lang="en-US" sz="1600" dirty="0">
                <a:solidFill>
                  <a:srgbClr val="FF0000"/>
                </a:solidFill>
              </a:rPr>
              <a:t> new </a:t>
            </a:r>
            <a:r>
              <a:rPr lang="en-US" sz="1600" dirty="0" smtClean="0">
                <a:solidFill>
                  <a:srgbClr val="FF0000"/>
                </a:solidFill>
              </a:rPr>
              <a:t>coordinate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3263684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82805"/>
                </a:solidFill>
                <a:latin typeface="Arial" charset="0"/>
                <a:sym typeface="Symbol" pitchFamily="1" charset="2"/>
              </a:rPr>
              <a:t>switch the coordinates and change the sign of the 1st new </a:t>
            </a:r>
            <a:r>
              <a:rPr lang="en-US" sz="1600" dirty="0" smtClean="0">
                <a:solidFill>
                  <a:srgbClr val="F82805"/>
                </a:solidFill>
                <a:latin typeface="Arial" charset="0"/>
                <a:sym typeface="Symbol" pitchFamily="1" charset="2"/>
              </a:rPr>
              <a:t>coordinate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77899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 the sign on both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8AC0FA5A-0FA7-4BF9-8422-D185BC29C12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691</Words>
  <Application>Microsoft Office PowerPoint</Application>
  <PresentationFormat>On-screen Show (4:3)</PresentationFormat>
  <Paragraphs>187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Transformations</vt:lpstr>
      <vt:lpstr>Vocabulary</vt:lpstr>
      <vt:lpstr>Reflection</vt:lpstr>
      <vt:lpstr>    Reflection     Flip</vt:lpstr>
      <vt:lpstr>    Reflection     Flip</vt:lpstr>
      <vt:lpstr>PowerPoint Presentation</vt:lpstr>
      <vt:lpstr>Rotate</vt:lpstr>
      <vt:lpstr>    Rotate     Turn</vt:lpstr>
      <vt:lpstr>PowerPoint Presentation</vt:lpstr>
      <vt:lpstr>Translate</vt:lpstr>
      <vt:lpstr>       Translate     Slide</vt:lpstr>
      <vt:lpstr>PowerPoint Presentation</vt:lpstr>
      <vt:lpstr>Dilate</vt:lpstr>
      <vt:lpstr>       Dilate         Grow</vt:lpstr>
      <vt:lpstr>       Dilate         Shrink</vt:lpstr>
      <vt:lpstr>PowerPoint Presentation</vt:lpstr>
      <vt:lpstr>PowerPoint Presentation</vt:lpstr>
      <vt:lpstr>Which transformation is demonstrated below?</vt:lpstr>
      <vt:lpstr>Which transformation is demonstrated below?</vt:lpstr>
      <vt:lpstr>Which transformation is demonstrated below?</vt:lpstr>
      <vt:lpstr>Which transformation is demonstrated below?</vt:lpstr>
      <vt:lpstr>Translate the point down 4!</vt:lpstr>
      <vt:lpstr>Translate the point (-2,-3)!</vt:lpstr>
      <vt:lpstr>Which quadrant will the “L” be in if it is rotated 180 degrees about the origin?</vt:lpstr>
      <vt:lpstr>Which figure has been reflected over the vertical axis?</vt:lpstr>
      <vt:lpstr>Choose the correct transformation for the situation below.</vt:lpstr>
      <vt:lpstr>Choose the correct transformation for the situation below.</vt:lpstr>
      <vt:lpstr>Choose the correct transformation for the situation below.</vt:lpstr>
      <vt:lpstr>Choose the correct transformation for the situation below.</vt:lpstr>
      <vt:lpstr>Choose the correct transformation for the situation below.</vt:lpstr>
      <vt:lpstr>Choose the correct transformation for the situation below.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</dc:title>
  <dc:creator>cwwashington</dc:creator>
  <cp:lastModifiedBy>Windows User</cp:lastModifiedBy>
  <cp:revision>36</cp:revision>
  <dcterms:created xsi:type="dcterms:W3CDTF">2011-03-28T12:57:09Z</dcterms:created>
  <dcterms:modified xsi:type="dcterms:W3CDTF">2012-04-18T21:08:29Z</dcterms:modified>
</cp:coreProperties>
</file>