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7"/>
  </p:notesMasterIdLst>
  <p:sldIdLst>
    <p:sldId id="258" r:id="rId2"/>
    <p:sldId id="307" r:id="rId3"/>
    <p:sldId id="260" r:id="rId4"/>
    <p:sldId id="308" r:id="rId5"/>
    <p:sldId id="309" r:id="rId6"/>
    <p:sldId id="310" r:id="rId7"/>
    <p:sldId id="311" r:id="rId8"/>
    <p:sldId id="312" r:id="rId9"/>
    <p:sldId id="313" r:id="rId10"/>
    <p:sldId id="259" r:id="rId11"/>
    <p:sldId id="305" r:id="rId12"/>
    <p:sldId id="306" r:id="rId13"/>
    <p:sldId id="288" r:id="rId14"/>
    <p:sldId id="303" r:id="rId15"/>
    <p:sldId id="292" r:id="rId16"/>
    <p:sldId id="300" r:id="rId17"/>
    <p:sldId id="268" r:id="rId18"/>
    <p:sldId id="293" r:id="rId19"/>
    <p:sldId id="301" r:id="rId20"/>
    <p:sldId id="269" r:id="rId21"/>
    <p:sldId id="294" r:id="rId22"/>
    <p:sldId id="314" r:id="rId23"/>
    <p:sldId id="315" r:id="rId24"/>
    <p:sldId id="270" r:id="rId25"/>
    <p:sldId id="295" r:id="rId26"/>
    <p:sldId id="304" r:id="rId27"/>
    <p:sldId id="316" r:id="rId28"/>
    <p:sldId id="323" r:id="rId29"/>
    <p:sldId id="324" r:id="rId30"/>
    <p:sldId id="317" r:id="rId31"/>
    <p:sldId id="318" r:id="rId32"/>
    <p:sldId id="319" r:id="rId33"/>
    <p:sldId id="320" r:id="rId34"/>
    <p:sldId id="321" r:id="rId35"/>
    <p:sldId id="322"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FF66FF"/>
    <a:srgbClr val="66FF33"/>
    <a:srgbClr val="990099"/>
    <a:srgbClr val="333399"/>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23255813953487E-2"/>
          <c:y val="9.2715231788079472E-2"/>
          <c:w val="0.82059800664451832"/>
          <c:h val="0.81788079470198671"/>
        </c:manualLayout>
      </c:layout>
      <c:pieChart>
        <c:varyColors val="1"/>
        <c:ser>
          <c:idx val="0"/>
          <c:order val="0"/>
          <c:tx>
            <c:strRef>
              <c:f>Sheet1!$A$2</c:f>
              <c:strCache>
                <c:ptCount val="1"/>
                <c:pt idx="0">
                  <c:v>East</c:v>
                </c:pt>
              </c:strCache>
            </c:strRef>
          </c:tx>
          <c:spPr>
            <a:solidFill>
              <a:srgbClr val="FF0000"/>
            </a:solidFill>
            <a:ln w="25336">
              <a:solidFill>
                <a:srgbClr val="000000"/>
              </a:solidFill>
              <a:prstDash val="solid"/>
            </a:ln>
          </c:spPr>
          <c:dPt>
            <c:idx val="0"/>
            <c:bubble3D val="0"/>
          </c:dPt>
          <c:dPt>
            <c:idx val="1"/>
            <c:bubble3D val="0"/>
            <c:spPr>
              <a:solidFill>
                <a:srgbClr val="FFFF00"/>
              </a:solidFill>
              <a:ln w="25336">
                <a:solidFill>
                  <a:srgbClr val="000000"/>
                </a:solidFill>
                <a:prstDash val="solid"/>
              </a:ln>
            </c:spPr>
          </c:dPt>
          <c:dPt>
            <c:idx val="2"/>
            <c:bubble3D val="0"/>
            <c:spPr>
              <a:solidFill>
                <a:srgbClr val="00B050"/>
              </a:solidFill>
              <a:ln w="25336">
                <a:solidFill>
                  <a:srgbClr val="000000"/>
                </a:solidFill>
                <a:prstDash val="solid"/>
              </a:ln>
            </c:spPr>
          </c:dPt>
          <c:dPt>
            <c:idx val="3"/>
            <c:bubble3D val="0"/>
            <c:spPr>
              <a:solidFill>
                <a:srgbClr val="0033CC"/>
              </a:solidFill>
              <a:ln w="25336">
                <a:solidFill>
                  <a:srgbClr val="000000"/>
                </a:solidFill>
                <a:prstDash val="solid"/>
              </a:ln>
            </c:spPr>
          </c:dPt>
          <c:dPt>
            <c:idx val="4"/>
            <c:bubble3D val="0"/>
            <c:spPr>
              <a:solidFill>
                <a:srgbClr val="FF9900"/>
              </a:solidFill>
              <a:ln w="25336">
                <a:solidFill>
                  <a:srgbClr val="000000"/>
                </a:solidFill>
                <a:prstDash val="solid"/>
              </a:ln>
            </c:spPr>
          </c:dPt>
          <c:dPt>
            <c:idx val="5"/>
            <c:bubble3D val="0"/>
            <c:spPr>
              <a:solidFill>
                <a:srgbClr val="7030A0"/>
              </a:solidFill>
              <a:ln w="25336">
                <a:solidFill>
                  <a:srgbClr val="000000"/>
                </a:solidFill>
                <a:prstDash val="solid"/>
              </a:ln>
            </c:spPr>
          </c:dPt>
          <c:cat>
            <c:strRef>
              <c:f>Sheet1!$B$1:$G$1</c:f>
              <c:strCache>
                <c:ptCount val="4"/>
                <c:pt idx="0">
                  <c:v>1st Qtr</c:v>
                </c:pt>
                <c:pt idx="1">
                  <c:v>2nd Qtr</c:v>
                </c:pt>
                <c:pt idx="2">
                  <c:v>3rd Qtr</c:v>
                </c:pt>
                <c:pt idx="3">
                  <c:v>4th Qtr</c:v>
                </c:pt>
              </c:strCache>
            </c:strRef>
          </c:cat>
          <c:val>
            <c:numRef>
              <c:f>Sheet1!$B$2:$G$2</c:f>
              <c:numCache>
                <c:formatCode>General</c:formatCode>
                <c:ptCount val="6"/>
                <c:pt idx="0">
                  <c:v>60</c:v>
                </c:pt>
                <c:pt idx="1">
                  <c:v>60</c:v>
                </c:pt>
                <c:pt idx="2">
                  <c:v>60</c:v>
                </c:pt>
                <c:pt idx="3">
                  <c:v>60</c:v>
                </c:pt>
                <c:pt idx="4">
                  <c:v>60</c:v>
                </c:pt>
                <c:pt idx="5">
                  <c:v>60</c:v>
                </c:pt>
              </c:numCache>
            </c:numRef>
          </c:val>
        </c:ser>
        <c:ser>
          <c:idx val="1"/>
          <c:order val="1"/>
          <c:tx>
            <c:strRef>
              <c:f>Sheet1!$A$3</c:f>
              <c:strCache>
                <c:ptCount val="1"/>
                <c:pt idx="0">
                  <c:v>West</c:v>
                </c:pt>
              </c:strCache>
            </c:strRef>
          </c:tx>
          <c:spPr>
            <a:solidFill>
              <a:srgbClr val="993366"/>
            </a:solidFill>
            <a:ln w="12668">
              <a:solidFill>
                <a:srgbClr val="000000"/>
              </a:solidFill>
              <a:prstDash val="solid"/>
            </a:ln>
          </c:spPr>
          <c:dPt>
            <c:idx val="0"/>
            <c:bubble3D val="0"/>
            <c:spPr>
              <a:solidFill>
                <a:srgbClr val="9999FF"/>
              </a:solidFill>
              <a:ln w="12668">
                <a:solidFill>
                  <a:srgbClr val="000000"/>
                </a:solidFill>
                <a:prstDash val="solid"/>
              </a:ln>
            </c:spPr>
          </c:dPt>
          <c:dPt>
            <c:idx val="1"/>
            <c:bubble3D val="0"/>
          </c:dPt>
          <c:dPt>
            <c:idx val="2"/>
            <c:bubble3D val="0"/>
            <c:spPr>
              <a:solidFill>
                <a:srgbClr val="FFFFCC"/>
              </a:solidFill>
              <a:ln w="12668">
                <a:solidFill>
                  <a:srgbClr val="000000"/>
                </a:solidFill>
                <a:prstDash val="solid"/>
              </a:ln>
            </c:spPr>
          </c:dPt>
          <c:dPt>
            <c:idx val="3"/>
            <c:bubble3D val="0"/>
            <c:spPr>
              <a:solidFill>
                <a:srgbClr val="CCFFFF"/>
              </a:solidFill>
              <a:ln w="12668">
                <a:solidFill>
                  <a:srgbClr val="000000"/>
                </a:solidFill>
                <a:prstDash val="solid"/>
              </a:ln>
            </c:spPr>
          </c:dPt>
          <c:dPt>
            <c:idx val="4"/>
            <c:bubble3D val="0"/>
            <c:spPr>
              <a:solidFill>
                <a:srgbClr val="660066"/>
              </a:solidFill>
              <a:ln w="12668">
                <a:solidFill>
                  <a:srgbClr val="000000"/>
                </a:solidFill>
                <a:prstDash val="solid"/>
              </a:ln>
            </c:spPr>
          </c:dPt>
          <c:dPt>
            <c:idx val="5"/>
            <c:bubble3D val="0"/>
            <c:spPr>
              <a:solidFill>
                <a:srgbClr val="FF8080"/>
              </a:solidFill>
              <a:ln w="12668">
                <a:solidFill>
                  <a:srgbClr val="000000"/>
                </a:solidFill>
                <a:prstDash val="solid"/>
              </a:ln>
            </c:spPr>
          </c:dPt>
          <c:cat>
            <c:strRef>
              <c:f>Sheet1!$B$1:$G$1</c:f>
              <c:strCache>
                <c:ptCount val="4"/>
                <c:pt idx="0">
                  <c:v>1st Qtr</c:v>
                </c:pt>
                <c:pt idx="1">
                  <c:v>2nd Qtr</c:v>
                </c:pt>
                <c:pt idx="2">
                  <c:v>3rd Qtr</c:v>
                </c:pt>
                <c:pt idx="3">
                  <c:v>4th Qtr</c:v>
                </c:pt>
              </c:strCache>
            </c:strRef>
          </c:cat>
          <c:val>
            <c:numRef>
              <c:f>Sheet1!$B$3:$G$3</c:f>
              <c:numCache>
                <c:formatCode>General</c:formatCode>
                <c:ptCount val="6"/>
              </c:numCache>
            </c:numRef>
          </c:val>
        </c:ser>
        <c:ser>
          <c:idx val="2"/>
          <c:order val="2"/>
          <c:tx>
            <c:strRef>
              <c:f>Sheet1!$A$4</c:f>
              <c:strCache>
                <c:ptCount val="1"/>
                <c:pt idx="0">
                  <c:v>North</c:v>
                </c:pt>
              </c:strCache>
            </c:strRef>
          </c:tx>
          <c:spPr>
            <a:solidFill>
              <a:srgbClr val="FFFFCC"/>
            </a:solidFill>
            <a:ln w="12668">
              <a:solidFill>
                <a:srgbClr val="000000"/>
              </a:solidFill>
              <a:prstDash val="solid"/>
            </a:ln>
          </c:spPr>
          <c:dPt>
            <c:idx val="0"/>
            <c:bubble3D val="0"/>
            <c:spPr>
              <a:solidFill>
                <a:srgbClr val="9999FF"/>
              </a:solidFill>
              <a:ln w="12668">
                <a:solidFill>
                  <a:srgbClr val="000000"/>
                </a:solidFill>
                <a:prstDash val="solid"/>
              </a:ln>
            </c:spPr>
          </c:dPt>
          <c:dPt>
            <c:idx val="1"/>
            <c:bubble3D val="0"/>
            <c:spPr>
              <a:solidFill>
                <a:srgbClr val="993366"/>
              </a:solidFill>
              <a:ln w="12668">
                <a:solidFill>
                  <a:srgbClr val="000000"/>
                </a:solidFill>
                <a:prstDash val="solid"/>
              </a:ln>
            </c:spPr>
          </c:dPt>
          <c:dPt>
            <c:idx val="2"/>
            <c:bubble3D val="0"/>
          </c:dPt>
          <c:dPt>
            <c:idx val="3"/>
            <c:bubble3D val="0"/>
            <c:spPr>
              <a:solidFill>
                <a:srgbClr val="CCFFFF"/>
              </a:solidFill>
              <a:ln w="12668">
                <a:solidFill>
                  <a:srgbClr val="000000"/>
                </a:solidFill>
                <a:prstDash val="solid"/>
              </a:ln>
            </c:spPr>
          </c:dPt>
          <c:dPt>
            <c:idx val="4"/>
            <c:bubble3D val="0"/>
            <c:spPr>
              <a:solidFill>
                <a:srgbClr val="660066"/>
              </a:solidFill>
              <a:ln w="12668">
                <a:solidFill>
                  <a:srgbClr val="000000"/>
                </a:solidFill>
                <a:prstDash val="solid"/>
              </a:ln>
            </c:spPr>
          </c:dPt>
          <c:dPt>
            <c:idx val="5"/>
            <c:bubble3D val="0"/>
            <c:spPr>
              <a:solidFill>
                <a:srgbClr val="FF8080"/>
              </a:solidFill>
              <a:ln w="12668">
                <a:solidFill>
                  <a:srgbClr val="000000"/>
                </a:solidFill>
                <a:prstDash val="solid"/>
              </a:ln>
            </c:spPr>
          </c:dPt>
          <c:cat>
            <c:strRef>
              <c:f>Sheet1!$B$1:$G$1</c:f>
              <c:strCache>
                <c:ptCount val="4"/>
                <c:pt idx="0">
                  <c:v>1st Qtr</c:v>
                </c:pt>
                <c:pt idx="1">
                  <c:v>2nd Qtr</c:v>
                </c:pt>
                <c:pt idx="2">
                  <c:v>3rd Qtr</c:v>
                </c:pt>
                <c:pt idx="3">
                  <c:v>4th Qtr</c:v>
                </c:pt>
              </c:strCache>
            </c:strRef>
          </c:cat>
          <c:val>
            <c:numRef>
              <c:f>Sheet1!$B$4:$G$4</c:f>
              <c:numCache>
                <c:formatCode>General</c:formatCode>
                <c:ptCount val="6"/>
              </c:numCache>
            </c:numRef>
          </c:val>
        </c:ser>
        <c:dLbls>
          <c:showLegendKey val="0"/>
          <c:showVal val="0"/>
          <c:showCatName val="0"/>
          <c:showSerName val="0"/>
          <c:showPercent val="0"/>
          <c:showBubbleSize val="0"/>
          <c:showLeaderLines val="1"/>
        </c:dLbls>
        <c:firstSliceAng val="0"/>
      </c:pieChart>
      <c:spPr>
        <a:solidFill>
          <a:srgbClr val="FFFFFF"/>
        </a:solidFill>
        <a:ln w="25336">
          <a:noFill/>
        </a:ln>
      </c:spPr>
    </c:plotArea>
    <c:plotVisOnly val="1"/>
    <c:dispBlanksAs val="zero"/>
    <c:showDLblsOverMax val="0"/>
  </c:chart>
  <c:spPr>
    <a:noFill/>
    <a:ln>
      <a:noFill/>
    </a:ln>
  </c:spPr>
  <c:txPr>
    <a:bodyPr/>
    <a:lstStyle/>
    <a:p>
      <a:pPr>
        <a:defRPr sz="873"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A258C-F4CE-4D85-92F2-3CDBFBDE30A8}" type="datetimeFigureOut">
              <a:rPr lang="en-US" smtClean="0"/>
              <a:t>3/21/2013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63ABA-DE31-486D-8360-949672536919}" type="slidenum">
              <a:rPr lang="en-US" smtClean="0"/>
              <a:t>‹#›</a:t>
            </a:fld>
            <a:endParaRPr lang="en-US" dirty="0"/>
          </a:p>
        </p:txBody>
      </p:sp>
    </p:spTree>
    <p:extLst>
      <p:ext uri="{BB962C8B-B14F-4D97-AF65-F5344CB8AC3E}">
        <p14:creationId xmlns:p14="http://schemas.microsoft.com/office/powerpoint/2010/main" val="44035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3.  </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a:t>
            </a:fld>
            <a:endParaRPr lang="en-US" dirty="0"/>
          </a:p>
        </p:txBody>
      </p:sp>
    </p:spTree>
    <p:extLst>
      <p:ext uri="{BB962C8B-B14F-4D97-AF65-F5344CB8AC3E}">
        <p14:creationId xmlns:p14="http://schemas.microsoft.com/office/powerpoint/2010/main" val="153298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Sketchpad.  Practice some of the major tools with the students.  Show them how to create a triangle</a:t>
            </a:r>
            <a:r>
              <a:rPr lang="en-US" baseline="0" dirty="0" smtClean="0"/>
              <a:t> and label it.  It would be helpful to also show how to measure and move things.  This will save time when they are on their own.  </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12</a:t>
            </a:fld>
            <a:endParaRPr lang="en-US" dirty="0"/>
          </a:p>
        </p:txBody>
      </p:sp>
    </p:spTree>
    <p:extLst>
      <p:ext uri="{BB962C8B-B14F-4D97-AF65-F5344CB8AC3E}">
        <p14:creationId xmlns:p14="http://schemas.microsoft.com/office/powerpoint/2010/main" val="255815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direction packets</a:t>
            </a:r>
            <a:r>
              <a:rPr lang="en-US" baseline="0" dirty="0" smtClean="0"/>
              <a:t> and journals at this point.  Each pair will get directions for translations and rotations. Tell students they will have about 15 – 20 minutes to complete this.  If they finish early they may switch direction sheets with partner and create a second transformation.   Go to next slide to explain journal</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13</a:t>
            </a:fld>
            <a:endParaRPr lang="en-US" dirty="0"/>
          </a:p>
        </p:txBody>
      </p:sp>
    </p:spTree>
    <p:extLst>
      <p:ext uri="{BB962C8B-B14F-4D97-AF65-F5344CB8AC3E}">
        <p14:creationId xmlns:p14="http://schemas.microsoft.com/office/powerpoint/2010/main" val="12974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while they are creating their transformations, they need to take certain measurements and make observations</a:t>
            </a:r>
            <a:r>
              <a:rPr lang="en-US" baseline="0" dirty="0" smtClean="0"/>
              <a:t> about them.  For example for rotations they need to find distance between </a:t>
            </a:r>
            <a:r>
              <a:rPr lang="en-US" baseline="0" dirty="0" err="1" smtClean="0"/>
              <a:t>corrsp</a:t>
            </a:r>
            <a:r>
              <a:rPr lang="en-US" baseline="0" dirty="0" smtClean="0"/>
              <a:t>. Points.  When they have finished with their transformation they need to use the information gathered to fill in the blanks of the definition.</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14</a:t>
            </a:fld>
            <a:endParaRPr lang="en-US" dirty="0"/>
          </a:p>
        </p:txBody>
      </p:sp>
    </p:spTree>
    <p:extLst>
      <p:ext uri="{BB962C8B-B14F-4D97-AF65-F5344CB8AC3E}">
        <p14:creationId xmlns:p14="http://schemas.microsoft.com/office/powerpoint/2010/main" val="138113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translation,</a:t>
            </a:r>
            <a:r>
              <a:rPr lang="en-US" baseline="0" dirty="0" smtClean="0"/>
              <a:t> have a group share information in next few slides.</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15</a:t>
            </a:fld>
            <a:endParaRPr lang="en-US" dirty="0"/>
          </a:p>
        </p:txBody>
      </p:sp>
    </p:spTree>
    <p:extLst>
      <p:ext uri="{BB962C8B-B14F-4D97-AF65-F5344CB8AC3E}">
        <p14:creationId xmlns:p14="http://schemas.microsoft.com/office/powerpoint/2010/main" val="198329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pen tool to record</a:t>
            </a:r>
            <a:r>
              <a:rPr lang="en-US" baseline="0" dirty="0" smtClean="0"/>
              <a:t> answers.</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16</a:t>
            </a:fld>
            <a:endParaRPr lang="en-US" dirty="0"/>
          </a:p>
        </p:txBody>
      </p:sp>
    </p:spTree>
    <p:extLst>
      <p:ext uri="{BB962C8B-B14F-4D97-AF65-F5344CB8AC3E}">
        <p14:creationId xmlns:p14="http://schemas.microsoft.com/office/powerpoint/2010/main" val="146659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Ask students if they know what should go in the blanks.</a:t>
            </a:r>
            <a:r>
              <a:rPr lang="en-US" baseline="0" dirty="0" smtClean="0"/>
              <a:t> </a:t>
            </a:r>
            <a:r>
              <a:rPr lang="en-US" dirty="0" smtClean="0"/>
              <a:t>Click for each answer to pop up.</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17</a:t>
            </a:fld>
            <a:endParaRPr lang="en-US" dirty="0"/>
          </a:p>
        </p:txBody>
      </p:sp>
    </p:spTree>
    <p:extLst>
      <p:ext uri="{BB962C8B-B14F-4D97-AF65-F5344CB8AC3E}">
        <p14:creationId xmlns:p14="http://schemas.microsoft.com/office/powerpoint/2010/main" val="62958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pen tool have</a:t>
            </a:r>
            <a:r>
              <a:rPr lang="en-US" baseline="0" dirty="0" smtClean="0"/>
              <a:t> students come up and circle all of the translations they see.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18</a:t>
            </a:fld>
            <a:endParaRPr lang="en-US" dirty="0"/>
          </a:p>
        </p:txBody>
      </p:sp>
    </p:spTree>
    <p:extLst>
      <p:ext uri="{BB962C8B-B14F-4D97-AF65-F5344CB8AC3E}">
        <p14:creationId xmlns:p14="http://schemas.microsoft.com/office/powerpoint/2010/main" val="138698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pen tool to record</a:t>
            </a:r>
            <a:r>
              <a:rPr lang="en-US" baseline="0" dirty="0" smtClean="0"/>
              <a:t> answers.</a:t>
            </a:r>
            <a:endParaRPr lang="en-US" dirty="0" smtClean="0"/>
          </a:p>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19</a:t>
            </a:fld>
            <a:endParaRPr lang="en-US" dirty="0"/>
          </a:p>
        </p:txBody>
      </p:sp>
    </p:spTree>
    <p:extLst>
      <p:ext uri="{BB962C8B-B14F-4D97-AF65-F5344CB8AC3E}">
        <p14:creationId xmlns:p14="http://schemas.microsoft.com/office/powerpoint/2010/main" val="265983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Ask students if they know what should go in the blanks.</a:t>
            </a:r>
            <a:r>
              <a:rPr lang="en-US" baseline="0" dirty="0" smtClean="0"/>
              <a:t> </a:t>
            </a:r>
            <a:r>
              <a:rPr lang="en-US" dirty="0" smtClean="0"/>
              <a:t>Click for each answer to pop up.</a:t>
            </a:r>
          </a:p>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20</a:t>
            </a:fld>
            <a:endParaRPr lang="en-US" dirty="0"/>
          </a:p>
        </p:txBody>
      </p:sp>
    </p:spTree>
    <p:extLst>
      <p:ext uri="{BB962C8B-B14F-4D97-AF65-F5344CB8AC3E}">
        <p14:creationId xmlns:p14="http://schemas.microsoft.com/office/powerpoint/2010/main" val="260419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pen tool have</a:t>
            </a:r>
            <a:r>
              <a:rPr lang="en-US" baseline="0" dirty="0" smtClean="0"/>
              <a:t> students come up and circle all of the rotations they see.</a:t>
            </a:r>
            <a:endParaRPr lang="en-US" dirty="0" smtClean="0"/>
          </a:p>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21</a:t>
            </a:fld>
            <a:endParaRPr lang="en-US" dirty="0"/>
          </a:p>
        </p:txBody>
      </p:sp>
    </p:spTree>
    <p:extLst>
      <p:ext uri="{BB962C8B-B14F-4D97-AF65-F5344CB8AC3E}">
        <p14:creationId xmlns:p14="http://schemas.microsoft.com/office/powerpoint/2010/main" val="318326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 is 3. </a:t>
            </a:r>
            <a:r>
              <a:rPr lang="en-US" baseline="0" dirty="0" smtClean="0"/>
              <a:t> </a:t>
            </a:r>
            <a:r>
              <a:rPr lang="en-US" dirty="0" smtClean="0"/>
              <a:t>Dilations</a:t>
            </a:r>
            <a:r>
              <a:rPr lang="en-US" baseline="0" dirty="0" smtClean="0"/>
              <a:t> do not fit in this category because their size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a:t>
            </a:fld>
            <a:endParaRPr lang="en-US" dirty="0"/>
          </a:p>
        </p:txBody>
      </p:sp>
    </p:spTree>
    <p:extLst>
      <p:ext uri="{BB962C8B-B14F-4D97-AF65-F5344CB8AC3E}">
        <p14:creationId xmlns:p14="http://schemas.microsoft.com/office/powerpoint/2010/main" val="168465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Geometers Sketchpad on your computer and create the reflection as a class.  Ask students to keep track of their measurements in the journal.  When the reflection is done have students discuss what a possible definition of a reflection could be based on the measurements collected.</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22</a:t>
            </a:fld>
            <a:endParaRPr lang="en-US" dirty="0"/>
          </a:p>
        </p:txBody>
      </p:sp>
    </p:spTree>
    <p:extLst>
      <p:ext uri="{BB962C8B-B14F-4D97-AF65-F5344CB8AC3E}">
        <p14:creationId xmlns:p14="http://schemas.microsoft.com/office/powerpoint/2010/main" val="255815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23</a:t>
            </a:fld>
            <a:endParaRPr lang="en-US" dirty="0"/>
          </a:p>
        </p:txBody>
      </p:sp>
    </p:spTree>
    <p:extLst>
      <p:ext uri="{BB962C8B-B14F-4D97-AF65-F5344CB8AC3E}">
        <p14:creationId xmlns:p14="http://schemas.microsoft.com/office/powerpoint/2010/main" val="265983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use pen tool to circle all reflections they see.</a:t>
            </a:r>
          </a:p>
          <a:p>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25</a:t>
            </a:fld>
            <a:endParaRPr lang="en-US" dirty="0"/>
          </a:p>
        </p:txBody>
      </p:sp>
    </p:spTree>
    <p:extLst>
      <p:ext uri="{BB962C8B-B14F-4D97-AF65-F5344CB8AC3E}">
        <p14:creationId xmlns:p14="http://schemas.microsoft.com/office/powerpoint/2010/main" val="2380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students how to play the game and then</a:t>
            </a:r>
            <a:r>
              <a:rPr lang="en-US" baseline="0" dirty="0" smtClean="0"/>
              <a:t> pass out a game bag for each pair.  Give only 4-5 minutes to play.  It is just to give them practice.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26</a:t>
            </a:fld>
            <a:endParaRPr lang="en-US" dirty="0"/>
          </a:p>
        </p:txBody>
      </p:sp>
    </p:spTree>
    <p:extLst>
      <p:ext uri="{BB962C8B-B14F-4D97-AF65-F5344CB8AC3E}">
        <p14:creationId xmlns:p14="http://schemas.microsoft.com/office/powerpoint/2010/main" val="382450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bring everything</a:t>
            </a:r>
            <a:r>
              <a:rPr lang="en-US" baseline="0" dirty="0" smtClean="0"/>
              <a:t> together today we are going to create fractal tiles.  Does anyone know what a fractal is?</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27</a:t>
            </a:fld>
            <a:endParaRPr lang="en-US" dirty="0"/>
          </a:p>
        </p:txBody>
      </p:sp>
    </p:spTree>
    <p:extLst>
      <p:ext uri="{BB962C8B-B14F-4D97-AF65-F5344CB8AC3E}">
        <p14:creationId xmlns:p14="http://schemas.microsoft.com/office/powerpoint/2010/main" val="95531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3 main characteristics of a fractal: self</a:t>
            </a:r>
            <a:r>
              <a:rPr lang="en-US" baseline="0" dirty="0" smtClean="0"/>
              <a:t> similarity, recursion, and zoom.  If you look at the middle picture it is self similar because it is a triangle made up of smaller congruent triangles.  Repeating the same step at each stage is called recursion.  </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28</a:t>
            </a:fld>
            <a:endParaRPr lang="en-US" dirty="0"/>
          </a:p>
        </p:txBody>
      </p:sp>
    </p:spTree>
    <p:extLst>
      <p:ext uri="{BB962C8B-B14F-4D97-AF65-F5344CB8AC3E}">
        <p14:creationId xmlns:p14="http://schemas.microsoft.com/office/powerpoint/2010/main" val="404133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computer generated fractal titled, “Elephant’s Ear”.  If you take a smaller piece from it, the smaller piece looks exactly like the larger picture.  I can continue to take smaller and smaller pieces and still see the original image.  In a fractal when you zoom in or out to a different stage the object will look </a:t>
            </a:r>
            <a:r>
              <a:rPr lang="en-US" baseline="0" smtClean="0"/>
              <a:t>the same.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29</a:t>
            </a:fld>
            <a:endParaRPr lang="en-US" dirty="0"/>
          </a:p>
        </p:txBody>
      </p:sp>
    </p:spTree>
    <p:extLst>
      <p:ext uri="{BB962C8B-B14F-4D97-AF65-F5344CB8AC3E}">
        <p14:creationId xmlns:p14="http://schemas.microsoft.com/office/powerpoint/2010/main" val="849488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fractals are found just about anywhere.  Star Wars was the first movie to use fractal technology in order to create realistic backgrounds.  Today it is used in movies like Cars, 2012, Day After Tomorrow.  Engineers use it to create smaller more efficient antennas for cell phones.  You can also see fractal geometry in architecture and throughout nature. Tell them that they may even work with fractal geometry in a future career. </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30</a:t>
            </a:fld>
            <a:endParaRPr lang="en-US" dirty="0"/>
          </a:p>
        </p:txBody>
      </p:sp>
    </p:spTree>
    <p:extLst>
      <p:ext uri="{BB962C8B-B14F-4D97-AF65-F5344CB8AC3E}">
        <p14:creationId xmlns:p14="http://schemas.microsoft.com/office/powerpoint/2010/main" val="3159645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get out one small grid and 3 pictures.</a:t>
            </a:r>
            <a:r>
              <a:rPr lang="en-US" baseline="0" dirty="0" smtClean="0"/>
              <a:t>  One of the pictures demonstrates stage 0.  We are going to create stage 1 using translation and rotation.  Show them how to translate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31</a:t>
            </a:fld>
            <a:endParaRPr lang="en-US" dirty="0"/>
          </a:p>
        </p:txBody>
      </p:sp>
    </p:spTree>
    <p:extLst>
      <p:ext uri="{BB962C8B-B14F-4D97-AF65-F5344CB8AC3E}">
        <p14:creationId xmlns:p14="http://schemas.microsoft.com/office/powerpoint/2010/main" val="986715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have translated pieces</a:t>
            </a:r>
            <a:r>
              <a:rPr lang="en-US" baseline="0" dirty="0" smtClean="0"/>
              <a:t> they will rotate.  This is a completed stage 1. When done they can glue on grid and create 2 more each.  They will need 3 stage 1 grids to create stage 2.</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32</a:t>
            </a:fld>
            <a:endParaRPr lang="en-US" dirty="0"/>
          </a:p>
        </p:txBody>
      </p:sp>
    </p:spTree>
    <p:extLst>
      <p:ext uri="{BB962C8B-B14F-4D97-AF65-F5344CB8AC3E}">
        <p14:creationId xmlns:p14="http://schemas.microsoft.com/office/powerpoint/2010/main" val="132591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a:t>
            </a:r>
            <a:r>
              <a:rPr lang="en-US" baseline="0" dirty="0" smtClean="0"/>
              <a:t> picture.  What type of rigid transformation does it illustrate? (reflection)</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4</a:t>
            </a:fld>
            <a:endParaRPr lang="en-US" dirty="0"/>
          </a:p>
        </p:txBody>
      </p:sp>
    </p:spTree>
    <p:extLst>
      <p:ext uri="{BB962C8B-B14F-4D97-AF65-F5344CB8AC3E}">
        <p14:creationId xmlns:p14="http://schemas.microsoft.com/office/powerpoint/2010/main" val="935041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stage two,</a:t>
            </a:r>
            <a:r>
              <a:rPr lang="en-US" baseline="0" dirty="0" smtClean="0"/>
              <a:t> we repeat the same process (recursion).  Translate a piece up and a piece to the right.</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33</a:t>
            </a:fld>
            <a:endParaRPr lang="en-US" dirty="0"/>
          </a:p>
        </p:txBody>
      </p:sp>
    </p:spTree>
    <p:extLst>
      <p:ext uri="{BB962C8B-B14F-4D97-AF65-F5344CB8AC3E}">
        <p14:creationId xmlns:p14="http://schemas.microsoft.com/office/powerpoint/2010/main" val="2690231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them create stage two.  If there is time they can make another stage 2 in their group in order to create a stage three.  If no time is left  you can show them stage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34</a:t>
            </a:fld>
            <a:endParaRPr lang="en-US" dirty="0"/>
          </a:p>
        </p:txBody>
      </p:sp>
    </p:spTree>
    <p:extLst>
      <p:ext uri="{BB962C8B-B14F-4D97-AF65-F5344CB8AC3E}">
        <p14:creationId xmlns:p14="http://schemas.microsoft.com/office/powerpoint/2010/main" val="1804554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continue</a:t>
            </a:r>
            <a:r>
              <a:rPr lang="en-US" baseline="0" dirty="0" smtClean="0"/>
              <a:t> adding stages and the tile can be displayed in a hall or classroom bulletin board.</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35</a:t>
            </a:fld>
            <a:endParaRPr lang="en-US" dirty="0"/>
          </a:p>
        </p:txBody>
      </p:sp>
    </p:spTree>
    <p:extLst>
      <p:ext uri="{BB962C8B-B14F-4D97-AF65-F5344CB8AC3E}">
        <p14:creationId xmlns:p14="http://schemas.microsoft.com/office/powerpoint/2010/main" val="11212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2.  How did the position</a:t>
            </a:r>
            <a:r>
              <a:rPr lang="en-US" baseline="0" dirty="0" smtClean="0"/>
              <a:t> of the mountain change?  It flipped like a mirror image.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5</a:t>
            </a:fld>
            <a:endParaRPr lang="en-US" dirty="0"/>
          </a:p>
        </p:txBody>
      </p:sp>
    </p:spTree>
    <p:extLst>
      <p:ext uri="{BB962C8B-B14F-4D97-AF65-F5344CB8AC3E}">
        <p14:creationId xmlns:p14="http://schemas.microsoft.com/office/powerpoint/2010/main" val="31268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this picture.  What type of rigid transformation is it?  You must</a:t>
            </a:r>
            <a:r>
              <a:rPr lang="en-US" baseline="0" dirty="0" smtClean="0"/>
              <a:t> click in order for the picture to slide to the right.</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6</a:t>
            </a:fld>
            <a:endParaRPr lang="en-US" dirty="0"/>
          </a:p>
        </p:txBody>
      </p:sp>
    </p:spTree>
    <p:extLst>
      <p:ext uri="{BB962C8B-B14F-4D97-AF65-F5344CB8AC3E}">
        <p14:creationId xmlns:p14="http://schemas.microsoft.com/office/powerpoint/2010/main" val="324026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3.  How did the position change?</a:t>
            </a:r>
            <a:r>
              <a:rPr lang="en-US" baseline="0" dirty="0" smtClean="0"/>
              <a:t>  It slid to the right.</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7</a:t>
            </a:fld>
            <a:endParaRPr lang="en-US" dirty="0"/>
          </a:p>
        </p:txBody>
      </p:sp>
    </p:spTree>
    <p:extLst>
      <p:ext uri="{BB962C8B-B14F-4D97-AF65-F5344CB8AC3E}">
        <p14:creationId xmlns:p14="http://schemas.microsoft.com/office/powerpoint/2010/main" val="204467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pinwheel. What</a:t>
            </a:r>
            <a:r>
              <a:rPr lang="en-US" baseline="0" dirty="0" smtClean="0"/>
              <a:t> type of transformation does it illustrate?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8</a:t>
            </a:fld>
            <a:endParaRPr lang="en-US" dirty="0"/>
          </a:p>
        </p:txBody>
      </p:sp>
    </p:spTree>
    <p:extLst>
      <p:ext uri="{BB962C8B-B14F-4D97-AF65-F5344CB8AC3E}">
        <p14:creationId xmlns:p14="http://schemas.microsoft.com/office/powerpoint/2010/main" val="424740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1.  How did the position change?  The pinwheel</a:t>
            </a:r>
            <a:r>
              <a:rPr lang="en-US" baseline="0" dirty="0" smtClean="0"/>
              <a:t> pieces</a:t>
            </a:r>
            <a:r>
              <a:rPr lang="en-US" dirty="0" smtClean="0"/>
              <a:t> turned</a:t>
            </a:r>
            <a:r>
              <a:rPr lang="en-US" baseline="0" dirty="0" smtClean="0"/>
              <a:t> at an angle.</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9</a:t>
            </a:fld>
            <a:endParaRPr lang="en-US" dirty="0"/>
          </a:p>
        </p:txBody>
      </p:sp>
    </p:spTree>
    <p:extLst>
      <p:ext uri="{BB962C8B-B14F-4D97-AF65-F5344CB8AC3E}">
        <p14:creationId xmlns:p14="http://schemas.microsoft.com/office/powerpoint/2010/main" val="281338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different tools that</a:t>
            </a:r>
            <a:r>
              <a:rPr lang="en-US" baseline="0" dirty="0" smtClean="0"/>
              <a:t> will be used to create the transformations.</a:t>
            </a:r>
            <a:endParaRPr lang="en-US" dirty="0"/>
          </a:p>
        </p:txBody>
      </p:sp>
      <p:sp>
        <p:nvSpPr>
          <p:cNvPr id="4" name="Slide Number Placeholder 3"/>
          <p:cNvSpPr>
            <a:spLocks noGrp="1"/>
          </p:cNvSpPr>
          <p:nvPr>
            <p:ph type="sldNum" sz="quarter" idx="10"/>
          </p:nvPr>
        </p:nvSpPr>
        <p:spPr/>
        <p:txBody>
          <a:bodyPr/>
          <a:lstStyle/>
          <a:p>
            <a:fld id="{D2A63ABA-DE31-486D-8360-949672536919}" type="slidenum">
              <a:rPr lang="en-US" smtClean="0"/>
              <a:t>11</a:t>
            </a:fld>
            <a:endParaRPr lang="en-US" dirty="0"/>
          </a:p>
        </p:txBody>
      </p:sp>
    </p:spTree>
    <p:extLst>
      <p:ext uri="{BB962C8B-B14F-4D97-AF65-F5344CB8AC3E}">
        <p14:creationId xmlns:p14="http://schemas.microsoft.com/office/powerpoint/2010/main" val="35717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8" name="Slide Number Placeholder 7"/>
          <p:cNvSpPr>
            <a:spLocks noGrp="1"/>
          </p:cNvSpPr>
          <p:nvPr>
            <p:ph type="sldNum" sz="quarter" idx="11"/>
          </p:nvPr>
        </p:nvSpPr>
        <p:spPr/>
        <p:txBody>
          <a:bodyPr/>
          <a:lstStyle/>
          <a:p>
            <a:fld id="{05A9A978-ED96-4130-80D8-0D755EE9AEBA}"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9A978-ED96-4130-80D8-0D755EE9AEB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9A978-ED96-4130-80D8-0D755EE9AEB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9A978-ED96-4130-80D8-0D755EE9AEBA}" type="slidenum">
              <a:rPr lang="en-US" smtClean="0"/>
              <a:t>‹#›</a:t>
            </a:fld>
            <a:endParaRPr lang="en-US" dirty="0"/>
          </a:p>
        </p:txBody>
      </p:sp>
    </p:spTree>
    <p:extLst>
      <p:ext uri="{BB962C8B-B14F-4D97-AF65-F5344CB8AC3E}">
        <p14:creationId xmlns:p14="http://schemas.microsoft.com/office/powerpoint/2010/main" val="32270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D0627D7D-7D30-46A7-B53D-1121BA06B712}" type="datetimeFigureOut">
              <a:rPr lang="en-US" smtClean="0"/>
              <a:t>3/21/2013</a:t>
            </a:fld>
            <a:endParaRPr lang="en-US" dirty="0"/>
          </a:p>
        </p:txBody>
      </p:sp>
      <p:sp>
        <p:nvSpPr>
          <p:cNvPr id="10" name="Slide Number Placeholder 9"/>
          <p:cNvSpPr>
            <a:spLocks noGrp="1"/>
          </p:cNvSpPr>
          <p:nvPr>
            <p:ph type="sldNum" sz="quarter" idx="15"/>
          </p:nvPr>
        </p:nvSpPr>
        <p:spPr/>
        <p:txBody>
          <a:bodyPr/>
          <a:lstStyle/>
          <a:p>
            <a:fld id="{05A9A978-ED96-4130-80D8-0D755EE9AEBA}" type="slidenum">
              <a:rPr lang="en-US" smtClean="0"/>
              <a:t>‹#›</a:t>
            </a:fld>
            <a:endParaRPr lang="en-US" dirty="0"/>
          </a:p>
        </p:txBody>
      </p:sp>
      <p:sp>
        <p:nvSpPr>
          <p:cNvPr id="11" name="Footer Placeholder 10"/>
          <p:cNvSpPr>
            <a:spLocks noGrp="1"/>
          </p:cNvSpPr>
          <p:nvPr>
            <p:ph type="ftr" sz="quarter" idx="16"/>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8" name="Slide Number Placeholder 7"/>
          <p:cNvSpPr>
            <a:spLocks noGrp="1"/>
          </p:cNvSpPr>
          <p:nvPr>
            <p:ph type="sldNum" sz="quarter" idx="11"/>
          </p:nvPr>
        </p:nvSpPr>
        <p:spPr/>
        <p:txBody>
          <a:bodyPr/>
          <a:lstStyle/>
          <a:p>
            <a:fld id="{05A9A978-ED96-4130-80D8-0D755EE9AEBA}"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10" name="Slide Number Placeholder 9"/>
          <p:cNvSpPr>
            <a:spLocks noGrp="1"/>
          </p:cNvSpPr>
          <p:nvPr>
            <p:ph type="sldNum" sz="quarter" idx="11"/>
          </p:nvPr>
        </p:nvSpPr>
        <p:spPr/>
        <p:txBody>
          <a:bodyPr/>
          <a:lstStyle/>
          <a:p>
            <a:fld id="{05A9A978-ED96-4130-80D8-0D755EE9AEBA}" type="slidenum">
              <a:rPr lang="en-US" smtClean="0"/>
              <a:t>‹#›</a:t>
            </a:fld>
            <a:endParaRPr lang="en-US" dirty="0"/>
          </a:p>
        </p:txBody>
      </p:sp>
      <p:sp>
        <p:nvSpPr>
          <p:cNvPr id="11" name="Footer Placeholder 10"/>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11" name="Slide Number Placeholder 10"/>
          <p:cNvSpPr>
            <a:spLocks noGrp="1"/>
          </p:cNvSpPr>
          <p:nvPr>
            <p:ph type="sldNum" sz="quarter" idx="11"/>
          </p:nvPr>
        </p:nvSpPr>
        <p:spPr/>
        <p:txBody>
          <a:bodyPr/>
          <a:lstStyle/>
          <a:p>
            <a:fld id="{05A9A978-ED96-4130-80D8-0D755EE9AEBA}" type="slidenum">
              <a:rPr lang="en-US" smtClean="0"/>
              <a:t>‹#›</a:t>
            </a:fld>
            <a:endParaRPr lang="en-US" dirty="0"/>
          </a:p>
        </p:txBody>
      </p:sp>
      <p:sp>
        <p:nvSpPr>
          <p:cNvPr id="12" name="Footer Placeholder 11"/>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D0627D7D-7D30-46A7-B53D-1121BA06B712}" type="datetimeFigureOut">
              <a:rPr lang="en-US" smtClean="0"/>
              <a:t>3/21/2013</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05A9A978-ED96-4130-80D8-0D755EE9AEBA}" type="slidenum">
              <a:rPr lang="en-US" smtClean="0"/>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9A978-ED96-4130-80D8-0D755EE9AEBA}"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9" name="Slide Number Placeholder 8"/>
          <p:cNvSpPr>
            <a:spLocks noGrp="1"/>
          </p:cNvSpPr>
          <p:nvPr>
            <p:ph type="sldNum" sz="quarter" idx="11"/>
          </p:nvPr>
        </p:nvSpPr>
        <p:spPr/>
        <p:txBody>
          <a:bodyPr/>
          <a:lstStyle/>
          <a:p>
            <a:fld id="{05A9A978-ED96-4130-80D8-0D755EE9AEBA}" type="slidenum">
              <a:rPr lang="en-US" smtClean="0"/>
              <a:t>‹#›</a:t>
            </a:fld>
            <a:endParaRPr lang="en-US" dirty="0"/>
          </a:p>
        </p:txBody>
      </p:sp>
      <p:sp>
        <p:nvSpPr>
          <p:cNvPr id="10" name="Footer Placeholder 9"/>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627D7D-7D30-46A7-B53D-1121BA06B712}" type="datetimeFigureOut">
              <a:rPr lang="en-US" smtClean="0"/>
              <a:t>3/21/2013</a:t>
            </a:fld>
            <a:endParaRPr lang="en-US" dirty="0"/>
          </a:p>
        </p:txBody>
      </p:sp>
      <p:sp>
        <p:nvSpPr>
          <p:cNvPr id="9" name="Slide Number Placeholder 8"/>
          <p:cNvSpPr>
            <a:spLocks noGrp="1"/>
          </p:cNvSpPr>
          <p:nvPr>
            <p:ph type="sldNum" sz="quarter" idx="11"/>
          </p:nvPr>
        </p:nvSpPr>
        <p:spPr/>
        <p:txBody>
          <a:bodyPr/>
          <a:lstStyle/>
          <a:p>
            <a:fld id="{05A9A978-ED96-4130-80D8-0D755EE9AEBA}" type="slidenum">
              <a:rPr lang="en-US" smtClean="0"/>
              <a:t>‹#›</a:t>
            </a:fld>
            <a:endParaRPr lang="en-US" dirty="0"/>
          </a:p>
        </p:txBody>
      </p:sp>
      <p:sp>
        <p:nvSpPr>
          <p:cNvPr id="10" name="Footer Placeholder 9"/>
          <p:cNvSpPr>
            <a:spLocks noGrp="1"/>
          </p:cNvSpPr>
          <p:nvPr>
            <p:ph type="ftr" sz="quarter" idx="12"/>
          </p:nvPr>
        </p:nvSpPr>
        <p:spPr>
          <a:xfrm>
            <a:off x="493776" y="6356350"/>
            <a:ext cx="5102352" cy="365125"/>
          </a:xfr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0627D7D-7D30-46A7-B53D-1121BA06B712}" type="datetimeFigureOut">
              <a:rPr lang="en-US" smtClean="0"/>
              <a:t>3/21/2013</a:t>
            </a:fld>
            <a:endParaRPr lang="en-US" dirty="0"/>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05A9A978-ED96-4130-80D8-0D755EE9AEB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chart" Target="../charts/chart1.xml"/><Relationship Id="rId5" Type="http://schemas.openxmlformats.org/officeDocument/2006/relationships/image" Target="../media/image17.wmf"/><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7.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9608" y="914400"/>
            <a:ext cx="6624056" cy="19389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smtClean="0">
                <a:ln w="0"/>
                <a:effectLst>
                  <a:reflection blurRad="6350" stA="55000" endA="50" endPos="85000" dist="60007" dir="5400000" sy="-100000" algn="bl" rotWithShape="0"/>
                </a:effectLst>
                <a:latin typeface="Cooper Black" pitchFamily="18" charset="0"/>
              </a:rPr>
              <a:t>Totally </a:t>
            </a:r>
          </a:p>
          <a:p>
            <a:pPr algn="ctr"/>
            <a:r>
              <a:rPr lang="en-US" sz="6000" b="1" cap="all" spc="0" dirty="0" smtClean="0">
                <a:ln w="0"/>
                <a:effectLst>
                  <a:reflection blurRad="6350" stA="55000" endA="50" endPos="85000" dist="60007" dir="5400000" sy="-100000" algn="bl" rotWithShape="0"/>
                </a:effectLst>
                <a:latin typeface="Cooper Black" pitchFamily="18" charset="0"/>
              </a:rPr>
              <a:t>Transformed</a:t>
            </a:r>
            <a:endParaRPr lang="en-US" sz="6000" b="1" cap="all" spc="0" dirty="0">
              <a:ln w="0"/>
              <a:effectLst>
                <a:reflection blurRad="6350" stA="55000" endA="50" endPos="85000" dist="60007" dir="5400000" sy="-100000" algn="bl" rotWithShape="0"/>
              </a:effectLst>
              <a:latin typeface="Cooper Black"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940" y="4953000"/>
            <a:ext cx="3460528" cy="2237079"/>
          </a:xfrm>
          <a:prstGeom prst="rect">
            <a:avLst/>
          </a:prstGeom>
        </p:spPr>
      </p:pic>
      <p:sp>
        <p:nvSpPr>
          <p:cNvPr id="4" name="TextBox 3"/>
          <p:cNvSpPr txBox="1"/>
          <p:nvPr/>
        </p:nvSpPr>
        <p:spPr>
          <a:xfrm>
            <a:off x="1676400" y="3680527"/>
            <a:ext cx="5708614" cy="646331"/>
          </a:xfrm>
          <a:prstGeom prst="rect">
            <a:avLst/>
          </a:prstGeom>
          <a:noFill/>
        </p:spPr>
        <p:txBody>
          <a:bodyPr wrap="none" rtlCol="0">
            <a:spAutoFit/>
          </a:bodyPr>
          <a:lstStyle/>
          <a:p>
            <a:r>
              <a:rPr lang="en-US" sz="3600" dirty="0" smtClean="0"/>
              <a:t>Using Geometers Sketchpad</a:t>
            </a:r>
            <a:endParaRPr lang="en-US" sz="3600" dirty="0"/>
          </a:p>
        </p:txBody>
      </p:sp>
    </p:spTree>
    <p:custDataLst>
      <p:tags r:id="rId1"/>
    </p:custDataLst>
    <p:extLst>
      <p:ext uri="{BB962C8B-B14F-4D97-AF65-F5344CB8AC3E}">
        <p14:creationId xmlns:p14="http://schemas.microsoft.com/office/powerpoint/2010/main" val="84549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676400"/>
            <a:ext cx="9144000" cy="3886200"/>
          </a:xfrm>
        </p:spPr>
        <p:txBody>
          <a:bodyPr>
            <a:normAutofit fontScale="85000" lnSpcReduction="20000"/>
          </a:bodyPr>
          <a:lstStyle/>
          <a:p>
            <a:r>
              <a:rPr lang="en-US" sz="3200" dirty="0" smtClean="0">
                <a:latin typeface="Arial" pitchFamily="34" charset="0"/>
                <a:cs typeface="Arial" pitchFamily="34" charset="0"/>
              </a:rPr>
              <a:t>Work cooperatively in groups</a:t>
            </a:r>
          </a:p>
          <a:p>
            <a:r>
              <a:rPr lang="en-US" sz="3200" dirty="0" smtClean="0">
                <a:latin typeface="Arial" pitchFamily="34" charset="0"/>
                <a:cs typeface="Arial" pitchFamily="34" charset="0"/>
              </a:rPr>
              <a:t>Explore what happens in each type of transformation</a:t>
            </a:r>
          </a:p>
          <a:p>
            <a:r>
              <a:rPr lang="en-US" sz="3200" dirty="0" smtClean="0">
                <a:latin typeface="Arial" pitchFamily="34" charset="0"/>
                <a:cs typeface="Arial" pitchFamily="34" charset="0"/>
              </a:rPr>
              <a:t>Use the program </a:t>
            </a:r>
            <a:r>
              <a:rPr lang="en-US" sz="3200" dirty="0" err="1" smtClean="0">
                <a:latin typeface="Arial" pitchFamily="34" charset="0"/>
                <a:cs typeface="Arial" pitchFamily="34" charset="0"/>
              </a:rPr>
              <a:t>GeoGebra</a:t>
            </a:r>
            <a:r>
              <a:rPr lang="en-US" sz="3200" dirty="0" smtClean="0">
                <a:latin typeface="Arial" pitchFamily="34" charset="0"/>
                <a:cs typeface="Arial" pitchFamily="34" charset="0"/>
              </a:rPr>
              <a:t> to make our discoveries</a:t>
            </a:r>
          </a:p>
          <a:p>
            <a:r>
              <a:rPr lang="en-US" sz="3200" dirty="0" smtClean="0">
                <a:latin typeface="Arial" pitchFamily="34" charset="0"/>
                <a:cs typeface="Arial" pitchFamily="34" charset="0"/>
              </a:rPr>
              <a:t>Make predictions</a:t>
            </a:r>
          </a:p>
          <a:p>
            <a:r>
              <a:rPr lang="en-US" sz="3200" dirty="0" smtClean="0">
                <a:latin typeface="Arial" pitchFamily="34" charset="0"/>
                <a:cs typeface="Arial" pitchFamily="34" charset="0"/>
              </a:rPr>
              <a:t>Record findings</a:t>
            </a:r>
          </a:p>
          <a:p>
            <a:r>
              <a:rPr lang="en-US" sz="3200" dirty="0" smtClean="0">
                <a:latin typeface="Arial" pitchFamily="34" charset="0"/>
                <a:cs typeface="Arial" pitchFamily="34" charset="0"/>
              </a:rPr>
              <a:t>Reflect on experience</a:t>
            </a:r>
          </a:p>
          <a:p>
            <a:pPr marL="0" indent="0">
              <a:buNone/>
            </a:pPr>
            <a:endParaRPr lang="en-US" sz="3200" dirty="0" smtClean="0">
              <a:latin typeface="Arial" pitchFamily="34" charset="0"/>
              <a:cs typeface="Arial" pitchFamily="34" charset="0"/>
            </a:endParaRPr>
          </a:p>
          <a:p>
            <a:pPr marL="0" indent="0">
              <a:buNone/>
            </a:pPr>
            <a:r>
              <a:rPr lang="en-US" sz="3200" dirty="0" smtClean="0">
                <a:latin typeface="Arial" pitchFamily="34" charset="0"/>
                <a:cs typeface="Arial" pitchFamily="34" charset="0"/>
              </a:rPr>
              <a:t>If there is time…</a:t>
            </a:r>
          </a:p>
          <a:p>
            <a:r>
              <a:rPr lang="en-US" sz="3200" dirty="0" smtClean="0">
                <a:latin typeface="Arial" pitchFamily="34" charset="0"/>
                <a:cs typeface="Arial" pitchFamily="34" charset="0"/>
              </a:rPr>
              <a:t>Create fractals using transformations</a:t>
            </a:r>
            <a:endParaRPr lang="en-US" sz="3200" dirty="0">
              <a:latin typeface="Arial" pitchFamily="34" charset="0"/>
              <a:cs typeface="Arial" pitchFamily="34" charset="0"/>
            </a:endParaRPr>
          </a:p>
        </p:txBody>
      </p:sp>
      <p:sp>
        <p:nvSpPr>
          <p:cNvPr id="3" name="Title 2"/>
          <p:cNvSpPr>
            <a:spLocks noGrp="1"/>
          </p:cNvSpPr>
          <p:nvPr>
            <p:ph type="title"/>
          </p:nvPr>
        </p:nvSpPr>
        <p:spPr>
          <a:xfrm>
            <a:off x="609600" y="381000"/>
            <a:ext cx="8229600" cy="1143000"/>
          </a:xfrm>
        </p:spPr>
        <p:txBody>
          <a:bodyPr>
            <a:normAutofit/>
          </a:bodyPr>
          <a:lstStyle/>
          <a:p>
            <a:r>
              <a:rPr lang="en-US" sz="5400" dirty="0" smtClean="0"/>
              <a:t>Today we will …</a:t>
            </a:r>
            <a:endParaRPr lang="en-US" sz="5400" dirty="0"/>
          </a:p>
        </p:txBody>
      </p:sp>
    </p:spTree>
    <p:custDataLst>
      <p:tags r:id="rId1"/>
    </p:custDataLst>
    <p:extLst>
      <p:ext uri="{BB962C8B-B14F-4D97-AF65-F5344CB8AC3E}">
        <p14:creationId xmlns:p14="http://schemas.microsoft.com/office/powerpoint/2010/main" val="17609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395211" y="305667"/>
            <a:ext cx="7496577" cy="1979466"/>
          </a:xfrm>
        </p:spPr>
        <p:txBody>
          <a:bodyPr>
            <a:normAutofit/>
          </a:bodyPr>
          <a:lstStyle/>
          <a:p>
            <a:r>
              <a:rPr lang="en-US" sz="3600" dirty="0"/>
              <a:t>Using </a:t>
            </a:r>
            <a:r>
              <a:rPr lang="en-US" sz="3600" dirty="0" err="1"/>
              <a:t>GeoSketchpad</a:t>
            </a:r>
            <a:endParaRPr lang="en-US" sz="3600" dirty="0"/>
          </a:p>
        </p:txBody>
      </p:sp>
      <p:pic>
        <p:nvPicPr>
          <p:cNvPr id="111620" name="Picture 4"/>
          <p:cNvPicPr>
            <a:picLocks noChangeAspect="1" noChangeArrowheads="1"/>
          </p:cNvPicPr>
          <p:nvPr/>
        </p:nvPicPr>
        <p:blipFill>
          <a:blip r:embed="rId4">
            <a:extLst>
              <a:ext uri="{28A0092B-C50C-407E-A947-70E740481C1C}">
                <a14:useLocalDpi xmlns:a14="http://schemas.microsoft.com/office/drawing/2010/main" val="0"/>
              </a:ext>
            </a:extLst>
          </a:blip>
          <a:srcRect r="55670" b="68385"/>
          <a:stretch>
            <a:fillRect/>
          </a:stretch>
        </p:blipFill>
        <p:spPr bwMode="auto">
          <a:xfrm>
            <a:off x="548962" y="1190759"/>
            <a:ext cx="7886700" cy="355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1" name="Oval 5"/>
          <p:cNvSpPr>
            <a:spLocks noChangeArrowheads="1"/>
          </p:cNvSpPr>
          <p:nvPr/>
        </p:nvSpPr>
        <p:spPr bwMode="auto">
          <a:xfrm>
            <a:off x="571499" y="3074350"/>
            <a:ext cx="620869" cy="457200"/>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2" name="Line 6"/>
          <p:cNvSpPr>
            <a:spLocks noChangeShapeType="1"/>
          </p:cNvSpPr>
          <p:nvPr/>
        </p:nvSpPr>
        <p:spPr bwMode="auto">
          <a:xfrm>
            <a:off x="1219200" y="3302950"/>
            <a:ext cx="838200" cy="0"/>
          </a:xfrm>
          <a:prstGeom prst="line">
            <a:avLst/>
          </a:prstGeom>
          <a:noFill/>
          <a:ln w="381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23" name="Text Box 7"/>
          <p:cNvSpPr txBox="1">
            <a:spLocks noChangeArrowheads="1"/>
          </p:cNvSpPr>
          <p:nvPr/>
        </p:nvSpPr>
        <p:spPr bwMode="auto">
          <a:xfrm>
            <a:off x="2057400" y="3058180"/>
            <a:ext cx="2705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FF0000"/>
                </a:solidFill>
              </a:rPr>
              <a:t>Segment Tool</a:t>
            </a:r>
          </a:p>
        </p:txBody>
      </p:sp>
      <p:sp>
        <p:nvSpPr>
          <p:cNvPr id="111624" name="Oval 8"/>
          <p:cNvSpPr>
            <a:spLocks noChangeArrowheads="1"/>
          </p:cNvSpPr>
          <p:nvPr/>
        </p:nvSpPr>
        <p:spPr bwMode="auto">
          <a:xfrm>
            <a:off x="548962" y="1927001"/>
            <a:ext cx="643406" cy="457200"/>
          </a:xfrm>
          <a:prstGeom prst="ellipse">
            <a:avLst/>
          </a:prstGeom>
          <a:noFill/>
          <a:ln w="50800">
            <a:solidFill>
              <a:srgbClr val="33996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5" name="Line 9"/>
          <p:cNvSpPr>
            <a:spLocks noChangeShapeType="1"/>
          </p:cNvSpPr>
          <p:nvPr/>
        </p:nvSpPr>
        <p:spPr bwMode="auto">
          <a:xfrm flipV="1">
            <a:off x="1192368" y="2165797"/>
            <a:ext cx="865032" cy="0"/>
          </a:xfrm>
          <a:prstGeom prst="line">
            <a:avLst/>
          </a:prstGeom>
          <a:noFill/>
          <a:ln w="38100">
            <a:solidFill>
              <a:srgbClr val="339966"/>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26" name="Text Box 10"/>
          <p:cNvSpPr txBox="1">
            <a:spLocks noChangeArrowheads="1"/>
          </p:cNvSpPr>
          <p:nvPr/>
        </p:nvSpPr>
        <p:spPr bwMode="auto">
          <a:xfrm>
            <a:off x="2057400" y="194819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8000"/>
                </a:solidFill>
              </a:rPr>
              <a:t>Arrow Tool</a:t>
            </a:r>
          </a:p>
        </p:txBody>
      </p:sp>
      <p:sp>
        <p:nvSpPr>
          <p:cNvPr id="111627" name="Oval 11"/>
          <p:cNvSpPr>
            <a:spLocks noChangeArrowheads="1"/>
          </p:cNvSpPr>
          <p:nvPr/>
        </p:nvSpPr>
        <p:spPr bwMode="auto">
          <a:xfrm>
            <a:off x="3771900" y="1480930"/>
            <a:ext cx="990600" cy="457200"/>
          </a:xfrm>
          <a:prstGeom prst="ellipse">
            <a:avLst/>
          </a:prstGeom>
          <a:noFill/>
          <a:ln w="50800">
            <a:solidFill>
              <a:srgbClr val="CC00CC"/>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8" name="Line 12"/>
          <p:cNvSpPr>
            <a:spLocks noChangeShapeType="1"/>
          </p:cNvSpPr>
          <p:nvPr/>
        </p:nvSpPr>
        <p:spPr bwMode="auto">
          <a:xfrm>
            <a:off x="5562600" y="1828800"/>
            <a:ext cx="750404" cy="555401"/>
          </a:xfrm>
          <a:prstGeom prst="line">
            <a:avLst/>
          </a:prstGeom>
          <a:noFill/>
          <a:ln w="50800">
            <a:solidFill>
              <a:srgbClr val="FF6600"/>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29" name="Text Box 13"/>
          <p:cNvSpPr txBox="1">
            <a:spLocks noChangeArrowheads="1"/>
          </p:cNvSpPr>
          <p:nvPr/>
        </p:nvSpPr>
        <p:spPr bwMode="auto">
          <a:xfrm>
            <a:off x="3877917" y="2633990"/>
            <a:ext cx="2965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CC00CC"/>
                </a:solidFill>
              </a:rPr>
              <a:t>Transformations</a:t>
            </a:r>
            <a:endParaRPr lang="en-US" sz="2800" b="1" dirty="0">
              <a:solidFill>
                <a:srgbClr val="CC00CC"/>
              </a:solidFill>
            </a:endParaRPr>
          </a:p>
        </p:txBody>
      </p:sp>
      <p:sp>
        <p:nvSpPr>
          <p:cNvPr id="111633" name="Oval 17"/>
          <p:cNvSpPr>
            <a:spLocks noChangeArrowheads="1"/>
          </p:cNvSpPr>
          <p:nvPr/>
        </p:nvSpPr>
        <p:spPr bwMode="auto">
          <a:xfrm>
            <a:off x="533400" y="2362200"/>
            <a:ext cx="658968" cy="457200"/>
          </a:xfrm>
          <a:prstGeom prst="ellipse">
            <a:avLst/>
          </a:prstGeom>
          <a:noFill/>
          <a:ln w="50800">
            <a:solidFill>
              <a:srgbClr val="0033CC"/>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4" name="Line 18"/>
          <p:cNvSpPr>
            <a:spLocks noChangeShapeType="1"/>
          </p:cNvSpPr>
          <p:nvPr/>
        </p:nvSpPr>
        <p:spPr bwMode="auto">
          <a:xfrm>
            <a:off x="1219200" y="2586506"/>
            <a:ext cx="838200" cy="4293"/>
          </a:xfrm>
          <a:prstGeom prst="line">
            <a:avLst/>
          </a:prstGeom>
          <a:noFill/>
          <a:ln w="38100">
            <a:solidFill>
              <a:srgbClr val="0033CC"/>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35" name="Text Box 19"/>
          <p:cNvSpPr txBox="1">
            <a:spLocks noChangeArrowheads="1"/>
          </p:cNvSpPr>
          <p:nvPr/>
        </p:nvSpPr>
        <p:spPr bwMode="auto">
          <a:xfrm>
            <a:off x="2057400" y="2372380"/>
            <a:ext cx="2857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0000CC"/>
                </a:solidFill>
              </a:rPr>
              <a:t>Point Tool</a:t>
            </a:r>
          </a:p>
        </p:txBody>
      </p:sp>
      <p:sp>
        <p:nvSpPr>
          <p:cNvPr id="111637" name="Text Box 21"/>
          <p:cNvSpPr txBox="1">
            <a:spLocks noChangeArrowheads="1"/>
          </p:cNvSpPr>
          <p:nvPr/>
        </p:nvSpPr>
        <p:spPr bwMode="auto">
          <a:xfrm>
            <a:off x="495300" y="4741147"/>
            <a:ext cx="90297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t>Open a new sketch:   </a:t>
            </a:r>
            <a:r>
              <a:rPr lang="en-US" sz="3200" b="1" dirty="0" smtClean="0"/>
              <a:t>Go to </a:t>
            </a:r>
            <a:r>
              <a:rPr lang="en-US" sz="3200" b="1" dirty="0"/>
              <a:t>File: New Sketch</a:t>
            </a:r>
          </a:p>
          <a:p>
            <a:pPr>
              <a:spcBef>
                <a:spcPct val="50000"/>
              </a:spcBef>
            </a:pPr>
            <a:r>
              <a:rPr lang="en-US" sz="3200" b="1" dirty="0"/>
              <a:t>Arrow Tool is your default tool.</a:t>
            </a:r>
          </a:p>
          <a:p>
            <a:pPr>
              <a:spcBef>
                <a:spcPct val="50000"/>
              </a:spcBef>
            </a:pPr>
            <a:r>
              <a:rPr lang="en-US" sz="3200" b="1" dirty="0"/>
              <a:t>Use the Arrow Tool to select points</a:t>
            </a:r>
            <a:r>
              <a:rPr lang="en-US" sz="3200" dirty="0">
                <a:solidFill>
                  <a:srgbClr val="FFFF00"/>
                </a:solidFill>
              </a:rPr>
              <a:t>.</a:t>
            </a:r>
          </a:p>
        </p:txBody>
      </p:sp>
      <p:sp>
        <p:nvSpPr>
          <p:cNvPr id="111638" name="Oval 22"/>
          <p:cNvSpPr>
            <a:spLocks noChangeArrowheads="1"/>
          </p:cNvSpPr>
          <p:nvPr/>
        </p:nvSpPr>
        <p:spPr bwMode="auto">
          <a:xfrm>
            <a:off x="548962" y="3505200"/>
            <a:ext cx="643406" cy="457200"/>
          </a:xfrm>
          <a:prstGeom prst="ellipse">
            <a:avLst/>
          </a:prstGeom>
          <a:noFill/>
          <a:ln w="50800">
            <a:solidFill>
              <a:srgbClr val="C06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9" name="Line 23"/>
          <p:cNvSpPr>
            <a:spLocks noChangeShapeType="1"/>
          </p:cNvSpPr>
          <p:nvPr/>
        </p:nvSpPr>
        <p:spPr bwMode="auto">
          <a:xfrm>
            <a:off x="1219200" y="3733800"/>
            <a:ext cx="838200" cy="0"/>
          </a:xfrm>
          <a:prstGeom prst="line">
            <a:avLst/>
          </a:prstGeom>
          <a:noFill/>
          <a:ln w="50800">
            <a:solidFill>
              <a:srgbClr val="C06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40" name="Text Box 24"/>
          <p:cNvSpPr txBox="1">
            <a:spLocks noChangeArrowheads="1"/>
          </p:cNvSpPr>
          <p:nvPr/>
        </p:nvSpPr>
        <p:spPr bwMode="auto">
          <a:xfrm>
            <a:off x="2057400" y="3454302"/>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accent2">
                    <a:lumMod val="75000"/>
                  </a:schemeClr>
                </a:solidFill>
              </a:rPr>
              <a:t>Label Tool</a:t>
            </a:r>
          </a:p>
        </p:txBody>
      </p:sp>
      <p:sp>
        <p:nvSpPr>
          <p:cNvPr id="111641" name="Oval 25"/>
          <p:cNvSpPr>
            <a:spLocks noChangeArrowheads="1"/>
          </p:cNvSpPr>
          <p:nvPr/>
        </p:nvSpPr>
        <p:spPr bwMode="auto">
          <a:xfrm>
            <a:off x="4818822" y="1497496"/>
            <a:ext cx="990600" cy="457200"/>
          </a:xfrm>
          <a:prstGeom prst="ellipse">
            <a:avLst/>
          </a:prstGeom>
          <a:noFill/>
          <a:ln w="50800">
            <a:solidFill>
              <a:srgbClr val="FF6600"/>
            </a:solidFill>
            <a:round/>
            <a:headEnd type="none" w="sm" len="sm"/>
            <a:tailEnd type="none" w="sm" len="sm"/>
          </a:ln>
          <a:effectLst/>
        </p:spPr>
        <p:txBody>
          <a:bodyPr wrap="none" anchor="ctr"/>
          <a:lstStyle/>
          <a:p>
            <a:endParaRPr lang="en-US"/>
          </a:p>
        </p:txBody>
      </p:sp>
      <p:sp>
        <p:nvSpPr>
          <p:cNvPr id="111642" name="Line 26"/>
          <p:cNvSpPr>
            <a:spLocks noChangeShapeType="1"/>
          </p:cNvSpPr>
          <p:nvPr/>
        </p:nvSpPr>
        <p:spPr bwMode="auto">
          <a:xfrm>
            <a:off x="6477000" y="1905000"/>
            <a:ext cx="685800" cy="381000"/>
          </a:xfrm>
          <a:prstGeom prst="line">
            <a:avLst/>
          </a:prstGeom>
          <a:noFill/>
          <a:ln w="508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1643" name="Text Box 27"/>
          <p:cNvSpPr txBox="1">
            <a:spLocks noChangeArrowheads="1"/>
          </p:cNvSpPr>
          <p:nvPr/>
        </p:nvSpPr>
        <p:spPr bwMode="auto">
          <a:xfrm>
            <a:off x="6156288" y="2005244"/>
            <a:ext cx="2209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smtClean="0">
                <a:solidFill>
                  <a:srgbClr val="FF6600"/>
                </a:solidFill>
              </a:rPr>
              <a:t>Measuring Tools</a:t>
            </a:r>
            <a:endParaRPr lang="en-US" sz="2800" b="1" dirty="0">
              <a:solidFill>
                <a:srgbClr val="FF6600"/>
              </a:solidFill>
            </a:endParaRPr>
          </a:p>
        </p:txBody>
      </p:sp>
      <p:sp>
        <p:nvSpPr>
          <p:cNvPr id="30" name="Line 12"/>
          <p:cNvSpPr>
            <a:spLocks noChangeShapeType="1"/>
          </p:cNvSpPr>
          <p:nvPr/>
        </p:nvSpPr>
        <p:spPr bwMode="auto">
          <a:xfrm>
            <a:off x="4457700" y="1905000"/>
            <a:ext cx="304800" cy="762000"/>
          </a:xfrm>
          <a:prstGeom prst="line">
            <a:avLst/>
          </a:prstGeom>
          <a:noFill/>
          <a:ln w="50800">
            <a:solidFill>
              <a:srgbClr val="CC00CC"/>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ustDataLst>
      <p:tags r:id="rId1"/>
    </p:custDataLst>
    <p:extLst>
      <p:ext uri="{BB962C8B-B14F-4D97-AF65-F5344CB8AC3E}">
        <p14:creationId xmlns:p14="http://schemas.microsoft.com/office/powerpoint/2010/main" val="2177017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3273" y="152400"/>
            <a:ext cx="4111752" cy="1979466"/>
          </a:xfrm>
        </p:spPr>
        <p:txBody>
          <a:bodyPr>
            <a:noAutofit/>
          </a:bodyPr>
          <a:lstStyle/>
          <a:p>
            <a:pPr algn="ctr"/>
            <a:r>
              <a:rPr lang="en-US" sz="4800" dirty="0" smtClean="0"/>
              <a:t>LETS PRACTICE</a:t>
            </a:r>
            <a:endParaRPr lang="en-US" sz="4800" dirty="0"/>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1" t="11662" r="20132" b="20394"/>
          <a:stretch/>
        </p:blipFill>
        <p:spPr bwMode="auto">
          <a:xfrm>
            <a:off x="914400" y="1983346"/>
            <a:ext cx="71621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858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600200"/>
            <a:ext cx="8458200" cy="3886200"/>
          </a:xfrm>
        </p:spPr>
        <p:txBody>
          <a:bodyPr>
            <a:noAutofit/>
          </a:bodyPr>
          <a:lstStyle/>
          <a:p>
            <a:r>
              <a:rPr lang="en-US" sz="4000" dirty="0" smtClean="0"/>
              <a:t>Follow the directions on your sheet</a:t>
            </a:r>
          </a:p>
          <a:p>
            <a:pPr marL="0" indent="0">
              <a:buNone/>
            </a:pPr>
            <a:endParaRPr lang="en-US" sz="4000" dirty="0" smtClean="0"/>
          </a:p>
          <a:p>
            <a:r>
              <a:rPr lang="en-US" sz="4000" dirty="0" smtClean="0"/>
              <a:t>Record all measurements in journal</a:t>
            </a:r>
          </a:p>
          <a:p>
            <a:pPr marL="0" indent="0">
              <a:buNone/>
            </a:pPr>
            <a:endParaRPr lang="en-US" sz="4000" dirty="0" smtClean="0"/>
          </a:p>
          <a:p>
            <a:r>
              <a:rPr lang="en-US" sz="4000" dirty="0" smtClean="0"/>
              <a:t>Determine a definition </a:t>
            </a:r>
          </a:p>
          <a:p>
            <a:pPr marL="0" indent="0">
              <a:buNone/>
            </a:pPr>
            <a:endParaRPr lang="en-US" sz="4000" dirty="0" smtClean="0"/>
          </a:p>
          <a:p>
            <a:r>
              <a:rPr lang="en-US" sz="4000" dirty="0" smtClean="0"/>
              <a:t>Draw an illustration</a:t>
            </a:r>
          </a:p>
          <a:p>
            <a:endParaRPr lang="en-US" sz="4000" dirty="0" smtClean="0"/>
          </a:p>
          <a:p>
            <a:endParaRPr lang="en-US" sz="4000" dirty="0"/>
          </a:p>
        </p:txBody>
      </p:sp>
      <p:sp>
        <p:nvSpPr>
          <p:cNvPr id="3" name="Title 2"/>
          <p:cNvSpPr>
            <a:spLocks noGrp="1"/>
          </p:cNvSpPr>
          <p:nvPr>
            <p:ph type="title"/>
          </p:nvPr>
        </p:nvSpPr>
        <p:spPr>
          <a:xfrm>
            <a:off x="1371600" y="457200"/>
            <a:ext cx="7007352" cy="1295400"/>
          </a:xfrm>
        </p:spPr>
        <p:txBody>
          <a:bodyPr>
            <a:normAutofit/>
          </a:bodyPr>
          <a:lstStyle/>
          <a:p>
            <a:r>
              <a:rPr lang="en-US" sz="4000" dirty="0" smtClean="0"/>
              <a:t>NOW IT’S YOUR TURN</a:t>
            </a:r>
            <a:endParaRPr lang="en-US" sz="4000" dirty="0"/>
          </a:p>
        </p:txBody>
      </p:sp>
      <p:pic>
        <p:nvPicPr>
          <p:cNvPr id="13314" name="Picture 2" descr="C:\Documents and Settings\cpersing\Local Settings\Temporary Internet Files\Content.IE5\Y0QAS9CM\MC9001044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67200"/>
            <a:ext cx="2062886" cy="206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a:xfrm>
            <a:off x="533400" y="304800"/>
            <a:ext cx="7924800" cy="1979466"/>
          </a:xfrm>
        </p:spPr>
        <p:txBody>
          <a:bodyPr>
            <a:normAutofit/>
          </a:bodyPr>
          <a:lstStyle/>
          <a:p>
            <a:pPr algn="ctr"/>
            <a:r>
              <a:rPr lang="en-US" sz="3200" dirty="0" smtClean="0"/>
              <a:t>Record information in your journal</a:t>
            </a:r>
            <a:endParaRPr lang="en-US" sz="3200" dirty="0"/>
          </a:p>
        </p:txBody>
      </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338" t="21239" r="11196" b="7312"/>
          <a:stretch/>
        </p:blipFill>
        <p:spPr bwMode="auto">
          <a:xfrm>
            <a:off x="2547730" y="1447800"/>
            <a:ext cx="4691270" cy="51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53261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457200"/>
            <a:ext cx="7162800" cy="1979466"/>
          </a:xfrm>
        </p:spPr>
        <p:txBody>
          <a:bodyPr>
            <a:noAutofit/>
          </a:bodyPr>
          <a:lstStyle/>
          <a:p>
            <a:pPr algn="ctr"/>
            <a:r>
              <a:rPr lang="en-US" sz="5400" dirty="0" smtClean="0"/>
              <a:t>What did we discover?</a:t>
            </a:r>
            <a:endParaRPr lang="en-US" sz="5400" dirty="0"/>
          </a:p>
        </p:txBody>
      </p:sp>
      <p:pic>
        <p:nvPicPr>
          <p:cNvPr id="14338" name="Picture 2" descr="C:\Documents and Settings\cpersing\Local Settings\Temporary Internet Files\Content.IE5\BV8DWEN8\MP9004393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438400"/>
            <a:ext cx="6400800" cy="4236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142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3"/>
          </p:nvPr>
        </p:nvSpPr>
        <p:spPr>
          <a:xfrm>
            <a:off x="241267" y="1257300"/>
            <a:ext cx="8839200" cy="3886200"/>
          </a:xfrm>
        </p:spPr>
        <p:txBody>
          <a:bodyPr>
            <a:normAutofit/>
          </a:bodyPr>
          <a:lstStyle/>
          <a:p>
            <a:pPr marL="0" indent="0" eaLnBrk="1" hangingPunct="1">
              <a:buNone/>
            </a:pPr>
            <a:r>
              <a:rPr lang="en-US" sz="3600" dirty="0" smtClean="0">
                <a:latin typeface="Arial" pitchFamily="34" charset="0"/>
                <a:cs typeface="Arial" pitchFamily="34" charset="0"/>
              </a:rPr>
              <a:t>Distance:   A,A’  _____</a:t>
            </a:r>
          </a:p>
          <a:p>
            <a:pPr marL="0" indent="0" eaLnBrk="1" hangingPunct="1">
              <a:buNone/>
            </a:pPr>
            <a:r>
              <a:rPr lang="en-US" sz="3600" dirty="0">
                <a:latin typeface="Arial" pitchFamily="34" charset="0"/>
                <a:cs typeface="Arial" pitchFamily="34" charset="0"/>
              </a:rPr>
              <a:t> </a:t>
            </a:r>
            <a:r>
              <a:rPr lang="en-US" sz="3600" dirty="0" smtClean="0">
                <a:latin typeface="Arial" pitchFamily="34" charset="0"/>
                <a:cs typeface="Arial" pitchFamily="34" charset="0"/>
              </a:rPr>
              <a:t>                B,B’   _____</a:t>
            </a:r>
          </a:p>
          <a:p>
            <a:pPr marL="0" indent="0" eaLnBrk="1" hangingPunct="1">
              <a:buNone/>
            </a:pPr>
            <a:r>
              <a:rPr lang="en-US" sz="3600" dirty="0">
                <a:latin typeface="Arial" pitchFamily="34" charset="0"/>
                <a:cs typeface="Arial" pitchFamily="34" charset="0"/>
              </a:rPr>
              <a:t> </a:t>
            </a:r>
            <a:r>
              <a:rPr lang="en-US" sz="3600" dirty="0" smtClean="0">
                <a:latin typeface="Arial" pitchFamily="34" charset="0"/>
                <a:cs typeface="Arial" pitchFamily="34" charset="0"/>
              </a:rPr>
              <a:t>                C,C’   _____</a:t>
            </a:r>
          </a:p>
          <a:p>
            <a:pPr marL="0" indent="0" eaLnBrk="1" hangingPunct="1">
              <a:buNone/>
            </a:pPr>
            <a:endParaRPr lang="en-US" sz="3600" dirty="0">
              <a:latin typeface="Arial" pitchFamily="34" charset="0"/>
              <a:cs typeface="Arial" pitchFamily="34" charset="0"/>
            </a:endParaRPr>
          </a:p>
          <a:p>
            <a:pPr marL="0" indent="0" eaLnBrk="1" hangingPunct="1">
              <a:buNone/>
            </a:pPr>
            <a:r>
              <a:rPr lang="en-US" sz="3600" dirty="0" smtClean="0">
                <a:latin typeface="Arial" pitchFamily="34" charset="0"/>
                <a:cs typeface="Arial" pitchFamily="34" charset="0"/>
              </a:rPr>
              <a:t>Dragging the point what happened?</a:t>
            </a:r>
            <a:endParaRPr lang="en-US" sz="3600" dirty="0">
              <a:latin typeface="Arial" pitchFamily="34" charset="0"/>
              <a:cs typeface="Arial" pitchFamily="34" charset="0"/>
            </a:endParaRPr>
          </a:p>
        </p:txBody>
      </p:sp>
      <p:sp>
        <p:nvSpPr>
          <p:cNvPr id="5" name="TextBox 4"/>
          <p:cNvSpPr txBox="1"/>
          <p:nvPr/>
        </p:nvSpPr>
        <p:spPr>
          <a:xfrm>
            <a:off x="2438400" y="381000"/>
            <a:ext cx="4444935" cy="923330"/>
          </a:xfrm>
          <a:prstGeom prst="rect">
            <a:avLst/>
          </a:prstGeom>
          <a:noFill/>
        </p:spPr>
        <p:txBody>
          <a:bodyPr wrap="none" rtlCol="0">
            <a:spAutoFit/>
          </a:bodyPr>
          <a:lstStyle/>
          <a:p>
            <a:r>
              <a:rPr lang="en-US" sz="5400" b="1" dirty="0" smtClean="0"/>
              <a:t>TRAN</a:t>
            </a:r>
            <a:r>
              <a:rPr lang="en-US" sz="5400" b="1" dirty="0" smtClean="0">
                <a:solidFill>
                  <a:srgbClr val="FFFF00"/>
                </a:solidFill>
              </a:rPr>
              <a:t>SL</a:t>
            </a:r>
            <a:r>
              <a:rPr lang="en-US" sz="5400" b="1" dirty="0" smtClean="0"/>
              <a:t>ATION</a:t>
            </a:r>
            <a:endParaRPr lang="en-US" sz="5400" b="1" dirty="0"/>
          </a:p>
        </p:txBody>
      </p:sp>
    </p:spTree>
    <p:custDataLst>
      <p:tags r:id="rId1"/>
    </p:custDataLst>
    <p:extLst>
      <p:ext uri="{BB962C8B-B14F-4D97-AF65-F5344CB8AC3E}">
        <p14:creationId xmlns:p14="http://schemas.microsoft.com/office/powerpoint/2010/main" val="40155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3"/>
          </p:nvPr>
        </p:nvSpPr>
        <p:spPr>
          <a:xfrm>
            <a:off x="241267" y="1257300"/>
            <a:ext cx="8839200" cy="3886200"/>
          </a:xfrm>
        </p:spPr>
        <p:txBody>
          <a:bodyPr>
            <a:normAutofit/>
          </a:bodyPr>
          <a:lstStyle/>
          <a:p>
            <a:pPr marL="0" indent="0" eaLnBrk="1" hangingPunct="1">
              <a:buNone/>
            </a:pPr>
            <a:r>
              <a:rPr lang="en-US" sz="3600" dirty="0" smtClean="0">
                <a:latin typeface="Arial" pitchFamily="34" charset="0"/>
                <a:cs typeface="Arial" pitchFamily="34" charset="0"/>
              </a:rPr>
              <a:t>A transformation that _______ each point of a figure the same _________ and in the same _______ .</a:t>
            </a:r>
          </a:p>
        </p:txBody>
      </p:sp>
      <p:sp>
        <p:nvSpPr>
          <p:cNvPr id="5" name="TextBox 4"/>
          <p:cNvSpPr txBox="1"/>
          <p:nvPr/>
        </p:nvSpPr>
        <p:spPr>
          <a:xfrm>
            <a:off x="2438400" y="381000"/>
            <a:ext cx="4444935" cy="923330"/>
          </a:xfrm>
          <a:prstGeom prst="rect">
            <a:avLst/>
          </a:prstGeom>
          <a:noFill/>
        </p:spPr>
        <p:txBody>
          <a:bodyPr wrap="none" rtlCol="0">
            <a:spAutoFit/>
          </a:bodyPr>
          <a:lstStyle/>
          <a:p>
            <a:r>
              <a:rPr lang="en-US" sz="5400" b="1" dirty="0" smtClean="0"/>
              <a:t>TRAN</a:t>
            </a:r>
            <a:r>
              <a:rPr lang="en-US" sz="5400" b="1" dirty="0" smtClean="0">
                <a:solidFill>
                  <a:srgbClr val="FFFF00"/>
                </a:solidFill>
              </a:rPr>
              <a:t>SL</a:t>
            </a:r>
            <a:r>
              <a:rPr lang="en-US" sz="5400" b="1" dirty="0" smtClean="0"/>
              <a:t>ATION</a:t>
            </a:r>
            <a:endParaRPr lang="en-US" sz="5400" b="1" dirty="0"/>
          </a:p>
        </p:txBody>
      </p:sp>
      <p:sp>
        <p:nvSpPr>
          <p:cNvPr id="6" name="TextBox 5"/>
          <p:cNvSpPr txBox="1"/>
          <p:nvPr/>
        </p:nvSpPr>
        <p:spPr>
          <a:xfrm>
            <a:off x="4876800" y="1295744"/>
            <a:ext cx="1297150" cy="646331"/>
          </a:xfrm>
          <a:prstGeom prst="rect">
            <a:avLst/>
          </a:prstGeom>
          <a:noFill/>
        </p:spPr>
        <p:txBody>
          <a:bodyPr wrap="none" rtlCol="0">
            <a:spAutoFit/>
          </a:bodyPr>
          <a:lstStyle/>
          <a:p>
            <a:r>
              <a:rPr lang="en-US" sz="3600" b="1" dirty="0" smtClean="0">
                <a:solidFill>
                  <a:srgbClr val="FFFF00"/>
                </a:solidFill>
              </a:rPr>
              <a:t>slides</a:t>
            </a:r>
            <a:endParaRPr lang="en-US" sz="3600" b="1" dirty="0">
              <a:solidFill>
                <a:srgbClr val="FFFF00"/>
              </a:solidFill>
            </a:endParaRPr>
          </a:p>
        </p:txBody>
      </p:sp>
      <p:sp>
        <p:nvSpPr>
          <p:cNvPr id="8" name="TextBox 7"/>
          <p:cNvSpPr txBox="1"/>
          <p:nvPr/>
        </p:nvSpPr>
        <p:spPr>
          <a:xfrm>
            <a:off x="4607495" y="1752600"/>
            <a:ext cx="1835759" cy="646331"/>
          </a:xfrm>
          <a:prstGeom prst="rect">
            <a:avLst/>
          </a:prstGeom>
          <a:noFill/>
        </p:spPr>
        <p:txBody>
          <a:bodyPr wrap="none" rtlCol="0">
            <a:spAutoFit/>
          </a:bodyPr>
          <a:lstStyle/>
          <a:p>
            <a:r>
              <a:rPr lang="en-US" sz="3600" b="1" dirty="0" smtClean="0">
                <a:solidFill>
                  <a:srgbClr val="FFFF00"/>
                </a:solidFill>
              </a:rPr>
              <a:t>distance</a:t>
            </a:r>
            <a:endParaRPr lang="en-US" sz="3600" b="1" dirty="0">
              <a:solidFill>
                <a:srgbClr val="FFFF00"/>
              </a:solidFill>
            </a:endParaRPr>
          </a:p>
        </p:txBody>
      </p:sp>
      <p:sp>
        <p:nvSpPr>
          <p:cNvPr id="9" name="TextBox 8"/>
          <p:cNvSpPr txBox="1"/>
          <p:nvPr/>
        </p:nvSpPr>
        <p:spPr>
          <a:xfrm>
            <a:off x="1524000" y="2286000"/>
            <a:ext cx="1967205" cy="646331"/>
          </a:xfrm>
          <a:prstGeom prst="rect">
            <a:avLst/>
          </a:prstGeom>
          <a:noFill/>
        </p:spPr>
        <p:txBody>
          <a:bodyPr wrap="none" rtlCol="0">
            <a:spAutoFit/>
          </a:bodyPr>
          <a:lstStyle/>
          <a:p>
            <a:r>
              <a:rPr lang="en-US" sz="3600" b="1" dirty="0" smtClean="0">
                <a:solidFill>
                  <a:srgbClr val="FFFF00"/>
                </a:solidFill>
              </a:rPr>
              <a:t>direction</a:t>
            </a:r>
            <a:endParaRPr lang="en-US" sz="3600" b="1" dirty="0">
              <a:solidFill>
                <a:srgbClr val="FFFF00"/>
              </a:solidFill>
            </a:endParaRPr>
          </a:p>
        </p:txBody>
      </p:sp>
      <p:grpSp>
        <p:nvGrpSpPr>
          <p:cNvPr id="10" name="Group 9"/>
          <p:cNvGrpSpPr/>
          <p:nvPr/>
        </p:nvGrpSpPr>
        <p:grpSpPr>
          <a:xfrm>
            <a:off x="2791176" y="3287889"/>
            <a:ext cx="3632638" cy="2980266"/>
            <a:chOff x="1828800" y="3276600"/>
            <a:chExt cx="3632638" cy="2980266"/>
          </a:xfrm>
        </p:grpSpPr>
        <p:sp>
          <p:nvSpPr>
            <p:cNvPr id="11" name="7-Point Star 10"/>
            <p:cNvSpPr/>
            <p:nvPr/>
          </p:nvSpPr>
          <p:spPr>
            <a:xfrm>
              <a:off x="1828800" y="3276600"/>
              <a:ext cx="1696272" cy="1501422"/>
            </a:xfrm>
            <a:prstGeom prst="star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3759359" y="4755444"/>
              <a:ext cx="1696272" cy="1501422"/>
            </a:xfrm>
            <a:prstGeom prst="star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1981200" y="3581400"/>
              <a:ext cx="1930561" cy="1453818"/>
            </a:xfrm>
            <a:prstGeom prst="line">
              <a:avLst/>
            </a:prstGeom>
            <a:ln w="57150">
              <a:solidFill>
                <a:srgbClr val="66FF33"/>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712193" y="3276600"/>
              <a:ext cx="1930561" cy="1453818"/>
            </a:xfrm>
            <a:prstGeom prst="line">
              <a:avLst/>
            </a:prstGeom>
            <a:ln w="57150">
              <a:solidFill>
                <a:srgbClr val="66FF33"/>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30877" y="4274442"/>
              <a:ext cx="1930561" cy="1453818"/>
            </a:xfrm>
            <a:prstGeom prst="line">
              <a:avLst/>
            </a:prstGeom>
            <a:ln w="57150">
              <a:solidFill>
                <a:srgbClr val="66FF33"/>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564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7235952" cy="1979466"/>
          </a:xfrm>
        </p:spPr>
        <p:txBody>
          <a:bodyPr>
            <a:normAutofit/>
          </a:bodyPr>
          <a:lstStyle/>
          <a:p>
            <a:pPr algn="ctr"/>
            <a:r>
              <a:rPr lang="en-US" sz="3200" dirty="0" smtClean="0"/>
              <a:t>Can you find a translation in the tile?</a:t>
            </a:r>
            <a:endParaRPr lang="en-US" sz="3200" dirty="0"/>
          </a:p>
        </p:txBody>
      </p:sp>
      <p:pic>
        <p:nvPicPr>
          <p:cNvPr id="15366" name="Picture 6" descr="http://www.lioramanne.com/upload/product/Marble%206x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47800"/>
            <a:ext cx="4953000" cy="4953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977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990600" y="1066800"/>
            <a:ext cx="6248400" cy="2514600"/>
          </a:xfrm>
        </p:spPr>
        <p:txBody>
          <a:bodyPr>
            <a:normAutofit/>
          </a:bodyPr>
          <a:lstStyle/>
          <a:p>
            <a:r>
              <a:rPr lang="en-US" sz="4400" dirty="0" smtClean="0"/>
              <a:t>Distance: A,A’: _____</a:t>
            </a:r>
          </a:p>
          <a:p>
            <a:pPr marL="0" indent="0">
              <a:buNone/>
            </a:pPr>
            <a:r>
              <a:rPr lang="en-US" sz="4400" dirty="0" smtClean="0"/>
              <a:t>                     B,B’: _____</a:t>
            </a:r>
          </a:p>
          <a:p>
            <a:pPr marL="2286000" lvl="5" indent="0">
              <a:buNone/>
            </a:pPr>
            <a:r>
              <a:rPr lang="en-US" sz="4400" dirty="0" smtClean="0"/>
              <a:t> C,C’:  _____</a:t>
            </a:r>
            <a:endParaRPr lang="en-US" sz="4400" dirty="0"/>
          </a:p>
          <a:p>
            <a:pPr marL="2286000" lvl="5" indent="0">
              <a:buNone/>
            </a:pPr>
            <a:endParaRPr lang="en-US" sz="4400" dirty="0" smtClean="0"/>
          </a:p>
        </p:txBody>
      </p:sp>
      <p:sp>
        <p:nvSpPr>
          <p:cNvPr id="3" name="Title 2"/>
          <p:cNvSpPr>
            <a:spLocks noGrp="1"/>
          </p:cNvSpPr>
          <p:nvPr>
            <p:ph type="title"/>
          </p:nvPr>
        </p:nvSpPr>
        <p:spPr>
          <a:xfrm>
            <a:off x="2133600" y="228600"/>
            <a:ext cx="5562600" cy="1979466"/>
          </a:xfrm>
        </p:spPr>
        <p:txBody>
          <a:bodyPr>
            <a:noAutofit/>
          </a:bodyPr>
          <a:lstStyle/>
          <a:p>
            <a:r>
              <a:rPr lang="en-US" sz="5400" dirty="0" smtClean="0"/>
              <a:t>Ro</a:t>
            </a:r>
            <a:r>
              <a:rPr lang="en-US" sz="5400" dirty="0" smtClean="0">
                <a:solidFill>
                  <a:srgbClr val="FFFF00"/>
                </a:solidFill>
              </a:rPr>
              <a:t>t</a:t>
            </a:r>
            <a:r>
              <a:rPr lang="en-US" sz="5400" dirty="0" smtClean="0"/>
              <a:t>ation</a:t>
            </a:r>
            <a:endParaRPr lang="en-US" sz="5400" dirty="0"/>
          </a:p>
        </p:txBody>
      </p:sp>
      <p:sp>
        <p:nvSpPr>
          <p:cNvPr id="11" name="Content Placeholder 3"/>
          <p:cNvSpPr txBox="1">
            <a:spLocks/>
          </p:cNvSpPr>
          <p:nvPr/>
        </p:nvSpPr>
        <p:spPr>
          <a:xfrm>
            <a:off x="990600" y="4038600"/>
            <a:ext cx="6248400" cy="2514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4400" dirty="0" smtClean="0"/>
              <a:t>ANGLES:  &lt;ADA’: _____</a:t>
            </a:r>
          </a:p>
          <a:p>
            <a:pPr marL="0" indent="0">
              <a:buFont typeface="Arial" pitchFamily="34" charset="0"/>
              <a:buNone/>
            </a:pPr>
            <a:r>
              <a:rPr lang="en-US" sz="4400" dirty="0" smtClean="0"/>
              <a:t>                     &lt;BDB’:  _____</a:t>
            </a:r>
          </a:p>
          <a:p>
            <a:pPr marL="2286000" lvl="5" indent="0">
              <a:buFont typeface="Arial" pitchFamily="34" charset="0"/>
              <a:buNone/>
            </a:pPr>
            <a:r>
              <a:rPr lang="en-US" sz="4400" dirty="0" smtClean="0"/>
              <a:t> &lt;CDC’:  _____</a:t>
            </a:r>
          </a:p>
          <a:p>
            <a:pPr marL="2286000" lvl="5" indent="0">
              <a:buFont typeface="Arial" pitchFamily="34" charset="0"/>
              <a:buNone/>
            </a:pPr>
            <a:endParaRPr lang="en-US" sz="4400" dirty="0" smtClean="0"/>
          </a:p>
        </p:txBody>
      </p:sp>
    </p:spTree>
    <p:custDataLst>
      <p:tags r:id="rId1"/>
    </p:custDataLst>
    <p:extLst>
      <p:ext uri="{BB962C8B-B14F-4D97-AF65-F5344CB8AC3E}">
        <p14:creationId xmlns:p14="http://schemas.microsoft.com/office/powerpoint/2010/main" val="35677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924800" cy="1979466"/>
          </a:xfrm>
        </p:spPr>
        <p:txBody>
          <a:bodyPr>
            <a:normAutofit fontScale="90000"/>
          </a:bodyPr>
          <a:lstStyle/>
          <a:p>
            <a:pPr algn="ctr"/>
            <a:r>
              <a:rPr lang="en-US" sz="4400" dirty="0" smtClean="0"/>
              <a:t>What happens In a </a:t>
            </a:r>
            <a:r>
              <a:rPr lang="en-US" sz="4400" dirty="0" smtClean="0">
                <a:solidFill>
                  <a:srgbClr val="FF0000"/>
                </a:solidFill>
              </a:rPr>
              <a:t>rigid transformation?</a:t>
            </a:r>
            <a:endParaRPr lang="en-US" sz="4400" dirty="0">
              <a:solidFill>
                <a:srgbClr val="FF0000"/>
              </a:solidFill>
            </a:endParaRPr>
          </a:p>
        </p:txBody>
      </p:sp>
      <p:sp>
        <p:nvSpPr>
          <p:cNvPr id="3" name="TPAnswers"/>
          <p:cNvSpPr>
            <a:spLocks noGrp="1"/>
          </p:cNvSpPr>
          <p:nvPr>
            <p:ph type="body" idx="1"/>
            <p:custDataLst>
              <p:tags r:id="rId3"/>
            </p:custDataLst>
          </p:nvPr>
        </p:nvSpPr>
        <p:spPr>
          <a:xfrm>
            <a:off x="533400" y="1981200"/>
            <a:ext cx="7696200" cy="3886202"/>
          </a:xfrm>
        </p:spPr>
        <p:txBody>
          <a:bodyPr>
            <a:noAutofit/>
          </a:bodyPr>
          <a:lstStyle/>
          <a:p>
            <a:pPr marL="514350" indent="-514350">
              <a:buAutoNum type="alphaUcPeriod"/>
            </a:pPr>
            <a:r>
              <a:rPr lang="en-US" sz="3000" b="1" dirty="0" smtClean="0">
                <a:latin typeface="Arial" pitchFamily="34" charset="0"/>
                <a:cs typeface="Arial" pitchFamily="34" charset="0"/>
              </a:rPr>
              <a:t>Shape changes size and position</a:t>
            </a:r>
          </a:p>
          <a:p>
            <a:pPr marL="514350" indent="-514350">
              <a:buAutoNum type="alphaUcPeriod"/>
            </a:pPr>
            <a:r>
              <a:rPr lang="en-US" sz="3000" b="1" dirty="0" smtClean="0">
                <a:latin typeface="Arial" pitchFamily="34" charset="0"/>
                <a:cs typeface="Arial" pitchFamily="34" charset="0"/>
              </a:rPr>
              <a:t>Shape changes size but not position</a:t>
            </a:r>
          </a:p>
          <a:p>
            <a:pPr marL="514350" indent="-514350">
              <a:buAutoNum type="alphaUcPeriod"/>
            </a:pPr>
            <a:r>
              <a:rPr lang="en-US" sz="3000" b="1" dirty="0" smtClean="0">
                <a:latin typeface="Arial" pitchFamily="34" charset="0"/>
                <a:cs typeface="Arial" pitchFamily="34" charset="0"/>
              </a:rPr>
              <a:t>Shape changes position but not size </a:t>
            </a:r>
          </a:p>
          <a:p>
            <a:pPr marL="514350" indent="-514350">
              <a:buAutoNum type="alphaUcPeriod"/>
            </a:pPr>
            <a:r>
              <a:rPr lang="en-US" sz="3000" b="1" dirty="0" smtClean="0">
                <a:latin typeface="Arial" pitchFamily="34" charset="0"/>
                <a:cs typeface="Arial" pitchFamily="34" charset="0"/>
              </a:rPr>
              <a:t>Shape doesn’t change at all</a:t>
            </a:r>
          </a:p>
          <a:p>
            <a:pPr marL="0" indent="0">
              <a:buNone/>
            </a:pPr>
            <a:endParaRPr lang="en-US" sz="3000" b="1" dirty="0">
              <a:latin typeface="Arial" pitchFamily="34" charset="0"/>
              <a:cs typeface="Arial" pitchFamily="34" charset="0"/>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19069209"/>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2541" name="Chart" r:id="rId7" imgW="4572034" imgH="5143584" progId="MSGraph.Chart.8">
                  <p:embed followColorScheme="full"/>
                </p:oleObj>
              </mc:Choice>
              <mc:Fallback>
                <p:oleObj name="Chart" r:id="rId7" imgW="4572034" imgH="5143584" progId="MSGraph.Chart.8">
                  <p:embed followColorScheme="full"/>
                  <p:pic>
                    <p:nvPicPr>
                      <p:cNvPr id="0" name=""/>
                      <p:cNvPicPr/>
                      <p:nvPr/>
                    </p:nvPicPr>
                    <p:blipFill>
                      <a:blip r:embed="rId8"/>
                      <a:stretch>
                        <a:fillRect/>
                      </a:stretch>
                    </p:blipFill>
                    <p:spPr>
                      <a:xfrm>
                        <a:off x="4508500" y="16510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839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1972" y="1182469"/>
            <a:ext cx="8991600" cy="3886200"/>
          </a:xfrm>
        </p:spPr>
        <p:txBody>
          <a:bodyPr>
            <a:noAutofit/>
          </a:bodyPr>
          <a:lstStyle/>
          <a:p>
            <a:pPr marL="0" indent="0">
              <a:buNone/>
            </a:pPr>
            <a:r>
              <a:rPr lang="en-US" sz="3200" dirty="0" smtClean="0">
                <a:latin typeface="Arial" pitchFamily="34" charset="0"/>
                <a:cs typeface="Arial" pitchFamily="34" charset="0"/>
              </a:rPr>
              <a:t>A transformation that _______ a figure ________ a point.  The angle measurement between ____________________ </a:t>
            </a:r>
          </a:p>
          <a:p>
            <a:pPr marL="0" indent="0">
              <a:buNone/>
            </a:pPr>
            <a:r>
              <a:rPr lang="en-US" sz="3200" dirty="0" smtClean="0">
                <a:latin typeface="Arial" pitchFamily="34" charset="0"/>
                <a:cs typeface="Arial" pitchFamily="34" charset="0"/>
              </a:rPr>
              <a:t>and the _________________ </a:t>
            </a:r>
          </a:p>
          <a:p>
            <a:pPr marL="0" indent="0">
              <a:buNone/>
            </a:pPr>
            <a:r>
              <a:rPr lang="en-US" sz="3200" dirty="0" smtClean="0">
                <a:latin typeface="Arial" pitchFamily="34" charset="0"/>
                <a:cs typeface="Arial" pitchFamily="34" charset="0"/>
              </a:rPr>
              <a:t>are the _____.</a:t>
            </a:r>
            <a:endParaRPr lang="en-US" sz="3200" dirty="0">
              <a:latin typeface="Arial" pitchFamily="34" charset="0"/>
              <a:cs typeface="Arial" pitchFamily="34" charset="0"/>
            </a:endParaRPr>
          </a:p>
          <a:p>
            <a:endParaRPr lang="en-US" sz="3600" dirty="0"/>
          </a:p>
        </p:txBody>
      </p:sp>
      <p:sp>
        <p:nvSpPr>
          <p:cNvPr id="3" name="Title 2"/>
          <p:cNvSpPr>
            <a:spLocks noGrp="1"/>
          </p:cNvSpPr>
          <p:nvPr>
            <p:ph type="title"/>
          </p:nvPr>
        </p:nvSpPr>
        <p:spPr>
          <a:xfrm>
            <a:off x="2133600" y="228600"/>
            <a:ext cx="5562600" cy="1979466"/>
          </a:xfrm>
        </p:spPr>
        <p:txBody>
          <a:bodyPr>
            <a:noAutofit/>
          </a:bodyPr>
          <a:lstStyle/>
          <a:p>
            <a:r>
              <a:rPr lang="en-US" sz="5400" dirty="0" smtClean="0"/>
              <a:t>Ro</a:t>
            </a:r>
            <a:r>
              <a:rPr lang="en-US" sz="5400" dirty="0" smtClean="0">
                <a:solidFill>
                  <a:srgbClr val="FFFF00"/>
                </a:solidFill>
              </a:rPr>
              <a:t>t</a:t>
            </a:r>
            <a:r>
              <a:rPr lang="en-US" sz="5400" dirty="0" smtClean="0"/>
              <a:t>ation</a:t>
            </a:r>
            <a:endParaRPr lang="en-US" sz="5400" dirty="0"/>
          </a:p>
        </p:txBody>
      </p:sp>
      <p:sp>
        <p:nvSpPr>
          <p:cNvPr id="5" name="TextBox 4"/>
          <p:cNvSpPr txBox="1"/>
          <p:nvPr/>
        </p:nvSpPr>
        <p:spPr>
          <a:xfrm>
            <a:off x="4343400" y="1182469"/>
            <a:ext cx="1226618" cy="646331"/>
          </a:xfrm>
          <a:prstGeom prst="rect">
            <a:avLst/>
          </a:prstGeom>
          <a:noFill/>
        </p:spPr>
        <p:txBody>
          <a:bodyPr wrap="none" rtlCol="0">
            <a:spAutoFit/>
          </a:bodyPr>
          <a:lstStyle/>
          <a:p>
            <a:r>
              <a:rPr lang="en-US" sz="3600" b="1" dirty="0" smtClean="0">
                <a:solidFill>
                  <a:srgbClr val="FFFF00"/>
                </a:solidFill>
              </a:rPr>
              <a:t>turns</a:t>
            </a:r>
            <a:endParaRPr lang="en-US" sz="3600" b="1" dirty="0">
              <a:solidFill>
                <a:srgbClr val="FFFF00"/>
              </a:solidFill>
            </a:endParaRPr>
          </a:p>
        </p:txBody>
      </p:sp>
      <p:sp>
        <p:nvSpPr>
          <p:cNvPr id="6" name="TextBox 5"/>
          <p:cNvSpPr txBox="1"/>
          <p:nvPr/>
        </p:nvSpPr>
        <p:spPr>
          <a:xfrm>
            <a:off x="354169" y="1639669"/>
            <a:ext cx="1603324" cy="646331"/>
          </a:xfrm>
          <a:prstGeom prst="rect">
            <a:avLst/>
          </a:prstGeom>
          <a:noFill/>
        </p:spPr>
        <p:txBody>
          <a:bodyPr wrap="none" rtlCol="0">
            <a:spAutoFit/>
          </a:bodyPr>
          <a:lstStyle/>
          <a:p>
            <a:r>
              <a:rPr lang="en-US" sz="3600" b="1" dirty="0" smtClean="0">
                <a:solidFill>
                  <a:srgbClr val="FFFF00"/>
                </a:solidFill>
              </a:rPr>
              <a:t>around</a:t>
            </a:r>
            <a:endParaRPr lang="en-US" sz="3600" b="1" dirty="0">
              <a:solidFill>
                <a:srgbClr val="FFFF00"/>
              </a:solidFill>
            </a:endParaRPr>
          </a:p>
        </p:txBody>
      </p:sp>
      <p:sp>
        <p:nvSpPr>
          <p:cNvPr id="7" name="TextBox 6"/>
          <p:cNvSpPr txBox="1"/>
          <p:nvPr/>
        </p:nvSpPr>
        <p:spPr>
          <a:xfrm>
            <a:off x="1957493" y="2133599"/>
            <a:ext cx="4475905" cy="646331"/>
          </a:xfrm>
          <a:prstGeom prst="rect">
            <a:avLst/>
          </a:prstGeom>
          <a:noFill/>
        </p:spPr>
        <p:txBody>
          <a:bodyPr wrap="none" rtlCol="0">
            <a:spAutoFit/>
          </a:bodyPr>
          <a:lstStyle/>
          <a:p>
            <a:r>
              <a:rPr lang="en-US" sz="3600" b="1" dirty="0" smtClean="0">
                <a:solidFill>
                  <a:srgbClr val="FFFF00"/>
                </a:solidFill>
              </a:rPr>
              <a:t>corresponding points</a:t>
            </a:r>
            <a:endParaRPr lang="en-US" sz="3600" b="1" dirty="0">
              <a:solidFill>
                <a:srgbClr val="FFFF00"/>
              </a:solidFill>
            </a:endParaRPr>
          </a:p>
        </p:txBody>
      </p:sp>
      <p:sp>
        <p:nvSpPr>
          <p:cNvPr id="8" name="TextBox 7"/>
          <p:cNvSpPr txBox="1"/>
          <p:nvPr/>
        </p:nvSpPr>
        <p:spPr>
          <a:xfrm>
            <a:off x="1817041" y="2667000"/>
            <a:ext cx="3757760" cy="646331"/>
          </a:xfrm>
          <a:prstGeom prst="rect">
            <a:avLst/>
          </a:prstGeom>
          <a:noFill/>
        </p:spPr>
        <p:txBody>
          <a:bodyPr wrap="none" rtlCol="0">
            <a:spAutoFit/>
          </a:bodyPr>
          <a:lstStyle/>
          <a:p>
            <a:r>
              <a:rPr lang="en-US" sz="3600" b="1" dirty="0" smtClean="0">
                <a:solidFill>
                  <a:srgbClr val="FFFF00"/>
                </a:solidFill>
              </a:rPr>
              <a:t>center of rotation</a:t>
            </a:r>
            <a:endParaRPr lang="en-US" sz="3600" b="1" dirty="0">
              <a:solidFill>
                <a:srgbClr val="FFFF00"/>
              </a:solidFill>
            </a:endParaRPr>
          </a:p>
        </p:txBody>
      </p:sp>
      <p:sp>
        <p:nvSpPr>
          <p:cNvPr id="9" name="TextBox 8"/>
          <p:cNvSpPr txBox="1"/>
          <p:nvPr/>
        </p:nvSpPr>
        <p:spPr>
          <a:xfrm>
            <a:off x="1664499" y="3313331"/>
            <a:ext cx="1226618" cy="646331"/>
          </a:xfrm>
          <a:prstGeom prst="rect">
            <a:avLst/>
          </a:prstGeom>
          <a:noFill/>
        </p:spPr>
        <p:txBody>
          <a:bodyPr wrap="none" rtlCol="0">
            <a:spAutoFit/>
          </a:bodyPr>
          <a:lstStyle/>
          <a:p>
            <a:r>
              <a:rPr lang="en-US" sz="3600" b="1" dirty="0" smtClean="0">
                <a:solidFill>
                  <a:srgbClr val="FFFF00"/>
                </a:solidFill>
              </a:rPr>
              <a:t>same</a:t>
            </a:r>
            <a:endParaRPr lang="en-US" sz="3600" b="1" dirty="0">
              <a:solidFill>
                <a:srgbClr val="FFFF00"/>
              </a:solidFill>
            </a:endParaRPr>
          </a:p>
        </p:txBody>
      </p:sp>
      <p:grpSp>
        <p:nvGrpSpPr>
          <p:cNvPr id="10" name="Group 9"/>
          <p:cNvGrpSpPr/>
          <p:nvPr/>
        </p:nvGrpSpPr>
        <p:grpSpPr>
          <a:xfrm>
            <a:off x="3114892" y="4191000"/>
            <a:ext cx="1918504" cy="1683013"/>
            <a:chOff x="3114892" y="4191000"/>
            <a:chExt cx="1918504" cy="1683013"/>
          </a:xfrm>
        </p:grpSpPr>
        <p:sp>
          <p:nvSpPr>
            <p:cNvPr id="11" name="Pentagon 10"/>
            <p:cNvSpPr/>
            <p:nvPr/>
          </p:nvSpPr>
          <p:spPr>
            <a:xfrm rot="16200000">
              <a:off x="2759013" y="4546879"/>
              <a:ext cx="1326012" cy="614254"/>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17940329">
              <a:off x="4063263" y="4903880"/>
              <a:ext cx="1326012" cy="614254"/>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04599" y="5637935"/>
              <a:ext cx="98001"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520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7235952" cy="1979466"/>
          </a:xfrm>
        </p:spPr>
        <p:txBody>
          <a:bodyPr>
            <a:normAutofit/>
          </a:bodyPr>
          <a:lstStyle/>
          <a:p>
            <a:pPr algn="ctr"/>
            <a:r>
              <a:rPr lang="en-US" sz="3200" dirty="0" smtClean="0"/>
              <a:t>Can you find a rotation in the tile?</a:t>
            </a:r>
            <a:endParaRPr lang="en-US" sz="32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809" t="3363" r="15014"/>
          <a:stretch/>
        </p:blipFill>
        <p:spPr>
          <a:xfrm>
            <a:off x="1264276" y="1447800"/>
            <a:ext cx="6248400" cy="5149365"/>
          </a:xfrm>
          <a:prstGeom prst="rect">
            <a:avLst/>
          </a:prstGeom>
        </p:spPr>
      </p:pic>
    </p:spTree>
    <p:custDataLst>
      <p:tags r:id="rId1"/>
    </p:custDataLst>
    <p:extLst>
      <p:ext uri="{BB962C8B-B14F-4D97-AF65-F5344CB8AC3E}">
        <p14:creationId xmlns:p14="http://schemas.microsoft.com/office/powerpoint/2010/main" val="3862918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077199" cy="4495800"/>
          </a:xfrm>
        </p:spPr>
        <p:txBody>
          <a:bodyPr>
            <a:noAutofit/>
          </a:bodyPr>
          <a:lstStyle/>
          <a:p>
            <a:pPr algn="ctr"/>
            <a:r>
              <a:rPr lang="en-US" sz="4400" dirty="0" smtClean="0"/>
              <a:t>LETS Create the reflection together</a:t>
            </a:r>
            <a:endParaRPr lang="en-US" sz="44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1" t="11662" r="20132" b="20394"/>
          <a:stretch/>
        </p:blipFill>
        <p:spPr bwMode="auto">
          <a:xfrm>
            <a:off x="914400" y="1983346"/>
            <a:ext cx="71621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04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990600" y="1066800"/>
            <a:ext cx="6248400" cy="2514600"/>
          </a:xfrm>
        </p:spPr>
        <p:txBody>
          <a:bodyPr>
            <a:normAutofit/>
          </a:bodyPr>
          <a:lstStyle/>
          <a:p>
            <a:r>
              <a:rPr lang="en-US" sz="4400" dirty="0" smtClean="0"/>
              <a:t>Distance: A,A’: _____</a:t>
            </a:r>
          </a:p>
          <a:p>
            <a:pPr marL="0" indent="0">
              <a:buNone/>
            </a:pPr>
            <a:r>
              <a:rPr lang="en-US" sz="4400" dirty="0" smtClean="0"/>
              <a:t>                     B,B’: _____</a:t>
            </a:r>
          </a:p>
          <a:p>
            <a:pPr marL="2286000" lvl="5" indent="0">
              <a:buNone/>
            </a:pPr>
            <a:r>
              <a:rPr lang="en-US" sz="4400" dirty="0" smtClean="0"/>
              <a:t> C,C’:  _____</a:t>
            </a:r>
            <a:endParaRPr lang="en-US" sz="4400" dirty="0"/>
          </a:p>
          <a:p>
            <a:pPr marL="2286000" lvl="5" indent="0">
              <a:buNone/>
            </a:pPr>
            <a:endParaRPr lang="en-US" sz="4400" dirty="0" smtClean="0"/>
          </a:p>
        </p:txBody>
      </p:sp>
      <p:sp>
        <p:nvSpPr>
          <p:cNvPr id="3" name="Title 2"/>
          <p:cNvSpPr>
            <a:spLocks noGrp="1"/>
          </p:cNvSpPr>
          <p:nvPr>
            <p:ph type="title"/>
          </p:nvPr>
        </p:nvSpPr>
        <p:spPr>
          <a:xfrm>
            <a:off x="1981200" y="228600"/>
            <a:ext cx="5562600" cy="1979466"/>
          </a:xfrm>
        </p:spPr>
        <p:txBody>
          <a:bodyPr>
            <a:noAutofit/>
          </a:bodyPr>
          <a:lstStyle/>
          <a:p>
            <a:r>
              <a:rPr lang="en-US" sz="5400" dirty="0" smtClean="0"/>
              <a:t>re</a:t>
            </a:r>
            <a:r>
              <a:rPr lang="en-US" sz="5400" dirty="0" smtClean="0">
                <a:solidFill>
                  <a:srgbClr val="FFFF00"/>
                </a:solidFill>
              </a:rPr>
              <a:t>fl</a:t>
            </a:r>
            <a:r>
              <a:rPr lang="en-US" sz="5400" dirty="0" smtClean="0"/>
              <a:t>ection</a:t>
            </a:r>
            <a:endParaRPr lang="en-US" sz="5400" dirty="0"/>
          </a:p>
        </p:txBody>
      </p:sp>
      <p:sp>
        <p:nvSpPr>
          <p:cNvPr id="11" name="Content Placeholder 3"/>
          <p:cNvSpPr txBox="1">
            <a:spLocks/>
          </p:cNvSpPr>
          <p:nvPr/>
        </p:nvSpPr>
        <p:spPr>
          <a:xfrm>
            <a:off x="990600" y="4038600"/>
            <a:ext cx="6248400" cy="2514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4400" dirty="0" smtClean="0"/>
              <a:t>ANGLES:  &lt;ADA’: _____</a:t>
            </a:r>
          </a:p>
          <a:p>
            <a:pPr marL="0" indent="0">
              <a:buFont typeface="Arial" pitchFamily="34" charset="0"/>
              <a:buNone/>
            </a:pPr>
            <a:r>
              <a:rPr lang="en-US" sz="4400" dirty="0" smtClean="0"/>
              <a:t>                     &lt;BDB’:  _____</a:t>
            </a:r>
          </a:p>
          <a:p>
            <a:pPr marL="2286000" lvl="5" indent="0">
              <a:buFont typeface="Arial" pitchFamily="34" charset="0"/>
              <a:buNone/>
            </a:pPr>
            <a:r>
              <a:rPr lang="en-US" sz="4400" dirty="0" smtClean="0"/>
              <a:t> &lt;CDC’:  _____</a:t>
            </a:r>
          </a:p>
          <a:p>
            <a:pPr marL="2286000" lvl="5" indent="0">
              <a:buFont typeface="Arial" pitchFamily="34" charset="0"/>
              <a:buNone/>
            </a:pPr>
            <a:endParaRPr lang="en-US" sz="4400" dirty="0" smtClean="0"/>
          </a:p>
        </p:txBody>
      </p:sp>
    </p:spTree>
    <p:custDataLst>
      <p:tags r:id="rId1"/>
    </p:custDataLst>
    <p:extLst>
      <p:ext uri="{BB962C8B-B14F-4D97-AF65-F5344CB8AC3E}">
        <p14:creationId xmlns:p14="http://schemas.microsoft.com/office/powerpoint/2010/main" val="924828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101" y="293896"/>
            <a:ext cx="6705600" cy="1979466"/>
          </a:xfrm>
        </p:spPr>
        <p:txBody>
          <a:bodyPr>
            <a:noAutofit/>
          </a:bodyPr>
          <a:lstStyle/>
          <a:p>
            <a:r>
              <a:rPr lang="en-US" sz="5400" dirty="0" smtClean="0"/>
              <a:t>Re</a:t>
            </a:r>
            <a:r>
              <a:rPr lang="en-US" sz="5400" dirty="0" smtClean="0">
                <a:solidFill>
                  <a:srgbClr val="FFFF00"/>
                </a:solidFill>
              </a:rPr>
              <a:t>fl</a:t>
            </a:r>
            <a:r>
              <a:rPr lang="en-US" sz="5400" dirty="0" smtClean="0"/>
              <a:t>ection</a:t>
            </a:r>
            <a:endParaRPr lang="en-US" sz="5400" dirty="0"/>
          </a:p>
        </p:txBody>
      </p:sp>
      <p:sp>
        <p:nvSpPr>
          <p:cNvPr id="3" name="Text Placeholder 2"/>
          <p:cNvSpPr>
            <a:spLocks noGrp="1"/>
          </p:cNvSpPr>
          <p:nvPr>
            <p:ph type="body" idx="1"/>
          </p:nvPr>
        </p:nvSpPr>
        <p:spPr>
          <a:xfrm>
            <a:off x="228600" y="1219200"/>
            <a:ext cx="8686800" cy="3886202"/>
          </a:xfrm>
        </p:spPr>
        <p:txBody>
          <a:bodyPr>
            <a:noAutofit/>
          </a:bodyPr>
          <a:lstStyle/>
          <a:p>
            <a:pPr marL="0" indent="0">
              <a:buNone/>
            </a:pPr>
            <a:r>
              <a:rPr lang="en-US" sz="3200" dirty="0" smtClean="0">
                <a:latin typeface="Arial" pitchFamily="34" charset="0"/>
                <a:cs typeface="Arial" pitchFamily="34" charset="0"/>
              </a:rPr>
              <a:t>A transformation that _____ a figure across the line of _________ forming a _____________ bisector with the segment joining the ___________________.</a:t>
            </a:r>
            <a:endParaRPr lang="en-US" sz="3200" dirty="0">
              <a:latin typeface="Arial" pitchFamily="34" charset="0"/>
              <a:cs typeface="Arial" pitchFamily="34" charset="0"/>
            </a:endParaRPr>
          </a:p>
          <a:p>
            <a:endParaRPr lang="en-US" sz="3200" dirty="0"/>
          </a:p>
        </p:txBody>
      </p:sp>
      <p:sp>
        <p:nvSpPr>
          <p:cNvPr id="5" name="TextBox 4"/>
          <p:cNvSpPr txBox="1"/>
          <p:nvPr/>
        </p:nvSpPr>
        <p:spPr>
          <a:xfrm>
            <a:off x="4343400" y="1104955"/>
            <a:ext cx="843501" cy="646331"/>
          </a:xfrm>
          <a:prstGeom prst="rect">
            <a:avLst/>
          </a:prstGeom>
          <a:noFill/>
        </p:spPr>
        <p:txBody>
          <a:bodyPr wrap="none" rtlCol="0">
            <a:spAutoFit/>
          </a:bodyPr>
          <a:lstStyle/>
          <a:p>
            <a:r>
              <a:rPr lang="en-US" sz="3600" b="1" dirty="0" smtClean="0">
                <a:solidFill>
                  <a:srgbClr val="FFFF00"/>
                </a:solidFill>
              </a:rPr>
              <a:t>flip</a:t>
            </a:r>
            <a:endParaRPr lang="en-US" sz="3600" b="1" dirty="0">
              <a:solidFill>
                <a:srgbClr val="FFFF00"/>
              </a:solidFill>
            </a:endParaRPr>
          </a:p>
        </p:txBody>
      </p:sp>
      <p:sp>
        <p:nvSpPr>
          <p:cNvPr id="6" name="TextBox 5"/>
          <p:cNvSpPr txBox="1"/>
          <p:nvPr/>
        </p:nvSpPr>
        <p:spPr>
          <a:xfrm>
            <a:off x="1523999" y="1654935"/>
            <a:ext cx="2121093" cy="646331"/>
          </a:xfrm>
          <a:prstGeom prst="rect">
            <a:avLst/>
          </a:prstGeom>
          <a:noFill/>
        </p:spPr>
        <p:txBody>
          <a:bodyPr wrap="none" rtlCol="0">
            <a:spAutoFit/>
          </a:bodyPr>
          <a:lstStyle/>
          <a:p>
            <a:r>
              <a:rPr lang="en-US" sz="3600" b="1" dirty="0" smtClean="0">
                <a:solidFill>
                  <a:srgbClr val="FFFF00"/>
                </a:solidFill>
              </a:rPr>
              <a:t>reflection</a:t>
            </a:r>
            <a:endParaRPr lang="en-US" sz="3600" b="1" dirty="0">
              <a:solidFill>
                <a:srgbClr val="FFFF00"/>
              </a:solidFill>
            </a:endParaRPr>
          </a:p>
        </p:txBody>
      </p:sp>
      <p:sp>
        <p:nvSpPr>
          <p:cNvPr id="7" name="TextBox 6"/>
          <p:cNvSpPr txBox="1"/>
          <p:nvPr/>
        </p:nvSpPr>
        <p:spPr>
          <a:xfrm>
            <a:off x="5406979" y="1683912"/>
            <a:ext cx="2953053" cy="646331"/>
          </a:xfrm>
          <a:prstGeom prst="rect">
            <a:avLst/>
          </a:prstGeom>
          <a:noFill/>
        </p:spPr>
        <p:txBody>
          <a:bodyPr wrap="none" rtlCol="0">
            <a:spAutoFit/>
          </a:bodyPr>
          <a:lstStyle/>
          <a:p>
            <a:r>
              <a:rPr lang="en-US" sz="3600" b="1" dirty="0" smtClean="0">
                <a:solidFill>
                  <a:srgbClr val="FFFF00"/>
                </a:solidFill>
              </a:rPr>
              <a:t>perpendicular</a:t>
            </a:r>
            <a:endParaRPr lang="en-US" sz="3600" b="1" dirty="0">
              <a:solidFill>
                <a:srgbClr val="FFFF00"/>
              </a:solidFill>
            </a:endParaRPr>
          </a:p>
        </p:txBody>
      </p:sp>
      <p:sp>
        <p:nvSpPr>
          <p:cNvPr id="8" name="TextBox 7"/>
          <p:cNvSpPr txBox="1"/>
          <p:nvPr/>
        </p:nvSpPr>
        <p:spPr>
          <a:xfrm>
            <a:off x="301051" y="2590800"/>
            <a:ext cx="4475905" cy="646331"/>
          </a:xfrm>
          <a:prstGeom prst="rect">
            <a:avLst/>
          </a:prstGeom>
          <a:noFill/>
        </p:spPr>
        <p:txBody>
          <a:bodyPr wrap="none" rtlCol="0">
            <a:spAutoFit/>
          </a:bodyPr>
          <a:lstStyle/>
          <a:p>
            <a:r>
              <a:rPr lang="en-US" sz="3600" b="1" dirty="0" smtClean="0">
                <a:solidFill>
                  <a:srgbClr val="FFFF00"/>
                </a:solidFill>
              </a:rPr>
              <a:t>corresponding points</a:t>
            </a:r>
            <a:endParaRPr lang="en-US" sz="3600" b="1" dirty="0">
              <a:solidFill>
                <a:srgbClr val="FFFF00"/>
              </a:solidFill>
            </a:endParaRPr>
          </a:p>
        </p:txBody>
      </p:sp>
      <p:grpSp>
        <p:nvGrpSpPr>
          <p:cNvPr id="9" name="Group 8"/>
          <p:cNvGrpSpPr/>
          <p:nvPr/>
        </p:nvGrpSpPr>
        <p:grpSpPr>
          <a:xfrm>
            <a:off x="2895600" y="3546764"/>
            <a:ext cx="3505200" cy="2819400"/>
            <a:chOff x="2209800" y="3581400"/>
            <a:chExt cx="3505200" cy="2819400"/>
          </a:xfrm>
        </p:grpSpPr>
        <p:sp>
          <p:nvSpPr>
            <p:cNvPr id="10" name="Right Arrow Callout 9"/>
            <p:cNvSpPr/>
            <p:nvPr/>
          </p:nvSpPr>
          <p:spPr>
            <a:xfrm>
              <a:off x="2209800" y="3924300"/>
              <a:ext cx="1752600" cy="2133600"/>
            </a:xfrm>
            <a:prstGeom prst="rightArrow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Callout 10"/>
            <p:cNvSpPr/>
            <p:nvPr/>
          </p:nvSpPr>
          <p:spPr>
            <a:xfrm rot="10800000">
              <a:off x="3962400" y="3924300"/>
              <a:ext cx="1752600" cy="2133600"/>
            </a:xfrm>
            <a:prstGeom prst="rightArrow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3962399" y="3581400"/>
              <a:ext cx="1" cy="2819400"/>
            </a:xfrm>
            <a:prstGeom prst="line">
              <a:avLst/>
            </a:prstGeom>
            <a:ln w="5715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13667" y="4495800"/>
              <a:ext cx="829733" cy="0"/>
            </a:xfrm>
            <a:prstGeom prst="line">
              <a:avLst/>
            </a:prstGeom>
            <a:ln w="57150">
              <a:solidFill>
                <a:srgbClr val="66FF33"/>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547533" y="5410200"/>
              <a:ext cx="829733" cy="0"/>
            </a:xfrm>
            <a:prstGeom prst="line">
              <a:avLst/>
            </a:prstGeom>
            <a:ln w="57150">
              <a:solidFill>
                <a:srgbClr val="66FF33"/>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475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9181" t="-3316" r="7956" b="1"/>
          <a:stretch/>
        </p:blipFill>
        <p:spPr>
          <a:xfrm>
            <a:off x="1219200" y="1219200"/>
            <a:ext cx="6781800" cy="5105400"/>
          </a:xfrm>
        </p:spPr>
      </p:pic>
      <p:sp>
        <p:nvSpPr>
          <p:cNvPr id="3" name="Title 2"/>
          <p:cNvSpPr>
            <a:spLocks noGrp="1"/>
          </p:cNvSpPr>
          <p:nvPr>
            <p:ph type="title"/>
          </p:nvPr>
        </p:nvSpPr>
        <p:spPr>
          <a:xfrm>
            <a:off x="914400" y="304800"/>
            <a:ext cx="7235952" cy="1979466"/>
          </a:xfrm>
        </p:spPr>
        <p:txBody>
          <a:bodyPr>
            <a:normAutofit/>
          </a:bodyPr>
          <a:lstStyle/>
          <a:p>
            <a:pPr algn="ctr"/>
            <a:r>
              <a:rPr lang="en-US" sz="3200" dirty="0" smtClean="0"/>
              <a:t>Can you find a reflection in the tile?</a:t>
            </a:r>
            <a:endParaRPr lang="en-US" sz="3200" dirty="0"/>
          </a:p>
        </p:txBody>
      </p:sp>
    </p:spTree>
    <p:custDataLst>
      <p:tags r:id="rId1"/>
    </p:custDataLst>
    <p:extLst>
      <p:ext uri="{BB962C8B-B14F-4D97-AF65-F5344CB8AC3E}">
        <p14:creationId xmlns:p14="http://schemas.microsoft.com/office/powerpoint/2010/main" val="512191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287963386"/>
              </p:ext>
            </p:extLst>
          </p:nvPr>
        </p:nvGraphicFramePr>
        <p:xfrm>
          <a:off x="4038600" y="2286000"/>
          <a:ext cx="4648200" cy="4191000"/>
        </p:xfrm>
        <a:graphic>
          <a:graphicData uri="http://schemas.openxmlformats.org/drawingml/2006/table">
            <a:tbl>
              <a:tblPr firstRow="1" bandRow="1">
                <a:tableStyleId>{C4B1156A-380E-4F78-BDF5-A606A8083BF9}</a:tableStyleId>
              </a:tblPr>
              <a:tblGrid>
                <a:gridCol w="929640"/>
                <a:gridCol w="929640"/>
                <a:gridCol w="929640"/>
                <a:gridCol w="929640"/>
                <a:gridCol w="929640"/>
              </a:tblGrid>
              <a:tr h="838200">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r>
              <a:tr h="838200">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r>
              <a:tr h="838200">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r>
              <a:tr h="838200">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r>
              <a:tr h="838200">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chemeClr val="tx1"/>
                    </a:solidFill>
                  </a:tcPr>
                </a:tc>
              </a:tr>
            </a:tbl>
          </a:graphicData>
        </a:graphic>
      </p:graphicFrame>
      <p:sp>
        <p:nvSpPr>
          <p:cNvPr id="3" name="Title 2"/>
          <p:cNvSpPr>
            <a:spLocks noGrp="1"/>
          </p:cNvSpPr>
          <p:nvPr>
            <p:ph type="title"/>
          </p:nvPr>
        </p:nvSpPr>
        <p:spPr>
          <a:xfrm>
            <a:off x="1143000" y="381000"/>
            <a:ext cx="6092952" cy="1979466"/>
          </a:xfrm>
        </p:spPr>
        <p:txBody>
          <a:bodyPr>
            <a:noAutofit/>
          </a:bodyPr>
          <a:lstStyle/>
          <a:p>
            <a:r>
              <a:rPr lang="en-US" sz="3200" dirty="0" smtClean="0"/>
              <a:t>Transformation game</a:t>
            </a:r>
            <a:endParaRPr lang="en-US" sz="3200" dirty="0"/>
          </a:p>
        </p:txBody>
      </p:sp>
      <p:pic>
        <p:nvPicPr>
          <p:cNvPr id="23554" name="Picture 2" descr="C:\Documents and Settings\cpersing\Local Settings\Temporary Internet Files\Content.IE5\SJYYJGLP\MC9004324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925" y="2435696"/>
            <a:ext cx="658030" cy="706647"/>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Documents and Settings\cpersing\Local Settings\Temporary Internet Files\Content.IE5\Y0QAS9CM\MC9002337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39734" y="5700066"/>
            <a:ext cx="622590" cy="8048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a:graphicFrameLocks noChangeAspect="1"/>
          </p:cNvGraphicFramePr>
          <p:nvPr>
            <p:extLst>
              <p:ext uri="{D42A27DB-BD31-4B8C-83A1-F6EECF244321}">
                <p14:modId xmlns:p14="http://schemas.microsoft.com/office/powerpoint/2010/main" val="1646313078"/>
              </p:ext>
            </p:extLst>
          </p:nvPr>
        </p:nvGraphicFramePr>
        <p:xfrm>
          <a:off x="651056" y="3841296"/>
          <a:ext cx="2646153" cy="2646153"/>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nvSpPr>
        <p:spPr>
          <a:xfrm>
            <a:off x="284408" y="1066800"/>
            <a:ext cx="5925020" cy="523220"/>
          </a:xfrm>
          <a:prstGeom prst="rect">
            <a:avLst/>
          </a:prstGeom>
          <a:noFill/>
        </p:spPr>
        <p:txBody>
          <a:bodyPr wrap="none" rtlCol="0">
            <a:spAutoFit/>
          </a:bodyPr>
          <a:lstStyle/>
          <a:p>
            <a:r>
              <a:rPr lang="en-US" sz="2800" b="1" dirty="0" smtClean="0"/>
              <a:t>Player 1 spins arrow and lands on red</a:t>
            </a:r>
          </a:p>
        </p:txBody>
      </p:sp>
      <p:sp>
        <p:nvSpPr>
          <p:cNvPr id="6" name="Right Arrow 5"/>
          <p:cNvSpPr/>
          <p:nvPr/>
        </p:nvSpPr>
        <p:spPr>
          <a:xfrm rot="18383500">
            <a:off x="1795214" y="4731920"/>
            <a:ext cx="978408" cy="24231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Documents and Settings\cpersing\Local Settings\Temporary Internet Files\Content.IE5\Y0QAS9CM\MC9002337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939734" y="4761945"/>
            <a:ext cx="622590" cy="8048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1587874"/>
            <a:ext cx="2294218" cy="523220"/>
          </a:xfrm>
          <a:prstGeom prst="rect">
            <a:avLst/>
          </a:prstGeom>
          <a:noFill/>
        </p:spPr>
        <p:txBody>
          <a:bodyPr wrap="none" rtlCol="0">
            <a:spAutoFit/>
          </a:bodyPr>
          <a:lstStyle/>
          <a:p>
            <a:r>
              <a:rPr lang="en-US" sz="2800" b="1" dirty="0" smtClean="0"/>
              <a:t>a. Look at key</a:t>
            </a:r>
            <a:endParaRPr lang="en-US" sz="2800" b="1" dirty="0"/>
          </a:p>
        </p:txBody>
      </p:sp>
      <p:sp>
        <p:nvSpPr>
          <p:cNvPr id="12" name="TextBox 11"/>
          <p:cNvSpPr txBox="1"/>
          <p:nvPr/>
        </p:nvSpPr>
        <p:spPr>
          <a:xfrm>
            <a:off x="284408" y="2100101"/>
            <a:ext cx="3693640" cy="523220"/>
          </a:xfrm>
          <a:prstGeom prst="rect">
            <a:avLst/>
          </a:prstGeom>
          <a:noFill/>
        </p:spPr>
        <p:txBody>
          <a:bodyPr wrap="none" rtlCol="0">
            <a:spAutoFit/>
          </a:bodyPr>
          <a:lstStyle/>
          <a:p>
            <a:r>
              <a:rPr lang="en-US" sz="2800" b="1" dirty="0" smtClean="0"/>
              <a:t>b. Reflect up one block</a:t>
            </a:r>
          </a:p>
        </p:txBody>
      </p:sp>
      <p:pic>
        <p:nvPicPr>
          <p:cNvPr id="15" name="Picture 3" descr="C:\Documents and Settings\cpersing\Local Settings\Temporary Internet Files\Content.IE5\Y0QAS9CM\MC90023374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848599" y="4815529"/>
            <a:ext cx="622591" cy="8048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408" y="2612932"/>
            <a:ext cx="3379451" cy="954107"/>
          </a:xfrm>
          <a:prstGeom prst="rect">
            <a:avLst/>
          </a:prstGeom>
          <a:noFill/>
        </p:spPr>
        <p:txBody>
          <a:bodyPr wrap="none" rtlCol="0">
            <a:spAutoFit/>
          </a:bodyPr>
          <a:lstStyle/>
          <a:p>
            <a:r>
              <a:rPr lang="en-US" sz="2800" b="1" dirty="0" smtClean="0"/>
              <a:t>c. Rotate 90 counter-</a:t>
            </a:r>
          </a:p>
          <a:p>
            <a:r>
              <a:rPr lang="en-US" sz="2800" b="1" dirty="0"/>
              <a:t> </a:t>
            </a:r>
            <a:r>
              <a:rPr lang="en-US" sz="2800" b="1" dirty="0" smtClean="0"/>
              <a:t>      clockwise</a:t>
            </a:r>
          </a:p>
        </p:txBody>
      </p:sp>
      <p:sp>
        <p:nvSpPr>
          <p:cNvPr id="14" name="TextBox 13"/>
          <p:cNvSpPr txBox="1"/>
          <p:nvPr/>
        </p:nvSpPr>
        <p:spPr>
          <a:xfrm>
            <a:off x="253566" y="3429000"/>
            <a:ext cx="3724481" cy="523220"/>
          </a:xfrm>
          <a:prstGeom prst="rect">
            <a:avLst/>
          </a:prstGeom>
          <a:noFill/>
        </p:spPr>
        <p:txBody>
          <a:bodyPr wrap="none" rtlCol="0">
            <a:spAutoFit/>
          </a:bodyPr>
          <a:lstStyle/>
          <a:p>
            <a:r>
              <a:rPr lang="en-US" sz="2800" b="1" dirty="0" smtClean="0"/>
              <a:t>d.  Translate diagonally</a:t>
            </a:r>
            <a:endParaRPr lang="en-US" sz="2800" b="1" dirty="0"/>
          </a:p>
        </p:txBody>
      </p:sp>
    </p:spTree>
    <p:custDataLst>
      <p:tags r:id="rId1"/>
    </p:custDataLst>
    <p:extLst>
      <p:ext uri="{BB962C8B-B14F-4D97-AF65-F5344CB8AC3E}">
        <p14:creationId xmlns:p14="http://schemas.microsoft.com/office/powerpoint/2010/main" val="5325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 presetClass="exit" presetSubtype="0" fill="hold" nodeType="afterEffect">
                                  <p:stCondLst>
                                    <p:cond delay="500"/>
                                  </p:stCondLst>
                                  <p:childTnLst>
                                    <p:set>
                                      <p:cBhvr>
                                        <p:cTn id="21" dur="1" fill="hold">
                                          <p:stCondLst>
                                            <p:cond delay="0"/>
                                          </p:stCondLst>
                                        </p:cTn>
                                        <p:tgtEl>
                                          <p:spTgt spid="23555"/>
                                        </p:tgtEl>
                                        <p:attrNameLst>
                                          <p:attrName>style.visibility</p:attrName>
                                        </p:attrNameLst>
                                      </p:cBhvr>
                                      <p:to>
                                        <p:strVal val="hidden"/>
                                      </p:to>
                                    </p:set>
                                  </p:childTnLst>
                                </p:cTn>
                              </p:par>
                              <p:par>
                                <p:cTn id="22" presetID="1"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1" presetClass="exit" presetSubtype="0" fill="hold" nodeType="afterEffect">
                                  <p:stCondLst>
                                    <p:cond delay="50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42" presetClass="path" presetSubtype="0" accel="50000" decel="50000" fill="hold" nodeType="afterEffect">
                                  <p:stCondLst>
                                    <p:cond delay="0"/>
                                  </p:stCondLst>
                                  <p:childTnLst>
                                    <p:animMotion origin="layout" path="M -1.11111E-6 -4.49584E-6 L -0.10069 -0.12719 " pathEditMode="relative" rAng="0" ptsTypes="AA">
                                      <p:cBhvr>
                                        <p:cTn id="41" dur="2000" fill="hold"/>
                                        <p:tgtEl>
                                          <p:spTgt spid="15"/>
                                        </p:tgtEl>
                                        <p:attrNameLst>
                                          <p:attrName>ppt_x</p:attrName>
                                          <p:attrName>ppt_y</p:attrName>
                                        </p:attrNameLst>
                                      </p:cBhvr>
                                      <p:rCtr x="-5035" y="-63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1652" y="304800"/>
            <a:ext cx="7315200" cy="2251579"/>
          </a:xfrm>
        </p:spPr>
        <p:txBody>
          <a:bodyPr/>
          <a:lstStyle/>
          <a:p>
            <a:r>
              <a:rPr lang="en-US" sz="6000" dirty="0" smtClean="0"/>
              <a:t>Fractal tiles</a:t>
            </a:r>
            <a:endParaRPr lang="en-US" sz="6000" dirty="0"/>
          </a:p>
        </p:txBody>
      </p:sp>
      <p:grpSp>
        <p:nvGrpSpPr>
          <p:cNvPr id="4" name="Group 3"/>
          <p:cNvGrpSpPr/>
          <p:nvPr/>
        </p:nvGrpSpPr>
        <p:grpSpPr>
          <a:xfrm>
            <a:off x="2613401" y="3810000"/>
            <a:ext cx="2393196" cy="2398841"/>
            <a:chOff x="2613402" y="3392359"/>
            <a:chExt cx="2393196" cy="2398841"/>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613402" y="45946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613402" y="3392359"/>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5946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832602" y="26134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30359" y="26134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832602" y="1416804"/>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rot="5400000">
            <a:off x="4955823" y="3807178"/>
            <a:ext cx="2393196" cy="2398841"/>
            <a:chOff x="2613402" y="3392359"/>
            <a:chExt cx="2393196" cy="2398841"/>
          </a:xfrm>
        </p:grpSpPr>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613402" y="45946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2613402" y="3392359"/>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594602"/>
              <a:ext cx="1196598" cy="11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72378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133168"/>
            <a:ext cx="8229600" cy="4525963"/>
          </a:xfrm>
          <a:prstGeom prst="rect">
            <a:avLst/>
          </a:prstGeom>
        </p:spPr>
        <p:txBody>
          <a:bodyPr>
            <a:normAutofit/>
          </a:bodyPr>
          <a:lstStyle/>
          <a:p>
            <a:r>
              <a:rPr lang="en-US" sz="4000" dirty="0" smtClean="0"/>
              <a:t>Geometric figures built up from a simple shape by repeating the same changes at smaller and smaller scales. </a:t>
            </a:r>
            <a:r>
              <a:rPr lang="en-US" sz="4000" dirty="0" smtClean="0">
                <a:solidFill>
                  <a:srgbClr val="FFFF00"/>
                </a:solidFill>
              </a:rPr>
              <a:t>(recursion)</a:t>
            </a:r>
          </a:p>
        </p:txBody>
      </p:sp>
      <p:sp>
        <p:nvSpPr>
          <p:cNvPr id="2" name="Title 1"/>
          <p:cNvSpPr>
            <a:spLocks noGrp="1"/>
          </p:cNvSpPr>
          <p:nvPr>
            <p:ph type="title"/>
          </p:nvPr>
        </p:nvSpPr>
        <p:spPr>
          <a:xfrm>
            <a:off x="381000" y="152400"/>
            <a:ext cx="9024870" cy="1979466"/>
          </a:xfrm>
        </p:spPr>
        <p:txBody>
          <a:bodyPr>
            <a:normAutofit/>
          </a:bodyPr>
          <a:lstStyle/>
          <a:p>
            <a:r>
              <a:rPr lang="en-US" sz="5400" dirty="0" smtClean="0"/>
              <a:t>What are fractals?</a:t>
            </a:r>
            <a:endParaRPr lang="en-US" sz="5400" dirty="0"/>
          </a:p>
        </p:txBody>
      </p:sp>
      <p:sp>
        <p:nvSpPr>
          <p:cNvPr id="5" name="Isosceles Triangle 4"/>
          <p:cNvSpPr/>
          <p:nvPr/>
        </p:nvSpPr>
        <p:spPr>
          <a:xfrm>
            <a:off x="457200" y="4419600"/>
            <a:ext cx="2514600" cy="2057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00400" y="4419600"/>
            <a:ext cx="2514600" cy="2057400"/>
            <a:chOff x="3200400" y="4419600"/>
            <a:chExt cx="2514600" cy="2057400"/>
          </a:xfrm>
        </p:grpSpPr>
        <p:sp>
          <p:nvSpPr>
            <p:cNvPr id="7" name="Isosceles Triangle 6"/>
            <p:cNvSpPr/>
            <p:nvPr/>
          </p:nvSpPr>
          <p:spPr>
            <a:xfrm>
              <a:off x="3200400" y="4419600"/>
              <a:ext cx="2514600" cy="2057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a:spLocks noChangeAspect="1"/>
            </p:cNvSpPr>
            <p:nvPr/>
          </p:nvSpPr>
          <p:spPr>
            <a:xfrm rot="3669309">
              <a:off x="4030061" y="5137061"/>
              <a:ext cx="1211202" cy="104414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096000" y="4419600"/>
            <a:ext cx="2514600" cy="2057400"/>
            <a:chOff x="5638800" y="4419600"/>
            <a:chExt cx="2514600" cy="2057400"/>
          </a:xfrm>
        </p:grpSpPr>
        <p:sp>
          <p:nvSpPr>
            <p:cNvPr id="11" name="Isosceles Triangle 10"/>
            <p:cNvSpPr/>
            <p:nvPr/>
          </p:nvSpPr>
          <p:spPr>
            <a:xfrm>
              <a:off x="5638800" y="4419600"/>
              <a:ext cx="2514600" cy="2057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ChangeAspect="1"/>
            </p:cNvSpPr>
            <p:nvPr/>
          </p:nvSpPr>
          <p:spPr>
            <a:xfrm rot="3669309">
              <a:off x="6468462" y="5137061"/>
              <a:ext cx="1211202" cy="104414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a:spLocks noChangeAspect="1"/>
            </p:cNvSpPr>
            <p:nvPr/>
          </p:nvSpPr>
          <p:spPr>
            <a:xfrm rot="3560270">
              <a:off x="6678846" y="4763186"/>
              <a:ext cx="576605" cy="497073"/>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a:spLocks noChangeAspect="1"/>
            </p:cNvSpPr>
            <p:nvPr/>
          </p:nvSpPr>
          <p:spPr>
            <a:xfrm rot="3560270">
              <a:off x="6092313" y="5765005"/>
              <a:ext cx="576605" cy="497073"/>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a:spLocks noChangeAspect="1"/>
            </p:cNvSpPr>
            <p:nvPr/>
          </p:nvSpPr>
          <p:spPr>
            <a:xfrm rot="3560270">
              <a:off x="7311513" y="5765006"/>
              <a:ext cx="576605" cy="497073"/>
            </a:xfrm>
            <a:prstGeom prst="triangl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083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0" y="838200"/>
            <a:ext cx="6553200" cy="1676400"/>
          </a:xfrm>
          <a:prstGeom prst="rect">
            <a:avLst/>
          </a:prstGeom>
        </p:spPr>
        <p:txBody>
          <a:bodyPr>
            <a:normAutofit lnSpcReduction="10000"/>
          </a:bodyPr>
          <a:lstStyle/>
          <a:p>
            <a:r>
              <a:rPr lang="en-US" sz="3600" dirty="0" smtClean="0">
                <a:latin typeface="Candara" pitchFamily="34" charset="0"/>
              </a:rPr>
              <a:t>Self-similar objects that look the same no matter to what stage you zoom.</a:t>
            </a:r>
          </a:p>
          <a:p>
            <a:endParaRPr lang="en-US" dirty="0"/>
          </a:p>
        </p:txBody>
      </p:sp>
      <p:sp>
        <p:nvSpPr>
          <p:cNvPr id="7" name="Title 1"/>
          <p:cNvSpPr>
            <a:spLocks noGrp="1"/>
          </p:cNvSpPr>
          <p:nvPr>
            <p:ph type="title"/>
          </p:nvPr>
        </p:nvSpPr>
        <p:spPr>
          <a:xfrm>
            <a:off x="152400" y="152400"/>
            <a:ext cx="8229600" cy="1143000"/>
          </a:xfrm>
        </p:spPr>
        <p:txBody>
          <a:bodyPr>
            <a:normAutofit/>
          </a:bodyPr>
          <a:lstStyle/>
          <a:p>
            <a:r>
              <a:rPr lang="en-US" sz="4800" dirty="0" smtClean="0"/>
              <a:t>What are fractals?</a:t>
            </a:r>
            <a:endParaRPr lang="en-US" sz="4800" dirty="0"/>
          </a:p>
        </p:txBody>
      </p:sp>
      <p:pic>
        <p:nvPicPr>
          <p:cNvPr id="8" name="Picture 2" descr="elephant ear"/>
          <p:cNvPicPr>
            <a:picLocks noChangeAspect="1" noChangeArrowheads="1"/>
          </p:cNvPicPr>
          <p:nvPr/>
        </p:nvPicPr>
        <p:blipFill>
          <a:blip r:embed="rId4" cstate="print"/>
          <a:srcRect/>
          <a:stretch>
            <a:fillRect/>
          </a:stretch>
        </p:blipFill>
        <p:spPr bwMode="auto">
          <a:xfrm>
            <a:off x="2438400" y="2555875"/>
            <a:ext cx="6418262" cy="4302125"/>
          </a:xfrm>
          <a:prstGeom prst="rect">
            <a:avLst/>
          </a:prstGeom>
          <a:noFill/>
          <a:ln w="9525">
            <a:noFill/>
            <a:miter lim="800000"/>
            <a:headEnd/>
            <a:tailEnd/>
          </a:ln>
        </p:spPr>
      </p:pic>
      <p:pic>
        <p:nvPicPr>
          <p:cNvPr id="9" name="Picture 3" descr="smallelephant"/>
          <p:cNvPicPr>
            <a:picLocks noChangeAspect="1" noChangeArrowheads="1"/>
          </p:cNvPicPr>
          <p:nvPr/>
        </p:nvPicPr>
        <p:blipFill>
          <a:blip r:embed="rId5" cstate="print"/>
          <a:srcRect/>
          <a:stretch>
            <a:fillRect/>
          </a:stretch>
        </p:blipFill>
        <p:spPr bwMode="auto">
          <a:xfrm>
            <a:off x="4038600" y="2895600"/>
            <a:ext cx="2133600" cy="1644650"/>
          </a:xfrm>
          <a:prstGeom prst="rect">
            <a:avLst/>
          </a:prstGeom>
          <a:noFill/>
          <a:ln w="9525">
            <a:noFill/>
            <a:miter lim="800000"/>
            <a:headEnd/>
            <a:tailEnd/>
          </a:ln>
        </p:spPr>
      </p:pic>
      <p:pic>
        <p:nvPicPr>
          <p:cNvPr id="10" name="Picture 4" descr="tinyelephant"/>
          <p:cNvPicPr>
            <a:picLocks noChangeAspect="1" noChangeArrowheads="1"/>
          </p:cNvPicPr>
          <p:nvPr/>
        </p:nvPicPr>
        <p:blipFill>
          <a:blip r:embed="rId6" cstate="print"/>
          <a:srcRect/>
          <a:stretch>
            <a:fillRect/>
          </a:stretch>
        </p:blipFill>
        <p:spPr bwMode="auto">
          <a:xfrm>
            <a:off x="1080448" y="2063088"/>
            <a:ext cx="472292" cy="4515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003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4.44444E-6 1.65587E-6 C -0.00416 0.00393 -0.00607 0.00601 -0.01163 0.00763 C -0.01423 0.01411 -0.02048 0.01688 -0.025 0.02243 C -0.03923 0.03978 -0.06319 0.04949 -0.08333 0.0599 C -0.09322 0.06498 -0.09878 0.06984 -0.11006 0.07192 C -0.12795 0.08164 -0.14982 0.08094 -0.16996 0.08395 C -0.18263 0.08325 -0.20677 0.08256 -0.2217 0.08094 C -0.23767 0.07886 -0.25434 0.074 -0.26996 0.07053 C -0.27916 0.06475 -0.28715 0.0636 -0.29826 0.06152 C -0.30816 0.05712 -0.31614 0.0518 -0.325 0.04648 C -0.32864 0.04417 -0.33316 0.04301 -0.33663 0.04047 C -0.34687 0.0333 -0.3559 0.02174 -0.36493 0.01364 C -0.36979 0.00925 -0.37118 0.00231 -0.375 -0.00278 C -0.37708 -0.01295 -0.38142 -0.0229 -0.38489 -0.03261 C -0.38697 -0.03885 -0.38941 -0.04464 -0.39166 -0.05065 C -0.39288 -0.05366 -0.39496 -0.05944 -0.39496 -0.05921 C -0.40069 -0.0932 -0.39826 -0.1013 -0.39826 -0.15056 " pathEditMode="relative" rAng="0" ptsTypes="ffffffffffffffffA">
                                      <p:cBhvr>
                                        <p:cTn id="19" dur="2000" fill="hold"/>
                                        <p:tgtEl>
                                          <p:spTgt spid="9"/>
                                        </p:tgtEl>
                                        <p:attrNameLst>
                                          <p:attrName>ppt_x</p:attrName>
                                          <p:attrName>ppt_y</p:attrName>
                                        </p:attrNameLst>
                                      </p:cBhvr>
                                      <p:rCtr x="-20000" y="-3300"/>
                                    </p:animMotion>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22222E-6 -4.81036E-6 C -0.00834 0.01157 -0.02153 0.01319 -0.03282 0.01781 C -0.04028 0.01712 -0.04792 0.01827 -0.05521 0.01596 C -0.06615 0.01249 -0.07431 -0.00693 -0.08056 -0.01803 C -0.09497 -0.07816 -0.08941 -0.06383 -0.08941 -0.16512 " pathEditMode="relative" ptsTypes="ffffA">
                                      <p:cBhvr>
                                        <p:cTn id="25" dur="5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1000"/>
            <a:ext cx="8305800" cy="2286000"/>
          </a:xfrm>
        </p:spPr>
        <p:txBody>
          <a:bodyPr>
            <a:noAutofit/>
          </a:bodyPr>
          <a:lstStyle/>
          <a:p>
            <a:pPr algn="ctr"/>
            <a:r>
              <a:rPr lang="en-US" sz="4000" b="1" dirty="0" smtClean="0">
                <a:cs typeface="Arial" pitchFamily="34" charset="0"/>
              </a:rPr>
              <a:t>What are the 3 types of Rigid transformations?</a:t>
            </a:r>
            <a:endParaRPr lang="en-US" sz="4000" b="1" dirty="0">
              <a:cs typeface="Arial" pitchFamily="34" charset="0"/>
            </a:endParaRPr>
          </a:p>
        </p:txBody>
      </p:sp>
      <p:sp>
        <p:nvSpPr>
          <p:cNvPr id="3" name="TPAnswers"/>
          <p:cNvSpPr>
            <a:spLocks noGrp="1"/>
          </p:cNvSpPr>
          <p:nvPr>
            <p:ph type="body" idx="1"/>
            <p:custDataLst>
              <p:tags r:id="rId2"/>
            </p:custDataLst>
          </p:nvPr>
        </p:nvSpPr>
        <p:spPr>
          <a:xfrm>
            <a:off x="304800" y="2209800"/>
            <a:ext cx="8576256" cy="4572000"/>
          </a:xfrm>
        </p:spPr>
        <p:txBody>
          <a:bodyPr>
            <a:noAutofit/>
          </a:bodyPr>
          <a:lstStyle/>
          <a:p>
            <a:pPr marL="514350" indent="-514350">
              <a:buAutoNum type="alphaUcPeriod"/>
            </a:pPr>
            <a:r>
              <a:rPr lang="en-US" sz="3200" b="1" dirty="0" smtClean="0">
                <a:latin typeface="Arial" pitchFamily="34" charset="0"/>
                <a:cs typeface="Arial" pitchFamily="34" charset="0"/>
              </a:rPr>
              <a:t>Rotation, Reduction, Reflection</a:t>
            </a:r>
          </a:p>
          <a:p>
            <a:pPr marL="514350" indent="-514350">
              <a:buAutoNum type="alphaUcPeriod"/>
            </a:pPr>
            <a:r>
              <a:rPr lang="en-US" sz="3200" b="1" dirty="0" smtClean="0">
                <a:latin typeface="Arial" pitchFamily="34" charset="0"/>
                <a:cs typeface="Arial" pitchFamily="34" charset="0"/>
              </a:rPr>
              <a:t>Translation, Reflection, Dilation</a:t>
            </a:r>
          </a:p>
          <a:p>
            <a:pPr marL="514350" indent="-514350">
              <a:buAutoNum type="alphaUcPeriod"/>
            </a:pPr>
            <a:r>
              <a:rPr lang="en-US" sz="3200" b="1" dirty="0" smtClean="0">
                <a:latin typeface="Arial" pitchFamily="34" charset="0"/>
                <a:cs typeface="Arial" pitchFamily="34" charset="0"/>
              </a:rPr>
              <a:t>Rotation, Reflection, Translation</a:t>
            </a:r>
          </a:p>
          <a:p>
            <a:pPr marL="514350" indent="-514350">
              <a:buAutoNum type="alphaUcPeriod"/>
            </a:pPr>
            <a:r>
              <a:rPr lang="en-US" sz="3200" b="1" dirty="0" smtClean="0">
                <a:latin typeface="Arial" pitchFamily="34" charset="0"/>
                <a:cs typeface="Arial" pitchFamily="34" charset="0"/>
              </a:rPr>
              <a:t>Reflection, Rotation, Dilation</a:t>
            </a:r>
          </a:p>
        </p:txBody>
      </p:sp>
    </p:spTree>
    <p:custDataLst>
      <p:tags r:id="rId1"/>
    </p:custDataLst>
    <p:extLst>
      <p:ext uri="{BB962C8B-B14F-4D97-AF65-F5344CB8AC3E}">
        <p14:creationId xmlns:p14="http://schemas.microsoft.com/office/powerpoint/2010/main" val="1538970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42238"/>
            <a:ext cx="8915400" cy="1979466"/>
          </a:xfrm>
        </p:spPr>
        <p:txBody>
          <a:bodyPr>
            <a:normAutofit/>
          </a:bodyPr>
          <a:lstStyle/>
          <a:p>
            <a:r>
              <a:rPr lang="en-US" sz="4000" dirty="0" err="1" smtClean="0"/>
              <a:t>FRActals</a:t>
            </a:r>
            <a:r>
              <a:rPr lang="en-US" sz="4000" dirty="0" smtClean="0"/>
              <a:t> Can be found</a:t>
            </a:r>
            <a:br>
              <a:rPr lang="en-US" sz="4000" dirty="0" smtClean="0"/>
            </a:br>
            <a:r>
              <a:rPr lang="en-US" sz="4000" dirty="0" smtClean="0"/>
              <a:t> in …</a:t>
            </a:r>
            <a:endParaRPr lang="en-US" sz="4000" dirty="0"/>
          </a:p>
        </p:txBody>
      </p:sp>
      <p:sp>
        <p:nvSpPr>
          <p:cNvPr id="5" name="AutoShape 7" descr="data:image/jpg;base64,/9j/4AAQSkZJRgABAQAAAQABAAD/2wCEAAkGBhQSEBQUExQVFBUVFRcUGBUVFxUVFhgXFxYXFRoXFBsXHCYgGBkjGRcXHy8gJCcpLSwsFR4xNTAqNSYrLCkBCQoKDgwOGg8PGiwkHyQsLCksLCksLCwsKSwsLCwsKSwsLCwsLCkpLCwsLCwsLCwpLCwpLCksLCwsLCwsLCwsLP/AABEIAMwA9wMBIgACEQEDEQH/xAAcAAABBQEBAQAAAAAAAAAAAAAFAAECBAYDBwj/xABHEAACAQIEAgYGBggDBwUAAAABAhEAAwQSITEFQQYTIlFhcTKBkaGxwQcjQnLR8BQkM1JikuHxgqLCFiU0Q2NzshVTk9Li/8QAGgEAAwEBAQEAAAAAAAAAAAAAAAECAwQFBv/EACYRAAICAgICAgICAwAAAAAAAAABAhEDIRIxIkEEMiNRM3ETYZH/2gAMAwEAAhEDEQA/AC0U9PFOBX0R47I08VKKUUrERilFSiny0AQilFTilFA7IRSy1OKUUWBHLSy1KKUUWFkIpRXSKUUWI5xT5anFcFu/WlZ+wGj/ABMJ93u8DSboaVk4pRXSKUU7Ec4pRU4pRRYEIpRU8tNFOwIxTVOKUUAQimip0ooAhFKKnTRQOyGWmy10imoCyBWlU4pUDsnFPFSFKKmwGinp4pUrChopRUopqLGNFKKlFKKLAjFPFPFPFFhRGKUU8U9KwIxSipRSiiwI1R6xv0orpkFmfRaSS4AlttO1AHeZ21NYPBZzqcq8z8h41dv8Ow0gkwVBgy2gIJ/0+vTwrkzfJjBpHTiwSkmwPFNXW6FDQHVvusD8NqgRXTGakrRhKLi6ZGKUVKmIqyKIxSipxTRRYURimipxTRRYURimipxSiixUQilUopoosdEYpRUopEUWFEKVPFPRYUTpVKKUVNl0NFPFdLVosQqiSdABUblhrbFH9KSY8J+W1S5q6GotqyNKKlSpkjRSinilFMY0UoqUUqAGilFPT0goaKL8J4CbkM8hPe3l3DxqPAeF9a5Legup8TyFa8CuL5HyHHxidOHFflIrJYCgBVAG2ndXPEW/x7qtledUbzSNBzjy8a8o9CLAPFeHI8FlUkGQY1BGszyoQ+hij+Oc7ERv3/Osnxq/pp5yK6cGVwejLLjU1su00VR4NxHrU19JTB8e4+v4g0Qr2FJNWjy2qdMjFKKlFNVCGimipUqAIRSipRSiiwojFKKeK6pgLjrmUdlTqe/Q6DvOxqZSSVsai29HCmip00VViIRSqVKiwJxT0qUVJRyxOJv2wGw+TOCB20Z9GIQkZWWIDE89AazfDcfi72KRrqIha3Mlbg7MsI/akT2Z9YrWW7d1iBZW2zb/AFheABrplIkyOdZkNiv01UdbaFRBAzZcg3y6nxiuHI1/mXfo64L8TNJFKnpRXbZyCpU8UoosBopRT0qLAUUqeKRU6aGNZMbHl86TdDSs1/R+3lw6n94lj7Y+AokTtHrmgvC+IqtlBOoBEATzNNiOMCPQaJ8FPt5aV4uWT5v+z04R8UFbrCCdoBoRjL/onmT3+J5VRxnGd4tnSPtjT3UFxfH2BP1eu/pD18tNjWSNS7xXEafPb4Vi+LYjMY205beVS4vx4yR1Z35NI5+FBLnEh+6RPkdPxraJmwt0auRfjkykeztfI+2tZWN6L3g+IEclZjoe7Lz862ImT6o8d/wr0sEvA4cy8hUqeKUV0WYDUop4pUWBGKVPSosBqHY7pHjrSdUluy6DKQMl1iwuXOr1PWASCZIjbyMEiK7Y6zf6jPbs2SBqJNzOcrEjUECZ1iuP5TXFX+zo+OnboC9H3uHDobgVSRoqhtBJ0bMxk0RoZ0cuXGszcCjtNlAmQASO1POZooRXTjfijGa8mNSpUquyaJinilSqbKCfR5frT4I3yFZ7iB/3j5ofnWk6Oj6xj3IfiKzXEm/3iPukcu5u6uGb/OjrivxBCK7YXD52AmBuSdgBrXKuOLwlu4uW5EbiVLajXQBT3V1ZJcYtnNBXJImCA7oCTkMSRvpMjvqcUE4BZspduraBmF7RB2Gh1IG5jTnqaOUsUm4JsrJGpOhgPyT+NPFPyPiI+fypyNSO4x7gfnQsnlxFwfGy5wjh3XXIJhQJMb+Qo3j8HbRCACBGwZh86yp4tfw4drYshZRS13NILEZQFUiZJ5EnTYUN4h0lxi4lsOwstcGpCJeYaiRqtyBIkwe6uDPNylXo7MMOKDfCOJKXNpFzFbg1J3Ugg7kaz3zvWgbDPytp/M3PySvOegvEGOIZgqdkfZFwyc4EQSZHjXoi8Yu6yn+W5+Fc8ts2Sa0cr2Hvcltj1OeZPMUJxdjE6kKk9wBn4UYbilzmkdwy3JOnlXHEX2P2G/luf/WlQzF8SXECZtqR6x3d9vwFZLGIeaR4fkCvVL+CD7q+3JHH+mhV3ogrGfrRPcp9w6urTSEQ+jno0j/XMsL1SrE+k5Z2byAGXbvHjOl6QWrapqxWNu0wiPPT1UBt47EYTq7FnqQrutpWxBcO1wj0YBXll172rP43pTiGu3cMwsNcVXDqFvEhY7RkXOQPqmjk7/oVIMYHGrdXMvJivs/pB9dWIrPdEWYo5hAkiYL5sxyrADbDUTrPhR92MqAsyYJ7hBM+6PXXpwy3G2cE8dSpD/20IO2nKlXS8kMw/iYx/jYfEGoRWkZWkyJRptFizw0vbZ5yhT3EyQJI08Kpq0gEbEAjyOtDeM8MsP2rl0I3MC5DekhByzocoYba5vIjvwQqcPbyGQFAnvIEN56zrWUMjc2rLnBKKZdrSoP1Jfun4ms3FadLf6mv3J+NZ/Kfiv7L+OvJmH4N+yjue4P87Veqjwb0H8Ltz4g/Or5roxvxRjNeTI0qelWlkUSp6anqWy6LeBx9y1m6qw15iusOqgCe4iSaxuM4xcfGqRYZX2yu3LUHUgePsr0Do7/zD/CvxJ+VZPip/wB4J4j5GvPn/Mdkf4wrRLgCTdP3G+QobRXo9+0Y/wDTPxWurM/BnPjXmgCqgYrEwB6S7eTVZFVEP63iPNPnVsUsL8EPKvJlnDYM3Acokgg7xpDc/ZVbCdHMWcS1xsi27iIWXOzRcyKDk3gZsw1OoijXR1AS8zpB09e/f66LLibLO1sZCw3XSY27ta5MsnHLaOnGrhRlcdw0sGQkgi6hzKSCCiR2SNQZYQfCq3/prde15WYF7odlN1gpUItsBgFgt2ZkzvtpRx8Oge40CVukchIjWT3dkez21LXGLBfKMk95mJnYGIJ91YSdvZrHSA/RfgNyxdBdlICqgh2Yggg/aUQOceNabDZmVibkRzad+W9dLfDrasLiqqszCSABOg37/M91RtDsNm2LDxEZhvQgY72mI/ar7TH5/CpZQB6Y9R+POh2J4mtr0j3dnUnkToDG86mN/aLHSaW9DSMs/ajzqXJDpmnyEQetH83hSSQVOctJ5EkaHn7aGYfiAu6Kdh6JOvPvOnLXWiSgRbgSJgfzU+wejN9JuCticRZZWy9Re60zPaBCGB/Lz76DWehdwYy9iMwPW/pELmeQLyuBrGkZuXdW3vYVTcuMVGZSpEjXXSPKCdPGuB4tYz5T1ZPPeB4SBH9qd0Lsz2D4acLZvs/ozn0ZnaM6t2iwEtvWVvcfvDGG8vbsouW3azsgJdYZ3j7QO24r0vpBhFODvNlUEJy7iwBHjsD6q8zmZnX1TWqm2qZFJO0bX9LS4S1tsyy2uv8A7lwiZ12IPrqVB+jg7DeY05c6L13YvqjkyfZsLYbDK2EuZlDSWGon7K1nuF/sLf3BWnwX/CMOZLH4Csxwo/Up6x/mNY4v5JF5F4RLYojjeO3LdgBcLdZAujZ7cxB1IB/M0NrWxGFT/trt92l8rpDwds826PY43Ddi2UTNIJIJzmJX1Dwo1VDhnp3x/wBU+9Vq/XRj+qMci8mNSpUq0IoenFRFOKRQf6N+jd/w/wCqsXxf/j0Ou9aXAtiercYfqhtJdWJO51OcDv5c6w/E72KbFKHCK+YAOFkb/eOlefJ/lbOuK8DWCiHCMKbhdRce32ZlDE6ga0NXajnRka3fuge8/hXVn+jMcX2RksNhCuLuy7NlAEk7z3iaJ1Vc/rl7yFWqWD6IeXcgvwNoW8RuLZI8wrUM6PcNutdS6Iyq/a11iNfcffRXo+krdA3KEDzIauuFsvhcI5YQ8tEQR2oUEx41x595DoxaiDelDxhsSQf+dGncWEz7SKx+DsFqK3XuXrdywCO3cUgsYhg4J113HvrrwzobfS7mZkjbQsTv3FYrNpLstM1OAk2bUnX6uZ5nqwDXLbD3CYIBDewzV11ACqBAzgD1JGtD8a36ne+6dvImpH7MUXLFizE5mJkxzOwjkNormuJSY9/KZj41DDoe71Er3+dNZwVwnbSZ9Jf3p7+6jiHILYRhbIYbggx3juNbIiOrjbNvt9qR8RWSOEOWQOX8P41sgulvzGvsoqg7B3F2ItYthocmneIrEYG1mit3xTCG4mKtp6TLlWdpM71nOGdC8Sl0M5TLAGjGfYVinoQavqf/AExwZkWgNe4OfwFeaK/bI/i/pXrHG7KjB3woIUWwvjoa8kfBXM7EQQWJ3ExOlXj2iZGn4B6LeY+FFKGcDWFbzHwNE69DG/FHJPsttw26+HLLiLlsQ0KFtZRGkarJ9tA+A2StkZmLks0k+DEQByGntJrYYNv1X+Yx6zrWS4Qfqz99/wDzNYYv5Ga5Poi9NbEp+rr/ANtf/EVjlaD3+Hf7KMY67jupBRbEZdFh9sp5lvKl8l9BgXZhMRxlcM2IJDNL6QOeXSdaCYvp7caVVAkjQ8x4jlyND+knFb2d0dVRswJAWdRsdST/AHrLYgsNivj3nXl7/fWEs8vqmDirNXwrprdDRduSu+olhpy8J+NKsTiladN4HgRp/enpRyTS7Dgj3yaeahmpwa9QwNP0ZH1Vz7w+FYjjrfriTyYb6c+XhW36NfsLh/i/0ivN+neI/WBBAPfPP5euvPk6yNnVH6o0oNFuCpdIudUyLAE5lLTv3HTny515hw3pOQ65jlEqoUSZgnMRz9HbyFepdD8QLi3iuoGQT4wxPlGm9bZZKUGZ44tSMrZS5+mXM7CQO1lGjchvtHyooDVbEf8AF3PFfgRXearB9EGX7B/oywAuk8gD6gGmqeJ44biupCkMIA/d1HtNd+AMMl/u6s/Bqlg8KgwjsVBID9rLBnYRpoZrlzfc2x/UyF7TMTtnPxP9KJYLjjiDIYbQRuB47+ug3EsSMr/fn1lhp7xXXhOLUtkgzlnl5be2s5LZcXo9Ctwy2z+8ysPXbH41Rx1ojB3vFfl/WrnDrgFqzv8AYjx7EfGq/HyLeDvBpHYaJ02VmgeOlT6A8/UiPCfmKI4XEJ6MLt3eMVn14sixmMCQdQZgMCeWsCoYPi6G9kn0YYnL2f2kb/vc49daNErZvsDhsw08V/zf2rRZIyA98R6wPlQ/o7iLZBY6ROpEbsdfz30XjOZWSATqBOshv6eupGDMU4T9Ic7JBPlvQSzxwkzCgd0aR8eVFeNXx1OLOsZROm3gfYay/CcQGuC2BJKyIG+sRH53qasaZqeJXA2BukCM1sH/ADfjXnOYZiD5evwr0niyhMFdQ8k98zHvry+5eGdjr6Z5HvrSKsmQd4Rs3mPgaIUN4S8hvMUQrth9Uc0/sXXt4o2ZtPZAymFZHmMx3bPEkg8vVWe6PF+rc3CJ6xhlUQBG8d8mtvhP+EH+Kf5mrGcGPZueF1/kawxLzZrk+iCM1tn/AGI+4unf2RWIra460Ww5UEqTbADDl2d6r5HonF2eE9LnU4h2GVte/bTcEfCsViVGcZtT3A6d+vq51reJ8KNq9cFwzG3iTsfV86zHEMGW5x36zOv4Ca4n3bLfZVe6hYGQCRE+kAB3jkaVdMJw+212C7L2ZEAlpGmmUHkDSrSEU0JtHovDel1vQMSJ1J5CTt7CPYa0eE4lbuCUdW8iD415C2CYdokZYLDXU7H8+VVX4wQqldDvIPcSB5Gt18hiniPpu1aC2LYR1XMFJiZJKzr2x+RXkv0h2DbvqIAUrmIE75mE6mTOhoT0G6YNcudVfcAIpdHJI1GVcrRvCkkc9I8iH0n8SRlttafMcuQkaKO0xieWhEeFc7e7ZtWrKGGwlu4gulYgu0AECSw0MMDlCZ20OgG9broJdusQ1nsWyZZIDSbgMtd7ehlFYQNnJGhNeO8O6SMlu5bbtiC1vSYeRvJHYjMSNZMaQTXq/wBH3TXBjB2bd6+gvS5ZGDKASxywdiMoEQdIGlV6Ets1WLs2Euhrr2UuEGMxhiCRspuag6VZfhKEQArCI+2RoZE/W76V4R9KPEkvcSuvabOn1aq3Ls20GnhM1vcL9LmEsYHDLD37wtJ1ihSq5xbg53bft7wDzpxboT/2ehYPhotKyoAoYHN2XYEGWOrXD+8Z/tUxhCFFuVyOGkQfCZ7em9eO8U+mrEQot2LVpuZJa4PJZgAH1nxFa+79I9oYYOuQ3eqRsoYmDdsdaOs7IjtgjKCdtxOkvbspM0z9D7BaTbtknc9s7Gdusg6iacdHLKaLatjwykHWT/7nf8a8d4j9KGNOHw91bgtvnuo4VBlbJ1RBIaeTRvyPfWw6M/Sf19hXuoqZbypdK5tLeQduTOpuE6bAAiRoStewW3R6Nh+H5QFAECAAFMCBAA7fKuHEODC+hW5DrqcrKY9Ertn1kEjxmvM+k/0o4nDX3Nh8O9qAyW2Vi4GYqQ5kHNIDeT1b6M/SJcuqt/EG2Rea9bW3aVg6Pbt5wNWObMDEQd113AfGh36Nb/sRhtJs2tDIOQyDvvn0NWLXRSyqwlu2ADmgBt8mSRDzqojx1oX/ALY2lNkG5ay3F+yzG4tzIp+sRgIt5yV0JJldYJqlxH6SbdjEBbikrcFkKVVhPWA53UloKoIOWCTnGsUWVxdWai1wFFAAUCFKgducpgmT1hJkqNzrFS/QDZtHq4VbanKsHKIBO2fxoI/TRFvBPqmVB9YczKZ6zq+zuJYAuoJ9FSDBmOPSrpcOrYYa9ZACuztcVmXKVyKuhGUlm37wPKnRNugjwjHLisOzdiY+sSCDPL7Y07j86sYLgKK4dUtoQB2gGnkf3+8V4dhOmeIsE9WygjTNlmRoTIPL87gGvZuC9L8NcsWne9bVmtI7LqAGZZZR4AyPZU2vQo2wricKzqVcgq2hBQ6jzzyNp9VDf9isPvktzMn9pqf/AJd6wvTH6Trtm+9nCtaKwpNzKWMt2supiQCATG4NWuk/0jhuFrdw7tZvuUXL9pQZLspE9nswDvB5Gi0g7NqnRSyCRkWdAdH1ggj/AJu0qD/elb6LWEYNCgkgyWuQWGg9K9BPhXh/RHp5ewl+9db6w38qv1hY65gxfQ6tqfbRzpB9J9vGNh1a01m3axCO5DlsyKZGyyDp3HwquTXQrvs9atcONsELEQFPpkECYEF45nXxrjh+DIp7KJ2jJBzDXv8A2n5isL0x+lRQUXBsLiq4drg0Vhr9UQRMcyd9qP8AAvpSwd7CC9eIsspZGtklyWAVgE0kggmJ570r3ofejRjhS5gMgiRJhu8fx136VcVTC2OsuvlVeQDEnkAAHFeL9O/pIOJ6r9Ea7ZQE51PYbNmGX0Ttl8eZnlQG/wBOsTicEMNeIdbbZlutm6zmcrGYYancToNaG2+xKl0aTjHHrOMvZrMgMArBxBzSd+03gd+VTwPRhbtuZ1g689NBod/OsT0fsFmcggbEa7RJ+dHn4ret2YOgBOgad8vdy308KE4rsTjJq6KfS/hyYZrFxQouZStxANNoUmRBPpA+QpVDil/rMMjPlOxAMMRm1MUqJZFekS012ccP0gkOtwqqlGUDKRoVMadxMew1nX1Uese8/jSv4o3WLNqx5k0xHZXy+ZpJUW5uSplvo5dC4hczZQQ4JIkeidxI5+NFOkWP6y2ukAgGZ89IGxHzrMGZq4lpgnaBEkESOQ5ieVOS9i5Oq9HXhGEFy7lMDsOQWJAkLPL1+FaLhPRQNa6+4y9SpXNaDnOxbsIYy9kSdTMxOXWs7wbBm9fFtd2V423CMefiK0OCt3BYLsewzgRI1ygMMwjTtbHwPrYKvYA47gjZvPaYQUMQTMevyoqnDSMJh7oUMzZ2UoAXBU5crjXbIrDT7ZJmaodKsRmxVxgSdQJMz2VC6z5VruheFR8NauFypss0iexDM2rCY1nf+AeNJdFQ7MHj/SIIII0g6EabHxom6AYcazK2zsJHZadYmAY58/YJ4jfL3HY7lmPtJNTOMPVhKVaMyd9x1KjSQzE666xuOW1b/wCibgAxWHxoOzZLZ2Ihg52JGoIBGvLnQHo30atX3uZjci3Za6QMmmgXtlvRhiIAViZjSCaLdDuPXeH2nS2Ac75y07iAo3HLX+aibUVsaaT2bHHfRVbvur3c5yqwhWRMxLM5buHaYtAHhRFeiILoSrZbUZLYZUTRVVSwX02AUSx3k0FwHTfF3nyqs6asWGUDvMD+9G7/ABi6qFrlwAKsscg2HrpKSkjWC5bicMf0IS9cJQMgtrbtqWYE5kYOxOuoJ09YNDuPdDrAXD2cTiUt9WVfKwYuyiAVkHsqe0JHf4UT4PcxKoSQFzkuATmjNprKmDlidd5qpxjhT373XXodwmUETlCqCwB21knWKekJs54f6PMmIN3rM63mzggdgq9w3oBBiNR2sus6b1X4lwm2gx1rJcHV27IcBtGz5nGU5TodJ7oG00Zw+PxiItsdTlQKqAhtFXbMcp18vfULWAZxczwJ0yoYDKcrHlvmUeOp11IpqQlTYN4b9HGFvW1cLchhmg3TI5H7Anz8a0ljoShCgIxyotsTdHoqqqo9HcBR76ojE3bSKLJBCLlCMFEjSIaDroN9++hOI6f4hSFKFWGhBiZ8stZuaj2U/wAfejzLpHeDYvFMNB1twAdwDMAPYKO9IuB28NgVjrA+e2AGdGUh7KXX0Gu7LGvM0K4vwtrj3XXe45fJtEySAfM1U4lfvur585UMGgkkaLkkf4VUT3UlOL6ZiprdFC3pt+8PbpXO76PhP4f1qVpv/L5CuTNoI7/61a7GEeI4ZUZ0XMFDR24zd/agDXWu/AsP1tu9bOgUrcnkCAw1nl4VUxt/O9xtTLk6+JNG+gulvGtvFpecTIf8KErsF2BsfbCxplMknTQyNCvmD7qnhFtnBsc56wYhQbZHZNs22hgf3gwII/iFVsXfZwCxnSPIDQD2CuWHjqjr2g+3KCojTz+FP90AW6M32HWIoOYjQqF0gEnU7QB7q0V7BX7iG21p2WF7QABJjeSIJ51mOi+It27jNeH1Wik9rRtYMLqYGYxtIE+Op4Njlu4jCq7MLNy4Q49HsKpyKHBkFgoGwOtKWPXK/ZcZPrZmuI4sG11U9pI7JywI03A19tPVrpnhcMMbdODfNaJENmzAmJYqYHZnQeVKlVEy29nUdAGsAPcuqdSAEUnkTqWjkCduVDulmGFu6FXUFEPImCPDyrcdL8aothTIMFhyEagg+qvPeP3Sbx1zQAAYI7IHZ0PPKRVtKypJIqcGP61Y/wC7b3++K1v0l3P1i2OQtf6mrF4S4Fuox2DKTsdAZOh3rQ9NeL9fdDhWRcuUB4BOpMwCY328Kb/RN6KPRd0F1y5KjqmAYCYYlY9u3kTRPA8QtW8JdDtnZ7ifV6yFQk5ifEmIrMW9m1jSInfn69qlnOU92n58aTFdFjjVwNdZwuVXJZREDU7DwBkVd4baJw1wdqWy5QJjQnX2E+01T4jxW7fSyr6i0hRCBrlLEweW9HsIgS2qyPREwwOvOs8r4rRnJtIAJwt2uQQQJ1aNI7x58quHhjJcBtwQCDJInx3oyt5e+u4dVgkzzjKx9sisf8srJ5tlThOKyPfKkrntMh7W5ysBsddprtwaw929AQxABuBSwUbwxE8wdOelFcFh3xLz2iugZoAjwUNAny2mtbhLItoFVcqjvgz3k6mSe+tVJzbbR0Y8Tn30SwGHW2gVBHmDJPeZ51xCdfiBb+xZh38X3RPV6R/w1Di/EeotM/2vRQRux2Hz9Rq90fwfUWAGMuxLO3Muxlj493kK0SpG2WSiuKCxeKizTp31xN+m62kcNuxWzoJ32PmND76kTz+HLyqtYIlgPssRGmkw3L71d6cegemScBtQO1qSoiD/ABKPiKH47h9u+sONtmEAj3beB0q4wIgjQjWdRXUWhcEjRxJZR3D7Sj4ilKNnZjzKS4yMBxPgrWTLdpP3lgfzb5TQr3eyvTOrGuu+h0mgHFOi41eycrb5NQD90/ZPu8q5Z4q3Exy/GrcDAX+CodVlTOadx7KrYLg+ViXAYAgjbxGvd/StBfVs56yVbmMsGfEVXZhOhHsI9kxULJJaObk0Ze6whvFvxohwHHC3YxYg/WKig6QO0d/VVjiHBs4ldDO551C3wNhaKBhLQSc0DTYR+NdKyxrs1WRFTiVxWt2SvK0AY7w9ySfHaqVl/q3H8QPsFWeI2SiopiQuXQzqDPzqlZ9E92bX2VpF2rLuzQ9E+HLet4lCJk4cSBJC9bLx3dlTtW0s4VF4eouW0LLhxIZPtLbESSNCG+FZb6PeLpZ67MD2ymwk6ZvXzo90u6RWxhiqPJcxA3AEEz3U+S6N4VV2Zg8MC4HrJ1N0IJ07CqdR5tNKtD0osZOHWANh1fvQ8hzmlUsiSoAdLOO2ruUWkICgkNBWZI5bxWfxasVV2WAwJGkAgchVjjgi6dQw5ETEesA1cS31mGRTyErvp+dPZQ50rZm5e2Z5dxRrpKZKkCBBHed+Z5nWqWAwB6ztbKdT4jkKNYmytxcpA751mfw/GpnNKSIckmCLeFmwCBLFjtO2wqxwvAjI4uZ1zEQApMgT4ab0Wt3yq5QLcaD0BI9ehpI5JiRPcFnyjWs3luyXKznZTKAq54H8H/5q1hrZY/aA3kiB7hvVnEYJrKq965bSRojnKx9QE++qjcUER1zAAbIcy9+oIPurOv2HGuy/axjWgQgaDoXhDP3WiRVng/CGvmSrJbG7b5zzC6+08vPZuCcAa9D3DeFswRGmcb+EL47nlG9a2zweyBAVAB4L7prSML3I6ceBz3Lr9HSxZCKFUZVGwA2qZapfo4Ggj1AD4UE6XcZNu2LNsfWXeyANCF2J+Q9Z5Vutukdr8Y2VsHfOLxebe1ZMJ3Nc/e8e/wBQrV5NYjbzj386GdG+GdVaCdwE7SW3PnRdlgaCPE6H3VU3WkebJuTtlcmKW347V0HfoaYtPcKzshnNSA51WSoMAaiCV7Xid/lVkDTQ1TxNxg1uEBWWBaTmlwIERAHY3nwq0BIpphJezo2vOuNu7kYMDqPzrSz6R/SuTfnarTJ6L1+0twC5bOUg9q2BM/xDuE93965XurjavFGDLoRz/PKil1A650En7S+O8jwoaO7DmvTA3EeEJeXtiCNmGjDyPd4bVlsXwy7hmzA5l/eADCO51IMe8VtXamPdGm0VjLGpGmTDGe/Z51cs5mnsrPjC/wAqAkeyuN3DsORA74cA+UgVqOL9FwZaxCncodAfun7J8NvKsuxKPDrtujZl9sEGuWUXHs87JjcH5f8ASli8CHEMYHzqmeCKEKq5OsgkDc6do8h7aNWsP1rEKUQnZSzCfBS0ifMjeueIwhRodSp7jNCyOK0RbX9FHhWawhVZIJlgRbKk/wCIEj21V4lhzcZYBgnUSI8Y7qLFtAO7bSK4sSZ1G/dPfVLI7sOeytxm9NtZJMQILFiAJgSeQn30q58VtzbHOCPzoKat8btbNoytbI3sCLh7RAHr7iRsPzpVhkAESABp6RG3qpnQR6I3+VQtkbZV9lYcrSMW7RFrgPMbAel3CPhTC0nOT/iePjXYR+6PZXK9iCCqjSSBMa+qaFbdIFtlrB8J6wE27WcDQkBmAPcamMPbQ+iVcbwFEH+Un313v4Y2yuV31AO4G/3QK5rqNQDruQJ9sTQ3RTajr2RUKCWIBIEEsAdPWKP9H+jxY9ZeSE0KW25/xMJ0Hcp9Yqn0Rwi3cQ+cAi0qlRykk6nviNP7VuAg9/ymtIQ9s7fjYE1zkSXx9lSOUTUcgiYqve3rY9Ahi8YLVtnYwFEk/nnWT4BabEX2xN3eYQcu6B5D51Pp5fYC0gPZYlj45YgHw1n2Ue4HhQqqokAKDy3M6+f41vFcVyOD5OS3xDFsgCIPqC/OuqnSYPr0+GlNh7Om518vwqaLqR3eVYORzHJrg8/GRUS+u3v/AK1xa8ZOvuH4V2UyBNQpCOOODFeyxUIReZQAc/VgkKeYGvePGu3WmNp9Q+VU+MXGGHuZXZCRllYmCRI1BruHIUAHl4Hbzpp7oprQ5xBn+n9aQYmpPcMDyrkBM6mrRLQmvHu/PsrrhOIG24IPh4a8j4VUneoka1pEnoP4pEa2HtgTuw/d9UedUxc/MUuDXyjaHfskHUEE8/Ku9y2A7COfxE1E9M9L48uar9Fcnvqpj+D276w0Bhsw0Ye3ceFESuvtp+rHdU99msopqmedcS4E+HPaUMs6OsR6/wB01T/SlmWGbwJb4g16WbY1B1BkQe6sN0s4NasXF6tYDKSVMEA7aaT7658mLjtHmZsKh5R6BS2+sY9WNBqQGUx62IrkyeHw/GnIEbDlRHhHDUutDTvuGYfOKxW3SOdR5OkCTZJ5fD8aVdcf2LhQbDv3pU9hVH//2Q=="/>
          <p:cNvSpPr>
            <a:spLocks noChangeAspect="1" noChangeArrowheads="1"/>
          </p:cNvSpPr>
          <p:nvPr/>
        </p:nvSpPr>
        <p:spPr bwMode="auto">
          <a:xfrm>
            <a:off x="77788" y="-928688"/>
            <a:ext cx="235267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75400" y="3322211"/>
            <a:ext cx="1604927" cy="584775"/>
          </a:xfrm>
          <a:prstGeom prst="rect">
            <a:avLst/>
          </a:prstGeom>
          <a:noFill/>
        </p:spPr>
        <p:txBody>
          <a:bodyPr wrap="none" rtlCol="0">
            <a:spAutoFit/>
          </a:bodyPr>
          <a:lstStyle/>
          <a:p>
            <a:r>
              <a:rPr lang="en-US" sz="3200" b="1" dirty="0" smtClean="0"/>
              <a:t>MOVIES</a:t>
            </a:r>
            <a:endParaRPr lang="en-US" sz="3200" b="1" dirty="0"/>
          </a:p>
        </p:txBody>
      </p:sp>
      <p:sp>
        <p:nvSpPr>
          <p:cNvPr id="20" name="TextBox 19"/>
          <p:cNvSpPr txBox="1"/>
          <p:nvPr/>
        </p:nvSpPr>
        <p:spPr>
          <a:xfrm>
            <a:off x="3049428" y="3319526"/>
            <a:ext cx="2638094" cy="584775"/>
          </a:xfrm>
          <a:prstGeom prst="rect">
            <a:avLst/>
          </a:prstGeom>
          <a:noFill/>
        </p:spPr>
        <p:txBody>
          <a:bodyPr wrap="none" rtlCol="0">
            <a:spAutoFit/>
          </a:bodyPr>
          <a:lstStyle/>
          <a:p>
            <a:r>
              <a:rPr lang="en-US" sz="3200" b="1" dirty="0" smtClean="0"/>
              <a:t>TECHNOLOGY</a:t>
            </a:r>
            <a:endParaRPr lang="en-US" sz="3200" b="1" dirty="0"/>
          </a:p>
        </p:txBody>
      </p:sp>
      <p:sp>
        <p:nvSpPr>
          <p:cNvPr id="21" name="TextBox 20"/>
          <p:cNvSpPr txBox="1"/>
          <p:nvPr/>
        </p:nvSpPr>
        <p:spPr>
          <a:xfrm>
            <a:off x="5896901" y="3322211"/>
            <a:ext cx="3169457" cy="584775"/>
          </a:xfrm>
          <a:prstGeom prst="rect">
            <a:avLst/>
          </a:prstGeom>
          <a:noFill/>
        </p:spPr>
        <p:txBody>
          <a:bodyPr wrap="none" rtlCol="0">
            <a:spAutoFit/>
          </a:bodyPr>
          <a:lstStyle/>
          <a:p>
            <a:r>
              <a:rPr lang="en-US" sz="3200" b="1" dirty="0" smtClean="0"/>
              <a:t>ARCHITECHTURE</a:t>
            </a:r>
            <a:endParaRPr lang="en-US" sz="3200" b="1" dirty="0"/>
          </a:p>
        </p:txBody>
      </p:sp>
      <p:sp>
        <p:nvSpPr>
          <p:cNvPr id="22" name="TextBox 21"/>
          <p:cNvSpPr txBox="1"/>
          <p:nvPr/>
        </p:nvSpPr>
        <p:spPr>
          <a:xfrm>
            <a:off x="3638307" y="6211669"/>
            <a:ext cx="1834348" cy="646331"/>
          </a:xfrm>
          <a:prstGeom prst="rect">
            <a:avLst/>
          </a:prstGeom>
          <a:noFill/>
        </p:spPr>
        <p:txBody>
          <a:bodyPr wrap="none" rtlCol="0">
            <a:spAutoFit/>
          </a:bodyPr>
          <a:lstStyle/>
          <a:p>
            <a:r>
              <a:rPr lang="en-US" sz="3600" b="1" dirty="0" smtClean="0"/>
              <a:t>NATURE</a:t>
            </a:r>
            <a:endParaRPr lang="en-US" sz="3600" b="1" dirty="0"/>
          </a:p>
        </p:txBody>
      </p:sp>
      <p:pic>
        <p:nvPicPr>
          <p:cNvPr id="26626" name="Picture 2" descr="C:\Users\cpersing\AppData\Local\Microsoft\Windows\Temporary Internet Files\Content.IE5\S7687CZ2\MP9001824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089" y="1014411"/>
            <a:ext cx="2037080" cy="2414587"/>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cpersing\AppData\Local\Microsoft\Windows\Temporary Internet Files\Content.IE5\K0O7W0UI\MC9004413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781" y="1262126"/>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Users\cpersing\AppData\Local\Microsoft\Windows\Temporary Internet Files\Content.IE5\DE4CGPLA\MP90040065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760" y="1457143"/>
            <a:ext cx="2084206" cy="166736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Users\cpersing\AppData\Local\Microsoft\Windows\Temporary Internet Files\Content.IE5\DE4CGPLA\MP90040154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9428" y="4065680"/>
            <a:ext cx="3186489" cy="21234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3918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7577" y="228600"/>
            <a:ext cx="4209246" cy="152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4000" dirty="0" smtClean="0">
                <a:latin typeface="Arial" pitchFamily="34" charset="0"/>
                <a:cs typeface="Arial" pitchFamily="34" charset="0"/>
              </a:rPr>
              <a:t>Creating stage 1 Translation</a:t>
            </a:r>
            <a:endParaRPr lang="en-US" sz="4000" dirty="0">
              <a:latin typeface="Arial" pitchFamily="34" charset="0"/>
              <a:cs typeface="Arial" pitchFamily="34" charset="0"/>
            </a:endParaRPr>
          </a:p>
        </p:txBody>
      </p:sp>
      <p:sp>
        <p:nvSpPr>
          <p:cNvPr id="5" name="Rectangle 4"/>
          <p:cNvSpPr/>
          <p:nvPr/>
        </p:nvSpPr>
        <p:spPr>
          <a:xfrm>
            <a:off x="2066523" y="1838459"/>
            <a:ext cx="2400300" cy="2047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66523" y="3886200"/>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66823" y="3901267"/>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66823" y="1838459"/>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1"/>
          <p:cNvSpPr txBox="1">
            <a:spLocks/>
          </p:cNvSpPr>
          <p:nvPr/>
        </p:nvSpPr>
        <p:spPr>
          <a:xfrm>
            <a:off x="1073" y="2209800"/>
            <a:ext cx="2514600" cy="152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800" b="1" i="0" dirty="0" smtClean="0">
                <a:latin typeface="Arial" pitchFamily="34" charset="0"/>
                <a:cs typeface="Arial" pitchFamily="34" charset="0"/>
              </a:rPr>
              <a:t>Translate </a:t>
            </a:r>
          </a:p>
          <a:p>
            <a:pPr marL="0" indent="0">
              <a:buFont typeface="Arial" pitchFamily="34" charset="0"/>
              <a:buNone/>
            </a:pPr>
            <a:r>
              <a:rPr lang="en-US" sz="2800" b="1" i="0" dirty="0" smtClean="0">
                <a:latin typeface="Arial" pitchFamily="34" charset="0"/>
                <a:cs typeface="Arial" pitchFamily="34" charset="0"/>
              </a:rPr>
              <a:t>one tile up</a:t>
            </a:r>
            <a:endParaRPr lang="en-US" sz="2800" b="1" i="0" dirty="0">
              <a:latin typeface="Arial" pitchFamily="34" charset="0"/>
              <a:cs typeface="Arial" pitchFamily="34" charset="0"/>
            </a:endParaRPr>
          </a:p>
        </p:txBody>
      </p:sp>
      <p:sp>
        <p:nvSpPr>
          <p:cNvPr id="76" name="Content Placeholder 1"/>
          <p:cNvSpPr txBox="1">
            <a:spLocks/>
          </p:cNvSpPr>
          <p:nvPr/>
        </p:nvSpPr>
        <p:spPr>
          <a:xfrm>
            <a:off x="6853171" y="4163944"/>
            <a:ext cx="2514600" cy="1524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800" b="1" i="0" dirty="0" smtClean="0">
                <a:latin typeface="Arial" pitchFamily="34" charset="0"/>
                <a:cs typeface="Arial" pitchFamily="34" charset="0"/>
              </a:rPr>
              <a:t>Translate </a:t>
            </a:r>
          </a:p>
          <a:p>
            <a:pPr marL="0" indent="0">
              <a:buFont typeface="Arial" pitchFamily="34" charset="0"/>
              <a:buNone/>
            </a:pPr>
            <a:r>
              <a:rPr lang="en-US" sz="2800" b="1" i="0" dirty="0" smtClean="0">
                <a:latin typeface="Arial" pitchFamily="34" charset="0"/>
                <a:cs typeface="Arial" pitchFamily="34" charset="0"/>
              </a:rPr>
              <a:t>one tile right</a:t>
            </a:r>
            <a:endParaRPr lang="en-US" sz="2800" b="1" i="0" dirty="0">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21855" y="3745937"/>
            <a:ext cx="2089637" cy="240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92080" y="3751520"/>
            <a:ext cx="2119693" cy="23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27775" y="3780752"/>
            <a:ext cx="2077797" cy="240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3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3.33333E-6 -2.89017E-7 L -3.33333E-6 -0.30751 " pathEditMode="relative" rAng="0" ptsTypes="AA">
                                      <p:cBhvr>
                                        <p:cTn id="13" dur="2000" fill="hold"/>
                                        <p:tgtEl>
                                          <p:spTgt spid="14"/>
                                        </p:tgtEl>
                                        <p:attrNameLst>
                                          <p:attrName>ppt_x</p:attrName>
                                          <p:attrName>ppt_y</p:attrName>
                                        </p:attrNameLst>
                                      </p:cBhvr>
                                      <p:rCtr x="0" y="-15376"/>
                                    </p:animMotion>
                                  </p:childTnLst>
                                </p:cTn>
                              </p:par>
                            </p:childTnLst>
                          </p:cTn>
                        </p:par>
                        <p:par>
                          <p:cTn id="14" fill="hold">
                            <p:stCondLst>
                              <p:cond delay="2000"/>
                            </p:stCondLst>
                            <p:childTnLst>
                              <p:par>
                                <p:cTn id="15" presetID="42" presetClass="entr" presetSubtype="0" fill="hold" grpId="0" nodeType="afterEffect">
                                  <p:stCondLst>
                                    <p:cond delay="100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2.5E-6 -1.21387E-6 L 0.25886 0.00116 " pathEditMode="relative" rAng="0" ptsTypes="AA">
                                      <p:cBhvr>
                                        <p:cTn id="23" dur="2000" fill="hold"/>
                                        <p:tgtEl>
                                          <p:spTgt spid="13"/>
                                        </p:tgtEl>
                                        <p:attrNameLst>
                                          <p:attrName>ppt_x</p:attrName>
                                          <p:attrName>ppt_y</p:attrName>
                                        </p:attrNameLst>
                                      </p:cBhvr>
                                      <p:rCtr x="1293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35557" y="228600"/>
            <a:ext cx="4343400" cy="1524000"/>
          </a:xfrm>
        </p:spPr>
        <p:txBody>
          <a:bodyPr>
            <a:noAutofit/>
          </a:bodyPr>
          <a:lstStyle/>
          <a:p>
            <a:pPr marL="0" indent="0" algn="ctr">
              <a:buNone/>
            </a:pPr>
            <a:r>
              <a:rPr lang="en-US" sz="4400" dirty="0" smtClean="0">
                <a:latin typeface="Arial" pitchFamily="34" charset="0"/>
                <a:cs typeface="Arial" pitchFamily="34" charset="0"/>
              </a:rPr>
              <a:t>Creating stage 1 Rotation</a:t>
            </a:r>
            <a:endParaRPr lang="en-US" sz="4400" dirty="0">
              <a:latin typeface="Arial" pitchFamily="34" charset="0"/>
              <a:cs typeface="Arial" pitchFamily="34" charset="0"/>
            </a:endParaRPr>
          </a:p>
        </p:txBody>
      </p:sp>
      <p:sp>
        <p:nvSpPr>
          <p:cNvPr id="4" name="TextBox 3"/>
          <p:cNvSpPr txBox="1"/>
          <p:nvPr/>
        </p:nvSpPr>
        <p:spPr>
          <a:xfrm>
            <a:off x="524630" y="685800"/>
            <a:ext cx="3352800" cy="1754326"/>
          </a:xfrm>
          <a:prstGeom prst="rect">
            <a:avLst/>
          </a:prstGeom>
          <a:noFill/>
        </p:spPr>
        <p:txBody>
          <a:bodyPr wrap="square" rtlCol="0">
            <a:spAutoFit/>
          </a:bodyPr>
          <a:lstStyle/>
          <a:p>
            <a:r>
              <a:rPr lang="en-US" sz="2800" dirty="0" smtClean="0">
                <a:latin typeface="Arial" pitchFamily="34" charset="0"/>
                <a:cs typeface="Arial" pitchFamily="34" charset="0"/>
              </a:rPr>
              <a:t>Rotate the top </a:t>
            </a:r>
          </a:p>
          <a:p>
            <a:r>
              <a:rPr lang="en-US" sz="2800" dirty="0" smtClean="0">
                <a:latin typeface="Arial" pitchFamily="34" charset="0"/>
                <a:cs typeface="Arial" pitchFamily="34" charset="0"/>
              </a:rPr>
              <a:t>90 degrees </a:t>
            </a:r>
          </a:p>
          <a:p>
            <a:r>
              <a:rPr lang="en-US" sz="2800" dirty="0" smtClean="0">
                <a:latin typeface="Arial" pitchFamily="34" charset="0"/>
                <a:cs typeface="Arial" pitchFamily="34" charset="0"/>
              </a:rPr>
              <a:t>clockwise</a:t>
            </a:r>
          </a:p>
          <a:p>
            <a:endParaRPr lang="en-US" sz="2400" dirty="0" smtClean="0">
              <a:latin typeface="Arial" pitchFamily="34" charset="0"/>
              <a:cs typeface="Arial" pitchFamily="34" charset="0"/>
            </a:endParaRPr>
          </a:p>
        </p:txBody>
      </p:sp>
      <p:pic>
        <p:nvPicPr>
          <p:cNvPr id="16" name="Picture 2" descr="http://www.cameronius.com/graphics/impossible-fractals-figures/impossible-fractals-fig-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488405" y="4706069"/>
            <a:ext cx="1685925" cy="1624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0445" y="2422051"/>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0445" y="4473738"/>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0745" y="4473737"/>
            <a:ext cx="2400300" cy="20896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4732687"/>
            <a:ext cx="4572000" cy="1384995"/>
          </a:xfrm>
          <a:prstGeom prst="rect">
            <a:avLst/>
          </a:prstGeom>
        </p:spPr>
        <p:txBody>
          <a:bodyPr>
            <a:spAutoFit/>
          </a:bodyPr>
          <a:lstStyle/>
          <a:p>
            <a:r>
              <a:rPr lang="en-US" sz="2800" dirty="0">
                <a:latin typeface="Arial" pitchFamily="34" charset="0"/>
                <a:cs typeface="Arial" pitchFamily="34" charset="0"/>
              </a:rPr>
              <a:t>Rotate the bottom </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right 90 degrees </a:t>
            </a:r>
          </a:p>
          <a:p>
            <a:r>
              <a:rPr lang="en-US" sz="2800" dirty="0" smtClean="0">
                <a:latin typeface="Arial" pitchFamily="34" charset="0"/>
                <a:cs typeface="Arial" pitchFamily="34" charset="0"/>
              </a:rPr>
              <a:t>clockwise</a:t>
            </a:r>
            <a:endParaRPr lang="en-US" sz="2800" dirty="0">
              <a:latin typeface="Arial" pitchFamily="34" charset="0"/>
              <a:cs typeface="Arial" pitchFamily="34" charset="0"/>
            </a:endParaRPr>
          </a:p>
        </p:txBody>
      </p:sp>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 y="2422051"/>
            <a:ext cx="2392463" cy="203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263" y="4487942"/>
            <a:ext cx="2459771" cy="208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39215" y="4318408"/>
            <a:ext cx="2077797" cy="240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58292" y="2265908"/>
            <a:ext cx="2077797" cy="242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5625" y="4297954"/>
            <a:ext cx="2077797" cy="245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569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2000"/>
                            </p:stCondLst>
                            <p:childTnLst>
                              <p:par>
                                <p:cTn id="12" presetID="6" presetClass="entr" presetSubtype="16"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p:cNvSpPr txBox="1">
            <a:spLocks/>
          </p:cNvSpPr>
          <p:nvPr/>
        </p:nvSpPr>
        <p:spPr>
          <a:xfrm>
            <a:off x="667555" y="76200"/>
            <a:ext cx="4343400" cy="15240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4000" dirty="0" smtClean="0">
                <a:latin typeface="Arial" pitchFamily="34" charset="0"/>
                <a:cs typeface="Arial" pitchFamily="34" charset="0"/>
              </a:rPr>
              <a:t>Creating stage 2 Translation</a:t>
            </a:r>
            <a:endParaRPr lang="en-US" sz="4000" dirty="0">
              <a:latin typeface="Arial" pitchFamily="34" charset="0"/>
              <a:cs typeface="Arial" pitchFamily="34" charset="0"/>
            </a:endParaRPr>
          </a:p>
        </p:txBody>
      </p:sp>
      <p:sp>
        <p:nvSpPr>
          <p:cNvPr id="27" name="Content Placeholder 1"/>
          <p:cNvSpPr txBox="1">
            <a:spLocks/>
          </p:cNvSpPr>
          <p:nvPr/>
        </p:nvSpPr>
        <p:spPr>
          <a:xfrm>
            <a:off x="4646590" y="838200"/>
            <a:ext cx="4343400" cy="2211727"/>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4000" dirty="0" smtClean="0">
                <a:latin typeface="Arial" pitchFamily="34" charset="0"/>
                <a:cs typeface="Arial" pitchFamily="34" charset="0"/>
              </a:rPr>
              <a:t>Translate one grid up and one grid to the right</a:t>
            </a:r>
            <a:endParaRPr lang="en-US" sz="4000" dirty="0">
              <a:latin typeface="Arial" pitchFamily="34" charset="0"/>
              <a:cs typeface="Arial" pitchFamily="34" charset="0"/>
            </a:endParaRPr>
          </a:p>
        </p:txBody>
      </p:sp>
      <p:grpSp>
        <p:nvGrpSpPr>
          <p:cNvPr id="3" name="Group 2"/>
          <p:cNvGrpSpPr/>
          <p:nvPr/>
        </p:nvGrpSpPr>
        <p:grpSpPr>
          <a:xfrm>
            <a:off x="1225312" y="4191000"/>
            <a:ext cx="2279888" cy="2286000"/>
            <a:chOff x="1225312" y="4191000"/>
            <a:chExt cx="2279888" cy="2286000"/>
          </a:xfrm>
        </p:grpSpPr>
        <p:pic>
          <p:nvPicPr>
            <p:cNvPr id="31"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1229060" y="4216118"/>
            <a:ext cx="2279888" cy="2286000"/>
            <a:chOff x="1225312" y="4191000"/>
            <a:chExt cx="2279888" cy="2286000"/>
          </a:xfrm>
        </p:grpSpPr>
        <p:pic>
          <p:nvPicPr>
            <p:cNvPr id="66"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oup 68"/>
          <p:cNvGrpSpPr/>
          <p:nvPr/>
        </p:nvGrpSpPr>
        <p:grpSpPr>
          <a:xfrm>
            <a:off x="1222256" y="4210006"/>
            <a:ext cx="2279888" cy="2286000"/>
            <a:chOff x="1225312" y="4191000"/>
            <a:chExt cx="2279888" cy="2286000"/>
          </a:xfrm>
        </p:grpSpPr>
        <p:pic>
          <p:nvPicPr>
            <p:cNvPr id="71"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1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4" presetClass="path" presetSubtype="0" accel="50000" decel="50000" fill="hold" nodeType="afterEffect">
                                  <p:stCondLst>
                                    <p:cond delay="0"/>
                                  </p:stCondLst>
                                  <p:childTnLst>
                                    <p:animMotion origin="layout" path="M -3.33333E-6 -3.17919E-6 L -3.33333E-6 -0.32462 " pathEditMode="relative" rAng="0" ptsTypes="AA">
                                      <p:cBhvr>
                                        <p:cTn id="12" dur="2000" fill="hold"/>
                                        <p:tgtEl>
                                          <p:spTgt spid="69"/>
                                        </p:tgtEl>
                                        <p:attrNameLst>
                                          <p:attrName>ppt_x</p:attrName>
                                          <p:attrName>ppt_y</p:attrName>
                                        </p:attrNameLst>
                                      </p:cBhvr>
                                      <p:rCtr x="0" y="-16231"/>
                                    </p:animMotion>
                                  </p:childTnLst>
                                </p:cTn>
                              </p:par>
                            </p:childTnLst>
                          </p:cTn>
                        </p:par>
                        <p:par>
                          <p:cTn id="13" fill="hold">
                            <p:stCondLst>
                              <p:cond delay="3000"/>
                            </p:stCondLst>
                            <p:childTnLst>
                              <p:par>
                                <p:cTn id="14" presetID="63" presetClass="path" presetSubtype="0" accel="50000" decel="50000" fill="hold" nodeType="afterEffect">
                                  <p:stCondLst>
                                    <p:cond delay="0"/>
                                  </p:stCondLst>
                                  <p:childTnLst>
                                    <p:animMotion origin="layout" path="M 2.22222E-6 1.96532E-6 L 0.2493 -0.0037 " pathEditMode="relative" rAng="0" ptsTypes="AA">
                                      <p:cBhvr>
                                        <p:cTn id="15" dur="2000" fill="hold"/>
                                        <p:tgtEl>
                                          <p:spTgt spid="64"/>
                                        </p:tgtEl>
                                        <p:attrNameLst>
                                          <p:attrName>ppt_x</p:attrName>
                                          <p:attrName>ppt_y</p:attrName>
                                        </p:attrNameLst>
                                      </p:cBhvr>
                                      <p:rCtr x="12465"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p:cNvSpPr txBox="1">
            <a:spLocks/>
          </p:cNvSpPr>
          <p:nvPr/>
        </p:nvSpPr>
        <p:spPr>
          <a:xfrm>
            <a:off x="4267200" y="656212"/>
            <a:ext cx="4343400" cy="2211727"/>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4400" dirty="0" smtClean="0">
                <a:latin typeface="Arial" pitchFamily="34" charset="0"/>
                <a:cs typeface="Arial" pitchFamily="34" charset="0"/>
              </a:rPr>
              <a:t>Rotate top 90</a:t>
            </a:r>
          </a:p>
          <a:p>
            <a:pPr marL="0" indent="0" algn="ctr">
              <a:buFont typeface="Arial" pitchFamily="34" charset="0"/>
              <a:buNone/>
            </a:pPr>
            <a:r>
              <a:rPr lang="en-US" sz="4400" dirty="0" smtClean="0">
                <a:latin typeface="Arial" pitchFamily="34" charset="0"/>
                <a:cs typeface="Arial" pitchFamily="34" charset="0"/>
              </a:rPr>
              <a:t>Rotate bottom right 90</a:t>
            </a:r>
            <a:endParaRPr lang="en-US" sz="4400" dirty="0">
              <a:latin typeface="Arial" pitchFamily="34" charset="0"/>
              <a:cs typeface="Arial" pitchFamily="34" charset="0"/>
            </a:endParaRPr>
          </a:p>
        </p:txBody>
      </p:sp>
      <p:grpSp>
        <p:nvGrpSpPr>
          <p:cNvPr id="47" name="Group 46"/>
          <p:cNvGrpSpPr/>
          <p:nvPr/>
        </p:nvGrpSpPr>
        <p:grpSpPr>
          <a:xfrm>
            <a:off x="3446288" y="3964743"/>
            <a:ext cx="2279888" cy="2286000"/>
            <a:chOff x="1225312" y="4191000"/>
            <a:chExt cx="2279888" cy="2286000"/>
          </a:xfrm>
        </p:grpSpPr>
        <p:pic>
          <p:nvPicPr>
            <p:cNvPr id="48"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 name="Group 50"/>
          <p:cNvGrpSpPr/>
          <p:nvPr/>
        </p:nvGrpSpPr>
        <p:grpSpPr>
          <a:xfrm>
            <a:off x="1151120" y="1665983"/>
            <a:ext cx="2279888" cy="2286000"/>
            <a:chOff x="1225312" y="4191000"/>
            <a:chExt cx="2279888" cy="2286000"/>
          </a:xfrm>
        </p:grpSpPr>
        <p:pic>
          <p:nvPicPr>
            <p:cNvPr id="5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1151120" y="1672095"/>
            <a:ext cx="4572000" cy="4578648"/>
            <a:chOff x="1151120" y="1672095"/>
            <a:chExt cx="4572000" cy="4578648"/>
          </a:xfrm>
        </p:grpSpPr>
        <p:grpSp>
          <p:nvGrpSpPr>
            <p:cNvPr id="43" name="Group 42"/>
            <p:cNvGrpSpPr/>
            <p:nvPr/>
          </p:nvGrpSpPr>
          <p:grpSpPr>
            <a:xfrm>
              <a:off x="1157232" y="3964743"/>
              <a:ext cx="2279888" cy="2286000"/>
              <a:chOff x="1225312" y="4191000"/>
              <a:chExt cx="2279888" cy="2286000"/>
            </a:xfrm>
          </p:grpSpPr>
          <p:pic>
            <p:nvPicPr>
              <p:cNvPr id="4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p:cNvGrpSpPr/>
            <p:nvPr/>
          </p:nvGrpSpPr>
          <p:grpSpPr>
            <a:xfrm rot="5400000">
              <a:off x="3440176" y="3967799"/>
              <a:ext cx="2279888" cy="2286000"/>
              <a:chOff x="1225312" y="4191000"/>
              <a:chExt cx="2279888" cy="2286000"/>
            </a:xfrm>
          </p:grpSpPr>
          <p:pic>
            <p:nvPicPr>
              <p:cNvPr id="57"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 name="Group 59"/>
            <p:cNvGrpSpPr/>
            <p:nvPr/>
          </p:nvGrpSpPr>
          <p:grpSpPr>
            <a:xfrm rot="5400000">
              <a:off x="1154176" y="1669039"/>
              <a:ext cx="2279888" cy="2286000"/>
              <a:chOff x="1225312" y="4191000"/>
              <a:chExt cx="2279888" cy="2286000"/>
            </a:xfrm>
          </p:grpSpPr>
          <p:pic>
            <p:nvPicPr>
              <p:cNvPr id="61"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9191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51"/>
                                        </p:tgtEl>
                                        <p:attrNameLst>
                                          <p:attrName>style.visibility</p:attrName>
                                        </p:attrNameLst>
                                      </p:cBhvr>
                                      <p:to>
                                        <p:strVal val="hidden"/>
                                      </p:to>
                                    </p:set>
                                  </p:childTnLst>
                                </p:cTn>
                              </p:par>
                            </p:childTnLst>
                          </p:cTn>
                        </p:par>
                        <p:par>
                          <p:cTn id="12" fill="hold">
                            <p:stCondLst>
                              <p:cond delay="500"/>
                            </p:stCondLst>
                            <p:childTnLst>
                              <p:par>
                                <p:cTn id="13" presetID="1" presetClass="exit" presetSubtype="0" fill="hold" nodeType="afterEffect">
                                  <p:stCondLst>
                                    <p:cond delay="0"/>
                                  </p:stCondLst>
                                  <p:childTnLst>
                                    <p:set>
                                      <p:cBhvr>
                                        <p:cTn id="14"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095" y="826066"/>
            <a:ext cx="3182321" cy="1754326"/>
          </a:xfrm>
          <a:prstGeom prst="rect">
            <a:avLst/>
          </a:prstGeom>
          <a:noFill/>
        </p:spPr>
        <p:txBody>
          <a:bodyPr wrap="square" rtlCol="0">
            <a:spAutoFit/>
          </a:bodyPr>
          <a:lstStyle/>
          <a:p>
            <a:r>
              <a:rPr lang="en-US" sz="3600" dirty="0" smtClean="0">
                <a:latin typeface="Arial" pitchFamily="34" charset="0"/>
                <a:cs typeface="Arial" pitchFamily="34" charset="0"/>
              </a:rPr>
              <a:t>To create Stage 3 repeat the process</a:t>
            </a:r>
            <a:endParaRPr lang="en-US" sz="3600" dirty="0">
              <a:latin typeface="Arial" pitchFamily="34" charset="0"/>
              <a:cs typeface="Arial" pitchFamily="34" charset="0"/>
            </a:endParaRPr>
          </a:p>
        </p:txBody>
      </p:sp>
      <p:grpSp>
        <p:nvGrpSpPr>
          <p:cNvPr id="78" name="Group 77"/>
          <p:cNvGrpSpPr/>
          <p:nvPr/>
        </p:nvGrpSpPr>
        <p:grpSpPr>
          <a:xfrm rot="5400000">
            <a:off x="3941479" y="3791306"/>
            <a:ext cx="2854444" cy="2516943"/>
            <a:chOff x="1151120" y="1672095"/>
            <a:chExt cx="4572000" cy="4578648"/>
          </a:xfrm>
        </p:grpSpPr>
        <p:grpSp>
          <p:nvGrpSpPr>
            <p:cNvPr id="79" name="Group 78"/>
            <p:cNvGrpSpPr/>
            <p:nvPr/>
          </p:nvGrpSpPr>
          <p:grpSpPr>
            <a:xfrm>
              <a:off x="1157232" y="3964743"/>
              <a:ext cx="2279888" cy="2286000"/>
              <a:chOff x="1225312" y="4191000"/>
              <a:chExt cx="2279888" cy="2286000"/>
            </a:xfrm>
          </p:grpSpPr>
          <p:pic>
            <p:nvPicPr>
              <p:cNvPr id="88"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Group 79"/>
            <p:cNvGrpSpPr/>
            <p:nvPr/>
          </p:nvGrpSpPr>
          <p:grpSpPr>
            <a:xfrm rot="5400000">
              <a:off x="3440176" y="3967799"/>
              <a:ext cx="2279888" cy="2286000"/>
              <a:chOff x="1225312" y="4191000"/>
              <a:chExt cx="2279888" cy="2286000"/>
            </a:xfrm>
          </p:grpSpPr>
          <p:pic>
            <p:nvPicPr>
              <p:cNvPr id="85"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1" name="Group 80"/>
            <p:cNvGrpSpPr/>
            <p:nvPr/>
          </p:nvGrpSpPr>
          <p:grpSpPr>
            <a:xfrm rot="5400000">
              <a:off x="1154176" y="1669039"/>
              <a:ext cx="2279888" cy="2286000"/>
              <a:chOff x="1225312" y="4191000"/>
              <a:chExt cx="2279888" cy="2286000"/>
            </a:xfrm>
          </p:grpSpPr>
          <p:pic>
            <p:nvPicPr>
              <p:cNvPr id="82"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1" name="Group 90"/>
          <p:cNvGrpSpPr/>
          <p:nvPr/>
        </p:nvGrpSpPr>
        <p:grpSpPr>
          <a:xfrm rot="5400000">
            <a:off x="1237047" y="1159351"/>
            <a:ext cx="2854444" cy="2516943"/>
            <a:chOff x="1151120" y="1672095"/>
            <a:chExt cx="4572000" cy="4578648"/>
          </a:xfrm>
        </p:grpSpPr>
        <p:grpSp>
          <p:nvGrpSpPr>
            <p:cNvPr id="92" name="Group 91"/>
            <p:cNvGrpSpPr/>
            <p:nvPr/>
          </p:nvGrpSpPr>
          <p:grpSpPr>
            <a:xfrm>
              <a:off x="1157232" y="3964743"/>
              <a:ext cx="2279888" cy="2286000"/>
              <a:chOff x="1225312" y="4191000"/>
              <a:chExt cx="2279888" cy="2286000"/>
            </a:xfrm>
          </p:grpSpPr>
          <p:pic>
            <p:nvPicPr>
              <p:cNvPr id="101"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rot="5400000">
              <a:off x="3440176" y="3967799"/>
              <a:ext cx="2279888" cy="2286000"/>
              <a:chOff x="1225312" y="4191000"/>
              <a:chExt cx="2279888" cy="2286000"/>
            </a:xfrm>
          </p:grpSpPr>
          <p:pic>
            <p:nvPicPr>
              <p:cNvPr id="98"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p:cNvGrpSpPr/>
            <p:nvPr/>
          </p:nvGrpSpPr>
          <p:grpSpPr>
            <a:xfrm rot="5400000">
              <a:off x="1154176" y="1669039"/>
              <a:ext cx="2279888" cy="2286000"/>
              <a:chOff x="1225312" y="4191000"/>
              <a:chExt cx="2279888" cy="2286000"/>
            </a:xfrm>
          </p:grpSpPr>
          <p:pic>
            <p:nvPicPr>
              <p:cNvPr id="95"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4" name="Group 103"/>
          <p:cNvGrpSpPr/>
          <p:nvPr/>
        </p:nvGrpSpPr>
        <p:grpSpPr>
          <a:xfrm>
            <a:off x="1237048" y="3858592"/>
            <a:ext cx="2854444" cy="2516943"/>
            <a:chOff x="1151120" y="1672095"/>
            <a:chExt cx="4572000" cy="4578648"/>
          </a:xfrm>
        </p:grpSpPr>
        <p:grpSp>
          <p:nvGrpSpPr>
            <p:cNvPr id="105" name="Group 104"/>
            <p:cNvGrpSpPr/>
            <p:nvPr/>
          </p:nvGrpSpPr>
          <p:grpSpPr>
            <a:xfrm>
              <a:off x="1157232" y="3964743"/>
              <a:ext cx="2279888" cy="2286000"/>
              <a:chOff x="1225312" y="4191000"/>
              <a:chExt cx="2279888" cy="2286000"/>
            </a:xfrm>
          </p:grpSpPr>
          <p:pic>
            <p:nvPicPr>
              <p:cNvPr id="11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 name="Group 105"/>
            <p:cNvGrpSpPr/>
            <p:nvPr/>
          </p:nvGrpSpPr>
          <p:grpSpPr>
            <a:xfrm rot="5400000">
              <a:off x="3440176" y="3967799"/>
              <a:ext cx="2279888" cy="2286000"/>
              <a:chOff x="1225312" y="4191000"/>
              <a:chExt cx="2279888" cy="2286000"/>
            </a:xfrm>
          </p:grpSpPr>
          <p:pic>
            <p:nvPicPr>
              <p:cNvPr id="111"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p:cNvGrpSpPr/>
            <p:nvPr/>
          </p:nvGrpSpPr>
          <p:grpSpPr>
            <a:xfrm rot="5400000">
              <a:off x="1154176" y="1669039"/>
              <a:ext cx="2279888" cy="2286000"/>
              <a:chOff x="1225312" y="4191000"/>
              <a:chExt cx="2279888" cy="2286000"/>
            </a:xfrm>
          </p:grpSpPr>
          <p:pic>
            <p:nvPicPr>
              <p:cNvPr id="108"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222256" y="5337056"/>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12" y="4191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334000"/>
                <a:ext cx="1143000" cy="1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24856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3" descr="C:\Users\cpersing\AppData\Local\Microsoft\Windows\Temporary Internet Files\Content.IE5\AM1I8PN9\MP9004011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1600" y="914400"/>
            <a:ext cx="6172199" cy="2251579"/>
          </a:xfrm>
        </p:spPr>
        <p:txBody>
          <a:bodyPr/>
          <a:lstStyle/>
          <a:p>
            <a:endParaRPr lang="en-US" dirty="0"/>
          </a:p>
        </p:txBody>
      </p:sp>
      <p:sp>
        <p:nvSpPr>
          <p:cNvPr id="3" name="Subtitle 2"/>
          <p:cNvSpPr>
            <a:spLocks noGrp="1"/>
          </p:cNvSpPr>
          <p:nvPr>
            <p:ph type="subTitle" idx="1"/>
          </p:nvPr>
        </p:nvSpPr>
        <p:spPr/>
        <p:txBody>
          <a:bodyPr/>
          <a:lstStyle/>
          <a:p>
            <a:endParaRPr lang="en-US" dirty="0"/>
          </a:p>
        </p:txBody>
      </p:sp>
      <p:cxnSp>
        <p:nvCxnSpPr>
          <p:cNvPr id="5" name="Straight Connector 4"/>
          <p:cNvCxnSpPr/>
          <p:nvPr/>
        </p:nvCxnSpPr>
        <p:spPr>
          <a:xfrm>
            <a:off x="0" y="36576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37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458934"/>
            <a:ext cx="8763000" cy="1979466"/>
          </a:xfrm>
        </p:spPr>
        <p:txBody>
          <a:bodyPr>
            <a:noAutofit/>
          </a:bodyPr>
          <a:lstStyle/>
          <a:p>
            <a:r>
              <a:rPr lang="en-US" sz="3600" b="1" dirty="0" smtClean="0">
                <a:cs typeface="Arial" pitchFamily="34" charset="0"/>
              </a:rPr>
              <a:t>What transformation was illustrated in the picture?</a:t>
            </a:r>
            <a:endParaRPr lang="en-US" sz="3600" b="1" dirty="0">
              <a:cs typeface="Arial" pitchFamily="34" charset="0"/>
            </a:endParaRPr>
          </a:p>
        </p:txBody>
      </p:sp>
      <p:sp>
        <p:nvSpPr>
          <p:cNvPr id="3" name="TPAnswers"/>
          <p:cNvSpPr>
            <a:spLocks noGrp="1"/>
          </p:cNvSpPr>
          <p:nvPr>
            <p:ph type="body" idx="1"/>
            <p:custDataLst>
              <p:tags r:id="rId2"/>
            </p:custDataLst>
          </p:nvPr>
        </p:nvSpPr>
        <p:spPr>
          <a:xfrm>
            <a:off x="152400" y="1600200"/>
            <a:ext cx="8576256" cy="4572000"/>
          </a:xfrm>
        </p:spPr>
        <p:txBody>
          <a:bodyPr>
            <a:noAutofit/>
          </a:bodyPr>
          <a:lstStyle/>
          <a:p>
            <a:pPr marL="742950" indent="-742950">
              <a:buAutoNum type="alphaUcPeriod"/>
            </a:pPr>
            <a:endParaRPr lang="en-US" sz="4400" b="1" dirty="0" smtClean="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Rotation</a:t>
            </a:r>
            <a:endParaRPr lang="en-US" sz="4400" b="1" dirty="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Reflection</a:t>
            </a:r>
            <a:endParaRPr lang="en-US" sz="4400" b="1" dirty="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Translation</a:t>
            </a:r>
          </a:p>
          <a:p>
            <a:pPr marL="0" indent="0">
              <a:buNone/>
            </a:pPr>
            <a:endParaRPr lang="en-US" sz="4400" b="1" dirty="0" smtClean="0">
              <a:latin typeface="Arial" pitchFamily="34" charset="0"/>
              <a:cs typeface="Arial" pitchFamily="34" charset="0"/>
            </a:endParaRPr>
          </a:p>
        </p:txBody>
      </p:sp>
      <p:pic>
        <p:nvPicPr>
          <p:cNvPr id="10303" name="Picture 63" descr="C:\Users\cpersing\AppData\Local\Microsoft\Windows\Temporary Internet Files\Content.IE5\AM1I8PN9\MP90040111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828800"/>
            <a:ext cx="3596640" cy="28773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166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persing\AppData\Local\Microsoft\Windows\Temporary Internet Files\Content.IE5\DE4CGPLA\MP9004228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3352800" cy="4343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persing\AppData\Local\Microsoft\Windows\Temporary Internet Files\Content.IE5\DE4CGPLA\MP9004228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3352800" cy="43433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67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6161E-6 L 0.41667 -0.00556 " pathEditMode="relative" rAng="0" ptsTypes="AA">
                                      <p:cBhvr>
                                        <p:cTn id="6" dur="2000" fill="hold"/>
                                        <p:tgtEl>
                                          <p:spTgt spid="5"/>
                                        </p:tgtEl>
                                        <p:attrNameLst>
                                          <p:attrName>ppt_x</p:attrName>
                                          <p:attrName>ppt_y</p:attrName>
                                        </p:attrNameLst>
                                      </p:cBhvr>
                                      <p:rCtr x="2083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763000" cy="1979466"/>
          </a:xfrm>
        </p:spPr>
        <p:txBody>
          <a:bodyPr>
            <a:noAutofit/>
          </a:bodyPr>
          <a:lstStyle/>
          <a:p>
            <a:r>
              <a:rPr lang="en-US" sz="3600" b="1" dirty="0" smtClean="0">
                <a:latin typeface="Arial Black" pitchFamily="34" charset="0"/>
                <a:cs typeface="Arial" pitchFamily="34" charset="0"/>
              </a:rPr>
              <a:t>What transformation was illustrated in the picture?</a:t>
            </a:r>
            <a:endParaRPr lang="en-US" sz="3600" b="1" dirty="0">
              <a:latin typeface="Arial Black" pitchFamily="34" charset="0"/>
              <a:cs typeface="Arial" pitchFamily="34" charset="0"/>
            </a:endParaRPr>
          </a:p>
        </p:txBody>
      </p:sp>
      <p:sp>
        <p:nvSpPr>
          <p:cNvPr id="3" name="TPAnswers"/>
          <p:cNvSpPr>
            <a:spLocks noGrp="1"/>
          </p:cNvSpPr>
          <p:nvPr>
            <p:ph type="body" idx="1"/>
            <p:custDataLst>
              <p:tags r:id="rId2"/>
            </p:custDataLst>
          </p:nvPr>
        </p:nvSpPr>
        <p:spPr>
          <a:xfrm>
            <a:off x="152400" y="1600200"/>
            <a:ext cx="8576256" cy="4572000"/>
          </a:xfrm>
        </p:spPr>
        <p:txBody>
          <a:bodyPr>
            <a:noAutofit/>
          </a:bodyPr>
          <a:lstStyle/>
          <a:p>
            <a:pPr marL="742950" indent="-742950">
              <a:buAutoNum type="alphaUcPeriod"/>
            </a:pPr>
            <a:r>
              <a:rPr lang="en-US" sz="4400" b="1" dirty="0" smtClean="0">
                <a:latin typeface="Arial" pitchFamily="34" charset="0"/>
                <a:cs typeface="Arial" pitchFamily="34" charset="0"/>
              </a:rPr>
              <a:t>Rotation</a:t>
            </a:r>
          </a:p>
          <a:p>
            <a:pPr marL="742950" indent="-742950">
              <a:buAutoNum type="alphaUcPeriod"/>
            </a:pPr>
            <a:r>
              <a:rPr lang="en-US" sz="4400" b="1" dirty="0" smtClean="0">
                <a:latin typeface="Arial" pitchFamily="34" charset="0"/>
                <a:cs typeface="Arial" pitchFamily="34" charset="0"/>
              </a:rPr>
              <a:t>Reflection</a:t>
            </a:r>
          </a:p>
          <a:p>
            <a:pPr marL="742950" indent="-742950">
              <a:buAutoNum type="alphaUcPeriod"/>
            </a:pPr>
            <a:r>
              <a:rPr lang="en-US" sz="4400" b="1" dirty="0" smtClean="0">
                <a:latin typeface="Arial" pitchFamily="34" charset="0"/>
                <a:cs typeface="Arial" pitchFamily="34" charset="0"/>
              </a:rPr>
              <a:t>Translation</a:t>
            </a:r>
          </a:p>
        </p:txBody>
      </p:sp>
      <p:pic>
        <p:nvPicPr>
          <p:cNvPr id="11316" name="Picture 52" descr="C:\Users\cpersing\AppData\Local\Microsoft\Windows\Temporary Internet Files\Content.IE5\DE4CGPLA\MP90042286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667" y="3962400"/>
            <a:ext cx="265918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2" descr="C:\Users\cpersing\AppData\Local\Microsoft\Windows\Temporary Internet Files\Content.IE5\DE4CGPLA\MP90042286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853" y="3962400"/>
            <a:ext cx="2659186"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771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24581" name="Picture 5" descr="C:\Users\cpersing\AppData\Local\Microsoft\Windows\Temporary Internet Files\Content.IE5\AM1I8PN9\MP90042780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Down Arrow 6"/>
          <p:cNvSpPr/>
          <p:nvPr/>
        </p:nvSpPr>
        <p:spPr>
          <a:xfrm>
            <a:off x="2209800" y="2286000"/>
            <a:ext cx="1676400" cy="609600"/>
          </a:xfrm>
          <a:prstGeom prst="curvedDownArrow">
            <a:avLst/>
          </a:prstGeom>
          <a:solidFill>
            <a:srgbClr val="0070C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2138157">
            <a:off x="3919101" y="2754964"/>
            <a:ext cx="1405745" cy="586072"/>
          </a:xfrm>
          <a:prstGeom prst="curvedDownArrow">
            <a:avLst/>
          </a:prstGeom>
          <a:solidFill>
            <a:srgbClr val="0070C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rot="5889497">
            <a:off x="4830221" y="3794899"/>
            <a:ext cx="1035875" cy="608107"/>
          </a:xfrm>
          <a:prstGeom prst="curvedDownArrow">
            <a:avLst/>
          </a:prstGeom>
          <a:solidFill>
            <a:srgbClr val="0070C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049624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763000" cy="1979466"/>
          </a:xfrm>
        </p:spPr>
        <p:txBody>
          <a:bodyPr>
            <a:noAutofit/>
          </a:bodyPr>
          <a:lstStyle/>
          <a:p>
            <a:r>
              <a:rPr lang="en-US" sz="3600" b="1" dirty="0" smtClean="0">
                <a:latin typeface="Arial Black" pitchFamily="34" charset="0"/>
                <a:cs typeface="Arial" pitchFamily="34" charset="0"/>
              </a:rPr>
              <a:t>What transformation was illustrated in the picture?</a:t>
            </a:r>
            <a:endParaRPr lang="en-US" sz="3600" b="1" dirty="0">
              <a:latin typeface="Arial Black" pitchFamily="34" charset="0"/>
              <a:cs typeface="Arial" pitchFamily="34" charset="0"/>
            </a:endParaRPr>
          </a:p>
        </p:txBody>
      </p:sp>
      <p:sp>
        <p:nvSpPr>
          <p:cNvPr id="3" name="TPAnswers"/>
          <p:cNvSpPr>
            <a:spLocks noGrp="1"/>
          </p:cNvSpPr>
          <p:nvPr>
            <p:ph type="body" idx="1"/>
            <p:custDataLst>
              <p:tags r:id="rId2"/>
            </p:custDataLst>
          </p:nvPr>
        </p:nvSpPr>
        <p:spPr>
          <a:xfrm>
            <a:off x="152400" y="1600200"/>
            <a:ext cx="8576256" cy="4572000"/>
          </a:xfrm>
        </p:spPr>
        <p:txBody>
          <a:bodyPr>
            <a:noAutofit/>
          </a:bodyPr>
          <a:lstStyle/>
          <a:p>
            <a:pPr marL="742950" indent="-742950">
              <a:buAutoNum type="alphaUcPeriod"/>
            </a:pPr>
            <a:endParaRPr lang="en-US" sz="4400" b="1" dirty="0" smtClean="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Rotation</a:t>
            </a:r>
            <a:endParaRPr lang="en-US" sz="4400" b="1" dirty="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Reflection</a:t>
            </a:r>
            <a:endParaRPr lang="en-US" sz="4400" b="1" dirty="0">
              <a:latin typeface="Arial" pitchFamily="34" charset="0"/>
              <a:cs typeface="Arial" pitchFamily="34" charset="0"/>
            </a:endParaRPr>
          </a:p>
          <a:p>
            <a:pPr marL="742950" indent="-742950">
              <a:buAutoNum type="alphaUcPeriod"/>
            </a:pPr>
            <a:r>
              <a:rPr lang="en-US" sz="4400" b="1" dirty="0" smtClean="0">
                <a:latin typeface="Arial" pitchFamily="34" charset="0"/>
                <a:cs typeface="Arial" pitchFamily="34" charset="0"/>
              </a:rPr>
              <a:t>Translation</a:t>
            </a:r>
          </a:p>
        </p:txBody>
      </p:sp>
      <p:pic>
        <p:nvPicPr>
          <p:cNvPr id="12342" name="Picture 54" descr="C:\Users\cpersing\AppData\Local\Microsoft\Windows\Temporary Internet Files\Content.IE5\AM1I8PN9\MP9004278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76400"/>
            <a:ext cx="3520752" cy="48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17017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5"/>
  <p:tag name="FONTSIZE" val="32"/>
  <p:tag name="BULLETTYPE" val="ppBulletArabicPeriod"/>
  <p:tag name="ANSWERTEXT" val="  Rotation&#10; Reflection&#10; Translation"/>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GUID" val="16FA645033C24F2EA08D12D7820AE728"/>
  <p:tag name="SLIDEID" val="16FA645033C24F2EA08D12D7820AE72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at type of transformation was illustrated in the picture?"/>
  <p:tag name="RESPONSESGATHERED" val="True"/>
  <p:tag name="TOTALRESPONSES" val="29"/>
  <p:tag name="RESPONSECOUNT" val="29"/>
  <p:tag name="SLICED" val="False"/>
  <p:tag name="RESPONSES" val="3;3;3;3;3;3;3;3;3;3;3;2;3;3;3;3;3;3;3;3;3;3;3;3;3;3;3;3;3;"/>
  <p:tag name="CHARTSTRINGSTD" val="0 1 28"/>
  <p:tag name="CHARTSTRINGREV" val="28 1 0"/>
  <p:tag name="CHARTSTRINGSTDPER" val="0 0.0344827586206897 0.96551724137931"/>
  <p:tag name="CHARTSTRINGREVPER" val="0.96551724137931 0.0344827586206897 0"/>
  <p:tag name="ANSWERSALIAS" val="  Rotation|smicln| Reflection|smicln| Translation"/>
  <p:tag name="VALUES" val="No Value|smicln|No Value|smicln|No Value"/>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5"/>
  <p:tag name="FONTSIZE" val="32"/>
  <p:tag name="BULLETTYPE" val="ppBulletArabicPeriod"/>
  <p:tag name="ANSWERTEXT" val="  Rotation&#10; Reflection&#10; Translation"/>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GUID" val="16FA645033C24F2EA08D12D7820AE728"/>
  <p:tag name="SLIDEID" val="16FA645033C24F2EA08D12D7820AE72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at type of transformation was illustrated in the picture?"/>
  <p:tag name="RESPONSESGATHERED" val="True"/>
  <p:tag name="TOTALRESPONSES" val="28"/>
  <p:tag name="RESPONSECOUNT" val="28"/>
  <p:tag name="SLICED" val="False"/>
  <p:tag name="RESPONSES" val="1;1;1;1;1;1;1;1;1;1;1;1;1;1;1;1;1;1;1;1;1;1;1;1;1;1;1;-;1;"/>
  <p:tag name="CHARTSTRINGSTD" val="28 0 0"/>
  <p:tag name="CHARTSTRINGREV" val="0 0 28"/>
  <p:tag name="CHARTSTRINGSTDPER" val="1 0 0"/>
  <p:tag name="CHARTSTRINGREVPER" val="0 0 1"/>
  <p:tag name="ANSWERSALIAS" val="   Rotation|smicln| Reflection|smicln| Translation"/>
  <p:tag name="VALUES" val="No Value|smicln|No Value|smicln|No Value"/>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6"/>
  <p:tag name="FONTSIZE" val="32"/>
  <p:tag name="BULLETTYPE" val="ppBulletArabicPeriod"/>
  <p:tag name="ANSWERTEXT" val="   Rotation&#10; Reflection&#10; Translation"/>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SLIDEGUID" val="BC22460964C44D478A5623D375A88C4C"/>
  <p:tag name="SLIDEID" val="BC22460964C44D478A5623D375A88C4C"/>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n a rigid transformation"/>
  <p:tag name="ANSWERSALIAS" val="The shape changes size and position|smicln|The shape changes size but not position|smicln|The shape changes position but not size "/>
  <p:tag name="TOTALRESPONSES" val="0"/>
  <p:tag name="VALUES" val="No Value|smicln|No Value|smicln|No Value"/>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16"/>
  <p:tag name="FONTSIZE" val="32"/>
  <p:tag name="BULLETTYPE" val="ppBulletArabicPeriod"/>
  <p:tag name="ANSWERTEXT" val="The shape changes size and position&#10;The shape changes size but not position&#10;The shape changes position but not size "/>
</p:tagLst>
</file>

<file path=ppt/tags/tag5.xml><?xml version="1.0" encoding="utf-8"?>
<p:tagLst xmlns:a="http://schemas.openxmlformats.org/drawingml/2006/main" xmlns:r="http://schemas.openxmlformats.org/officeDocument/2006/relationships" xmlns:p="http://schemas.openxmlformats.org/presentationml/2006/main">
  <p:tag name="CHARTTYPE" val="0"/>
</p:tagLst>
</file>

<file path=ppt/tags/tag6.xml><?xml version="1.0" encoding="utf-8"?>
<p:tagLst xmlns:a="http://schemas.openxmlformats.org/drawingml/2006/main" xmlns:r="http://schemas.openxmlformats.org/officeDocument/2006/relationships" xmlns:p="http://schemas.openxmlformats.org/presentationml/2006/main">
  <p:tag name="SLIDEGUID" val="16FA645033C24F2EA08D12D7820AE728"/>
  <p:tag name="SLIDEID" val="16FA645033C24F2EA08D12D7820AE72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RESPONSESGATHERED" val="True"/>
  <p:tag name="TOTALRESPONSES" val="28"/>
  <p:tag name="RESPONSECOUNT" val="28"/>
  <p:tag name="SLICED" val="False"/>
  <p:tag name="RESPONSES" val="3;3;3;2;3;3;3;3;3;3;3;2;3;2;3;3;3;3;2;2;3;3;3;3;1;3;3;3;"/>
  <p:tag name="CHARTSTRINGSTD" val="1 5 22 0"/>
  <p:tag name="CHARTSTRINGREV" val="0 22 5 1"/>
  <p:tag name="CHARTSTRINGSTDPER" val="0.0357142857142857 0.178571428571429 0.785714285714286 0"/>
  <p:tag name="CHARTSTRINGREVPER" val="0 0.785714285714286 0.178571428571429 0.0357142857142857"/>
  <p:tag name="QUESTIONALIAS" val="What are the three types of Rigid transformations?"/>
  <p:tag name="ANSWERSALIAS" val="Rotation, Reduction, Reflection|smicln|Translation, Reflection, Dilation|smicln|Rotation, Reflection, Translation|smicln|Reflection, Rotation, Dilation"/>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0"/>
  <p:tag name="FONTSIZE" val="32"/>
  <p:tag name="BULLETTYPE" val="ppBulletArabicPeriod"/>
  <p:tag name="ANSWERTEXT" val="Rotation, Reduction, Reflection&#10;Translation, Reflection, Dilation&#10;Rotation, Reflection, Translation&#10;Reflection, Rotation, Dilation"/>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SLIDEGUID" val="16FA645033C24F2EA08D12D7820AE728"/>
  <p:tag name="SLIDEID" val="16FA645033C24F2EA08D12D7820AE72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at type of transformation was illustrated in the picture?"/>
  <p:tag name="RESPONSESGATHERED" val="True"/>
  <p:tag name="TOTALRESPONSES" val="27"/>
  <p:tag name="RESPONSECOUNT" val="27"/>
  <p:tag name="SLICED" val="False"/>
  <p:tag name="RESPONSES" val="2;2;2;2;2;2;-;2;2;2;2;2;2;2;2;2;2;2;-;2;2;2;2;2;2;2;2;2;2;"/>
  <p:tag name="CHARTSTRINGSTD" val="0 27 0"/>
  <p:tag name="CHARTSTRINGREV" val="0 27 0"/>
  <p:tag name="CHARTSTRINGSTDPER" val="0 1 0"/>
  <p:tag name="CHARTSTRINGREVPER" val="0 1 0"/>
  <p:tag name="ANSWERSALIAS" val="  Rotation|smicln| Reflection|smicln| Translation"/>
  <p:tag name="VALUES" val="No Value|smicln|No Value|smicln|No Value"/>
</p:tagLst>
</file>

<file path=ppt/theme/theme1.xml><?xml version="1.0" encoding="utf-8"?>
<a:theme xmlns:a="http://schemas.openxmlformats.org/drawingml/2006/main" name="Tradesh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1183</TotalTime>
  <Words>1459</Words>
  <Application>Microsoft Office PowerPoint</Application>
  <PresentationFormat>On-screen Show (4:3)</PresentationFormat>
  <Paragraphs>199</Paragraphs>
  <Slides>35</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Tradeshow</vt:lpstr>
      <vt:lpstr>Chart</vt:lpstr>
      <vt:lpstr>PowerPoint Presentation</vt:lpstr>
      <vt:lpstr>What happens In a rigid transformation?</vt:lpstr>
      <vt:lpstr>What are the 3 types of Rigid transformations?</vt:lpstr>
      <vt:lpstr>PowerPoint Presentation</vt:lpstr>
      <vt:lpstr>What transformation was illustrated in the picture?</vt:lpstr>
      <vt:lpstr>PowerPoint Presentation</vt:lpstr>
      <vt:lpstr>What transformation was illustrated in the picture?</vt:lpstr>
      <vt:lpstr>PowerPoint Presentation</vt:lpstr>
      <vt:lpstr>What transformation was illustrated in the picture?</vt:lpstr>
      <vt:lpstr>Today we will …</vt:lpstr>
      <vt:lpstr>Using GeoSketchpad</vt:lpstr>
      <vt:lpstr>LETS PRACTICE</vt:lpstr>
      <vt:lpstr>NOW IT’S YOUR TURN</vt:lpstr>
      <vt:lpstr>Record information in your journal</vt:lpstr>
      <vt:lpstr>What did we discover?</vt:lpstr>
      <vt:lpstr>PowerPoint Presentation</vt:lpstr>
      <vt:lpstr>PowerPoint Presentation</vt:lpstr>
      <vt:lpstr>Can you find a translation in the tile?</vt:lpstr>
      <vt:lpstr>Rotation</vt:lpstr>
      <vt:lpstr>Rotation</vt:lpstr>
      <vt:lpstr>Can you find a rotation in the tile?</vt:lpstr>
      <vt:lpstr>LETS Create the reflection together</vt:lpstr>
      <vt:lpstr>reflection</vt:lpstr>
      <vt:lpstr>Reflection</vt:lpstr>
      <vt:lpstr>Can you find a reflection in the tile?</vt:lpstr>
      <vt:lpstr>Transformation game</vt:lpstr>
      <vt:lpstr>Fractal tiles</vt:lpstr>
      <vt:lpstr>What are fractals?</vt:lpstr>
      <vt:lpstr>What are fractals?</vt:lpstr>
      <vt:lpstr>FRActals Can be found  in …</vt:lpstr>
      <vt:lpstr>PowerPoint Presentation</vt:lpstr>
      <vt:lpstr>PowerPoint Presentation</vt:lpstr>
      <vt:lpstr>PowerPoint Presentation</vt:lpstr>
      <vt:lpstr>PowerPoint Presentation</vt:lpstr>
      <vt:lpstr>PowerPoint Presentation</vt:lpstr>
    </vt:vector>
  </TitlesOfParts>
  <Company>LENOVO CUSTOMER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Transformations</dc:title>
  <dc:creator>LENOVO USER</dc:creator>
  <cp:lastModifiedBy>Windows User</cp:lastModifiedBy>
  <cp:revision>50</cp:revision>
  <dcterms:created xsi:type="dcterms:W3CDTF">2010-11-21T23:56:31Z</dcterms:created>
  <dcterms:modified xsi:type="dcterms:W3CDTF">2013-03-21T13:34:35Z</dcterms:modified>
</cp:coreProperties>
</file>