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1FCB-2EBE-43FA-96A2-F8EB59ACED2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821CFF-58E5-47F4-BCE9-97720327967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1FCB-2EBE-43FA-96A2-F8EB59ACED2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1CFF-58E5-47F4-BCE9-9772032796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1FCB-2EBE-43FA-96A2-F8EB59ACED2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1CFF-58E5-47F4-BCE9-9772032796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1FCB-2EBE-43FA-96A2-F8EB59ACED2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1CFF-58E5-47F4-BCE9-9772032796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1FCB-2EBE-43FA-96A2-F8EB59ACED2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1CFF-58E5-47F4-BCE9-97720327967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1FCB-2EBE-43FA-96A2-F8EB59ACED2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1CFF-58E5-47F4-BCE9-97720327967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1FCB-2EBE-43FA-96A2-F8EB59ACED2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1CFF-58E5-47F4-BCE9-97720327967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1FCB-2EBE-43FA-96A2-F8EB59ACED2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1CFF-58E5-47F4-BCE9-9772032796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1FCB-2EBE-43FA-96A2-F8EB59ACED2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1CFF-58E5-47F4-BCE9-9772032796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1FCB-2EBE-43FA-96A2-F8EB59ACED2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1CFF-58E5-47F4-BCE9-9772032796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1FCB-2EBE-43FA-96A2-F8EB59ACED2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1CFF-58E5-47F4-BCE9-9772032796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7CA1FCB-2EBE-43FA-96A2-F8EB59ACED2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6821CFF-58E5-47F4-BCE9-97720327967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609600"/>
            <a:ext cx="5943600" cy="2133600"/>
          </a:xfrm>
        </p:spPr>
        <p:txBody>
          <a:bodyPr/>
          <a:lstStyle/>
          <a:p>
            <a:r>
              <a:rPr lang="en-US" sz="6600" dirty="0" smtClean="0"/>
              <a:t>Dividing Monomials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Tammy Wallace</a:t>
            </a:r>
          </a:p>
          <a:p>
            <a:r>
              <a:rPr lang="en-US" dirty="0" smtClean="0"/>
              <a:t>Varina High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2890276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831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Simplify: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5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−8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304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pPr marL="0" indent="0" algn="ctr">
                  <a:buNone/>
                </a:pPr>
                <a:endParaRPr lang="en-US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7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808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Simplify: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effectLst/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/>
                          </a:rPr>
                          <m:t>−9</m:t>
                        </m:r>
                        <m:sSup>
                          <m:sSupPr>
                            <m:ctrlPr>
                              <a:rPr lang="en-US" i="1">
                                <a:effectLst/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effectLst/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effectLst/>
                                <a:latin typeface="Cambria Math"/>
                              </a:rPr>
                              <m:t>8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effectLst/>
                            <a:latin typeface="Cambria Math"/>
                          </a:rPr>
                          <m:t>−6</m:t>
                        </m:r>
                        <m:sSup>
                          <m:sSupPr>
                            <m:ctrlPr>
                              <a:rPr lang="en-US" i="1">
                                <a:effectLst/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effectLst/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effectLst/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effectLst/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effectLst/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effectLst/>
                                <a:latin typeface="Cambria Math"/>
                              </a:rPr>
                              <m:t>6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235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/>
                                </a:rPr>
                                <m:t>8</m:t>
                              </m:r>
                            </m:sup>
                          </m:sSup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36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36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/>
                                </a:rPr>
                                <m:t>6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600" b="0" dirty="0" smtClean="0"/>
              </a:p>
              <a:p>
                <a:pPr marL="0" indent="0" algn="ctr">
                  <a:buNone/>
                </a:pPr>
                <a:endParaRPr lang="en-US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6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6000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6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6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6000" b="0" i="1" smtClean="0">
                                  <a:latin typeface="Cambria Math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r>
                            <a:rPr lang="en-US" sz="6000" b="0" i="1" smtClean="0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6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60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6000" b="0" i="1" smtClean="0">
                                  <a:latin typeface="Cambria Math"/>
                                </a:rPr>
                                <m:t>6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6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217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Dividing Monomials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opposite of division is </a:t>
            </a:r>
            <a:r>
              <a:rPr lang="en-US" dirty="0" smtClean="0"/>
              <a:t>______________.  </a:t>
            </a:r>
            <a:r>
              <a:rPr lang="en-US" dirty="0"/>
              <a:t>And when multiplying monomials, the rule tells </a:t>
            </a:r>
            <a:r>
              <a:rPr lang="en-US" dirty="0" smtClean="0"/>
              <a:t>says </a:t>
            </a:r>
            <a:r>
              <a:rPr lang="en-US" dirty="0"/>
              <a:t>to </a:t>
            </a:r>
            <a:r>
              <a:rPr lang="en-US" dirty="0" smtClean="0"/>
              <a:t>________ </a:t>
            </a:r>
            <a:r>
              <a:rPr lang="en-US" dirty="0"/>
              <a:t>the coefficients and </a:t>
            </a:r>
            <a:r>
              <a:rPr lang="en-US" dirty="0" smtClean="0"/>
              <a:t>_____ </a:t>
            </a:r>
            <a:r>
              <a:rPr lang="en-US" dirty="0"/>
              <a:t>the exponents.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Because </a:t>
            </a:r>
            <a:r>
              <a:rPr lang="en-US" dirty="0"/>
              <a:t>division and multiplication are opposites, when dividing monomials, </a:t>
            </a:r>
            <a:r>
              <a:rPr lang="en-US" dirty="0" smtClean="0"/>
              <a:t>______ the </a:t>
            </a:r>
            <a:r>
              <a:rPr lang="en-US" dirty="0"/>
              <a:t>coefficients and ________ the exponents.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43400" y="909935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multiplication</a:t>
            </a:r>
            <a:endParaRPr lang="en-US" b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9600" y="28911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divide</a:t>
            </a:r>
            <a:endParaRPr lang="en-US" b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16002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add</a:t>
            </a:r>
            <a:endParaRPr lang="en-US" b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0" y="1295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multiply</a:t>
            </a:r>
            <a:endParaRPr lang="en-US" b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32721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subtract</a:t>
            </a:r>
            <a:endParaRPr lang="en-US" b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9481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/>
              <a:t>DIVIDING MONOMIALS:  </a:t>
            </a:r>
            <a:r>
              <a:rPr lang="en-US" sz="3600" dirty="0"/>
              <a:t>D</a:t>
            </a:r>
            <a:r>
              <a:rPr lang="en-US" sz="3600" dirty="0" smtClean="0"/>
              <a:t>ivide the coefficients and subtract the exponents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42100781"/>
                  </p:ext>
                </p:extLst>
              </p:nvPr>
            </p:nvGraphicFramePr>
            <p:xfrm>
              <a:off x="76200" y="1295400"/>
              <a:ext cx="8839200" cy="542663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447800"/>
                    <a:gridCol w="3733800"/>
                    <a:gridCol w="3657600"/>
                  </a:tblGrid>
                  <a:tr h="496782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+mj-lt"/>
                            </a:rPr>
                            <a:t> 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+mj-lt"/>
                            </a:rPr>
                            <a:t>NUMBERS</a:t>
                          </a:r>
                          <a:endParaRPr lang="en-US" sz="1800" dirty="0">
                            <a:effectLst/>
                            <a:latin typeface="+mj-lt"/>
                            <a:ea typeface="Calibri"/>
                            <a:cs typeface="Times New Roman"/>
                          </a:endParaRPr>
                        </a:p>
                      </a:txBody>
                      <a:tcPr marL="66858" marR="66858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+mj-lt"/>
                            </a:rPr>
                            <a:t> 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+mj-lt"/>
                            </a:rPr>
                            <a:t>VARIABLES</a:t>
                          </a:r>
                          <a:endParaRPr lang="en-US" sz="1800" dirty="0">
                            <a:effectLst/>
                            <a:latin typeface="+mj-lt"/>
                            <a:ea typeface="Calibri"/>
                            <a:cs typeface="Times New Roman"/>
                          </a:endParaRPr>
                        </a:p>
                      </a:txBody>
                      <a:tcPr marL="66858" marR="66858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+mj-lt"/>
                            </a:rPr>
                            <a:t>PRODUCT OF NUMBERS AND VARIABLES</a:t>
                          </a:r>
                          <a:endParaRPr lang="en-US" sz="1800" dirty="0">
                            <a:effectLst/>
                            <a:latin typeface="+mj-lt"/>
                            <a:ea typeface="Calibri"/>
                            <a:cs typeface="Times New Roman"/>
                          </a:endParaRPr>
                        </a:p>
                      </a:txBody>
                      <a:tcPr marL="66858" marR="66858" marT="0" marB="0"/>
                    </a:tc>
                  </a:tr>
                  <a:tr h="47957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+mj-lt"/>
                            </a:rPr>
                            <a:t> 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+mj-lt"/>
                            </a:rPr>
                            <a:t> </a:t>
                          </a: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+mj-lt"/>
                            </a:rPr>
                            <a:t/>
                          </a:r>
                          <a:br>
                            <a:rPr lang="en-US" sz="1200" dirty="0">
                              <a:effectLst/>
                              <a:latin typeface="+mj-lt"/>
                            </a:rPr>
                          </a:br>
                          <a:endParaRPr lang="en-US" sz="1200" dirty="0">
                            <a:effectLst/>
                            <a:latin typeface="+mj-lt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800" b="1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1" i="1">
                                      <a:effectLst/>
                                      <a:latin typeface="Cambria Math"/>
                                    </a:rPr>
                                    <m:t>𝟏𝟖</m:t>
                                  </m:r>
                                </m:num>
                                <m:den>
                                  <m:r>
                                    <a:rPr lang="en-US" sz="2800" b="1" i="1">
                                      <a:effectLst/>
                                      <a:latin typeface="Cambria Math"/>
                                    </a:rPr>
                                    <m:t>𝟑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800" b="1" dirty="0">
                              <a:effectLst/>
                              <a:latin typeface="+mj-lt"/>
                            </a:rPr>
                            <a:t> </a:t>
                          </a:r>
                          <a:endParaRPr lang="en-US" sz="1800" b="1" dirty="0" smtClean="0">
                            <a:effectLst/>
                            <a:latin typeface="+mj-lt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800" b="1" dirty="0" smtClean="0">
                            <a:effectLst/>
                            <a:latin typeface="+mj-lt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800" b="1" dirty="0" smtClean="0">
                            <a:effectLst/>
                            <a:latin typeface="+mj-lt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 smtClean="0">
                              <a:effectLst/>
                              <a:latin typeface="+mj-lt"/>
                            </a:rPr>
                            <a:t>=</a:t>
                          </a:r>
                          <a:r>
                            <a:rPr lang="en-US" sz="1800" b="1" baseline="0" dirty="0" smtClean="0">
                              <a:effectLst/>
                              <a:latin typeface="+mj-lt"/>
                            </a:rPr>
                            <a:t> _____</a:t>
                          </a:r>
                          <a:endParaRPr lang="en-US" sz="1800" b="1" dirty="0">
                            <a:effectLst/>
                            <a:latin typeface="+mj-lt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+mj-lt"/>
                            </a:rPr>
                            <a:t> </a:t>
                          </a:r>
                          <a:endParaRPr lang="en-US" sz="1200" dirty="0">
                            <a:effectLst/>
                            <a:latin typeface="+mj-lt"/>
                            <a:ea typeface="Calibri"/>
                            <a:cs typeface="Times New Roman"/>
                          </a:endParaRPr>
                        </a:p>
                      </a:txBody>
                      <a:tcPr marL="66858" marR="66858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20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>
                                            <a:effectLst/>
                                            <a:latin typeface="Cambria Math"/>
                                          </a:rPr>
                                          <m:t>𝒙</m:t>
                                        </m:r>
                                      </m:e>
                                      <m:sup>
                                        <m:r>
                                          <a:rPr lang="en-US" sz="2000">
                                            <a:effectLst/>
                                            <a:latin typeface="Cambria Math"/>
                                          </a:rPr>
                                          <m:t>𝟓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0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>
                                            <a:effectLst/>
                                            <a:latin typeface="Cambria Math"/>
                                          </a:rPr>
                                          <m:t>𝒙</m:t>
                                        </m:r>
                                      </m:e>
                                      <m:sup>
                                        <m:r>
                                          <a:rPr lang="en-US" sz="2000">
                                            <a:effectLst/>
                                            <a:latin typeface="Cambria Math"/>
                                          </a:rPr>
                                          <m:t>𝟑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+mj-lt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+mj-lt"/>
                            </a:rPr>
                            <a:t> </a:t>
                          </a: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+mj-lt"/>
                            </a:rPr>
                            <a:t>What part of the rule should be applied? </a:t>
                          </a:r>
                          <a:r>
                            <a:rPr lang="en-US" sz="1600" dirty="0" smtClean="0">
                              <a:effectLst/>
                              <a:latin typeface="+mj-lt"/>
                            </a:rPr>
                            <a:t> </a:t>
                          </a:r>
                          <a:r>
                            <a:rPr lang="en-US" sz="2400" dirty="0" smtClean="0">
                              <a:effectLst/>
                              <a:latin typeface="+mj-lt"/>
                            </a:rPr>
                            <a:t> </a:t>
                          </a:r>
                          <a:endParaRPr lang="en-US" sz="1600" dirty="0">
                            <a:effectLst/>
                            <a:latin typeface="+mj-lt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+mj-lt"/>
                            </a:rPr>
                            <a:t> </a:t>
                          </a:r>
                          <a:endParaRPr lang="en-US" sz="1600" dirty="0">
                            <a:effectLst/>
                            <a:latin typeface="+mj-lt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dirty="0">
                              <a:effectLst/>
                              <a:latin typeface="+mj-lt"/>
                            </a:rPr>
                            <a:t>=  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800" i="1">
                                      <a:effectLst/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>
                                      <a:effectLst/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800">
                                      <a:effectLst/>
                                      <a:latin typeface="Cambria Math"/>
                                    </a:rPr>
                                    <m:t>____−_____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800" dirty="0">
                              <a:effectLst/>
                              <a:latin typeface="+mj-lt"/>
                            </a:rPr>
                            <a:t> ) </a:t>
                          </a:r>
                          <a:endParaRPr lang="en-US" sz="1600" dirty="0">
                            <a:effectLst/>
                            <a:latin typeface="+mj-lt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dirty="0">
                              <a:effectLst/>
                              <a:latin typeface="+mj-lt"/>
                            </a:rPr>
                            <a:t> </a:t>
                          </a:r>
                          <a:endParaRPr lang="en-US" sz="1600" b="1" u="none" dirty="0" smtClean="0">
                            <a:effectLst/>
                            <a:latin typeface="+mj-lt"/>
                            <a:cs typeface="Times New Roman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dirty="0">
                            <a:effectLst/>
                            <a:latin typeface="+mj-lt"/>
                          </a:endParaRPr>
                        </a:p>
                      </a:txBody>
                      <a:tcPr marL="66858" marR="66858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+mj-lt"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>
                                      <a:effectLst/>
                                      <a:latin typeface="Cambria Math"/>
                                    </a:rPr>
                                    <m:t>𝟔</m:t>
                                  </m:r>
                                  <m:sSup>
                                    <m:sSupPr>
                                      <m:ctrlPr>
                                        <a:rPr lang="en-US" sz="2400" i="1">
                                          <a:effectLst/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>
                                          <a:effectLst/>
                                          <a:latin typeface="Cambria Math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2400">
                                          <a:effectLst/>
                                          <a:latin typeface="Cambria Math"/>
                                        </a:rPr>
                                        <m:t>𝟗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en-US" sz="2400" i="1">
                                          <a:effectLst/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>
                                          <a:effectLst/>
                                          <a:latin typeface="Cambria Math"/>
                                        </a:rPr>
                                        <m:t>𝒚</m:t>
                                      </m:r>
                                    </m:e>
                                    <m:sup>
                                      <m:r>
                                        <a:rPr lang="en-US" sz="2400">
                                          <a:effectLst/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2400">
                                      <a:effectLst/>
                                      <a:latin typeface="Cambria Math"/>
                                    </a:rPr>
                                    <m:t>𝟑</m:t>
                                  </m:r>
                                  <m:sSup>
                                    <m:sSupPr>
                                      <m:ctrlPr>
                                        <a:rPr lang="en-US" sz="2400" i="1">
                                          <a:effectLst/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>
                                          <a:effectLst/>
                                          <a:latin typeface="Cambria Math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2400">
                                          <a:effectLst/>
                                          <a:latin typeface="Cambria Math"/>
                                        </a:rPr>
                                        <m:t>𝟒</m:t>
                                      </m:r>
                                    </m:sup>
                                  </m:sSup>
                                  <m:r>
                                    <a:rPr lang="en-US" sz="2400">
                                      <a:effectLst/>
                                      <a:latin typeface="Cambria Math"/>
                                    </a:rPr>
                                    <m:t>𝒚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400" dirty="0">
                              <a:effectLst/>
                              <a:latin typeface="+mj-lt"/>
                            </a:rPr>
                            <a:t>  </a:t>
                          </a:r>
                          <a:endParaRPr lang="en-US" sz="1800" dirty="0">
                            <a:effectLst/>
                            <a:latin typeface="+mj-lt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+mj-lt"/>
                            </a:rPr>
                            <a:t> </a:t>
                          </a: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+mj-lt"/>
                            </a:rPr>
                            <a:t>What part(s) of the rule should be applied? </a:t>
                          </a:r>
                          <a:br>
                            <a:rPr lang="en-US" sz="1600" dirty="0">
                              <a:effectLst/>
                              <a:latin typeface="+mj-lt"/>
                            </a:rPr>
                          </a:br>
                          <a:endParaRPr lang="en-US" sz="1600" dirty="0">
                            <a:effectLst/>
                            <a:latin typeface="+mj-lt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2000">
                                  <a:effectLst/>
                                  <a:latin typeface="Cambria Math"/>
                                </a:rPr>
                                <m:t>6÷3 </m:t>
                              </m:r>
                            </m:oMath>
                          </a14:m>
                          <a:r>
                            <a:rPr lang="en-US" sz="2000" dirty="0">
                              <a:effectLst/>
                              <a:latin typeface="+mj-lt"/>
                            </a:rPr>
                            <a:t>= </a:t>
                          </a:r>
                          <a:r>
                            <a:rPr lang="en-US" sz="2000" dirty="0" smtClean="0">
                              <a:effectLst/>
                              <a:latin typeface="+mj-lt"/>
                            </a:rPr>
                            <a:t>____</a:t>
                          </a:r>
                          <a:endParaRPr lang="en-US" sz="2000" dirty="0">
                            <a:effectLst/>
                            <a:latin typeface="+mj-lt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+mj-lt"/>
                            </a:rPr>
                            <a:t>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>
                                      <a:effectLst/>
                                      <a:latin typeface="Cambria Math"/>
                                    </a:rPr>
                                    <m:t>_</m:t>
                                  </m:r>
                                  <m:r>
                                    <a:rPr lang="en-US" sz="2400" b="0" i="0" smtClean="0">
                                      <a:effectLst/>
                                      <a:latin typeface="Cambria Math"/>
                                    </a:rPr>
                                    <m:t>_</m:t>
                                  </m:r>
                                  <m:r>
                                    <a:rPr lang="en-US" sz="2400">
                                      <a:effectLst/>
                                      <a:latin typeface="Cambria Math"/>
                                    </a:rPr>
                                    <m:t>__</m:t>
                                  </m:r>
                                  <m:sSup>
                                    <m:sSupPr>
                                      <m:ctrlPr>
                                        <a:rPr lang="en-US" sz="2400" i="1">
                                          <a:effectLst/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>
                                          <a:effectLst/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400">
                                          <a:effectLst/>
                                          <a:latin typeface="Cambria Math"/>
                                        </a:rPr>
                                        <m:t>9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en-US" sz="2400" i="1">
                                          <a:effectLst/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>
                                          <a:effectLst/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sz="2400">
                                          <a:effectLst/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400" i="1">
                                          <a:effectLst/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>
                                          <a:effectLst/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400">
                                          <a:effectLst/>
                                          <a:latin typeface="Cambria Math"/>
                                        </a:rPr>
                                        <m:t>4</m:t>
                                      </m:r>
                                    </m:sup>
                                  </m:sSup>
                                  <m:r>
                                    <a:rPr lang="en-US" sz="2400">
                                      <a:effectLst/>
                                      <a:latin typeface="Cambria Math"/>
                                    </a:rPr>
                                    <m:t>𝑦</m:t>
                                  </m:r>
                                </m:den>
                              </m:f>
                            </m:oMath>
                          </a14:m>
                          <a:endParaRPr lang="en-US" sz="2000" dirty="0">
                            <a:effectLst/>
                            <a:latin typeface="+mj-lt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+mj-lt"/>
                            </a:rPr>
                            <a:t> 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+mj-lt"/>
                            </a:rPr>
                            <a:t>=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400" i="1">
                                      <a:effectLst/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>
                                      <a:effectLst/>
                                      <a:latin typeface="Cambria Math"/>
                                    </a:rPr>
                                    <m:t>____</m:t>
                                  </m:r>
                                  <m:r>
                                    <a:rPr lang="en-US" sz="2400">
                                      <a:effectLst/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>
                                      <a:effectLst/>
                                      <a:latin typeface="Cambria Math"/>
                                    </a:rPr>
                                    <m:t>___−___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2400" i="1">
                                      <a:effectLst/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>
                                      <a:effectLst/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400">
                                      <a:effectLst/>
                                      <a:latin typeface="Cambria Math"/>
                                    </a:rPr>
                                    <m:t>____−____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800" dirty="0" smtClean="0">
                              <a:effectLst/>
                              <a:latin typeface="+mj-lt"/>
                            </a:rPr>
                            <a:t> </a:t>
                          </a:r>
                          <a:r>
                            <a:rPr lang="en-US" sz="1600" dirty="0">
                              <a:effectLst/>
                              <a:latin typeface="+mj-lt"/>
                            </a:rPr>
                            <a:t> </a:t>
                          </a:r>
                          <a:endParaRPr lang="en-US" sz="1600" dirty="0">
                            <a:effectLst/>
                            <a:latin typeface="+mj-lt"/>
                            <a:ea typeface="Calibri"/>
                            <a:cs typeface="Times New Roman"/>
                          </a:endParaRPr>
                        </a:p>
                      </a:txBody>
                      <a:tcPr marL="66858" marR="66858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42100781"/>
                  </p:ext>
                </p:extLst>
              </p:nvPr>
            </p:nvGraphicFramePr>
            <p:xfrm>
              <a:off x="76200" y="1295400"/>
              <a:ext cx="8839200" cy="542663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447800"/>
                    <a:gridCol w="3733800"/>
                    <a:gridCol w="3657600"/>
                  </a:tblGrid>
                  <a:tr h="630936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+mj-lt"/>
                            </a:rPr>
                            <a:t> 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+mj-lt"/>
                            </a:rPr>
                            <a:t>NUMBERS</a:t>
                          </a:r>
                          <a:endParaRPr lang="en-US" sz="1800" dirty="0">
                            <a:effectLst/>
                            <a:latin typeface="+mj-lt"/>
                            <a:ea typeface="Calibri"/>
                            <a:cs typeface="Times New Roman"/>
                          </a:endParaRPr>
                        </a:p>
                      </a:txBody>
                      <a:tcPr marL="66858" marR="66858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+mj-lt"/>
                            </a:rPr>
                            <a:t> 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+mj-lt"/>
                            </a:rPr>
                            <a:t>VARIABLES</a:t>
                          </a:r>
                          <a:endParaRPr lang="en-US" sz="1800" dirty="0">
                            <a:effectLst/>
                            <a:latin typeface="+mj-lt"/>
                            <a:ea typeface="Calibri"/>
                            <a:cs typeface="Times New Roman"/>
                          </a:endParaRPr>
                        </a:p>
                      </a:txBody>
                      <a:tcPr marL="66858" marR="66858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+mj-lt"/>
                            </a:rPr>
                            <a:t>PRODUCT OF NUMBERS AND VARIABLES</a:t>
                          </a:r>
                          <a:endParaRPr lang="en-US" sz="1800" dirty="0">
                            <a:effectLst/>
                            <a:latin typeface="+mj-lt"/>
                            <a:ea typeface="Calibri"/>
                            <a:cs typeface="Times New Roman"/>
                          </a:endParaRPr>
                        </a:p>
                      </a:txBody>
                      <a:tcPr marL="66858" marR="66858" marT="0" marB="0"/>
                    </a:tc>
                  </a:tr>
                  <a:tr h="479570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6858" marR="66858" marT="0" marB="0">
                        <a:blipFill rotWithShape="1">
                          <a:blip r:embed="rId2"/>
                          <a:stretch>
                            <a:fillRect l="-420" t="-14485" r="-5092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6858" marR="66858" marT="0" marB="0">
                        <a:blipFill rotWithShape="1">
                          <a:blip r:embed="rId2"/>
                          <a:stretch>
                            <a:fillRect l="-39052" t="-14485" r="-980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6858" marR="66858" marT="0" marB="0">
                        <a:blipFill rotWithShape="1">
                          <a:blip r:embed="rId2"/>
                          <a:stretch>
                            <a:fillRect l="-141833" t="-1448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TextBox 4"/>
          <p:cNvSpPr txBox="1"/>
          <p:nvPr/>
        </p:nvSpPr>
        <p:spPr>
          <a:xfrm>
            <a:off x="2514600" y="32004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Subtract exponents</a:t>
            </a:r>
            <a:endParaRPr lang="en-US" b="1" u="sng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09600" y="3869883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en-US" sz="24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869883"/>
                <a:ext cx="457200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24200" y="395347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US" sz="24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3953470"/>
                <a:ext cx="457200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733800" y="3957935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24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3957935"/>
                <a:ext cx="457200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202382" y="3124200"/>
            <a:ext cx="3789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              </a:t>
            </a:r>
            <a:r>
              <a:rPr lang="en-US" b="1" u="sng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Adding the coefficients and subtracting the exponents.</a:t>
            </a:r>
            <a:endParaRPr lang="en-US" b="1" u="sng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239000" y="36576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24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3657600"/>
                <a:ext cx="457200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81800" y="41148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24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4114800"/>
                <a:ext cx="457200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95600" y="4953000"/>
                <a:ext cx="838200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1" i="1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2800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953000"/>
                <a:ext cx="838200" cy="532966"/>
              </a:xfrm>
              <a:prstGeom prst="rect">
                <a:avLst/>
              </a:prstGeom>
              <a:blipFill rotWithShape="1">
                <a:blip r:embed="rId7"/>
                <a:stretch>
                  <a:fillRect l="-14493" t="-9195" b="-3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172200" y="5177135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24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5177135"/>
                <a:ext cx="457200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003473" y="5056909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24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3473" y="5056909"/>
                <a:ext cx="457200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460673" y="50292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24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673" y="5029200"/>
                <a:ext cx="457200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924800" y="50292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24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0" y="5029200"/>
                <a:ext cx="457200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421582" y="5715000"/>
                <a:ext cx="1634836" cy="6032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/>
                  <a:t>=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/>
                      </a:rPr>
                      <m:t>𝟐</m:t>
                    </m:r>
                    <m:sSup>
                      <m:sSupPr>
                        <m:ctrlPr>
                          <a:rPr lang="en-US" sz="32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3200" b="1" i="1" smtClean="0">
                            <a:latin typeface="Cambria Math"/>
                          </a:rPr>
                          <m:t>𝟓</m:t>
                        </m:r>
                      </m:sup>
                    </m:sSup>
                    <m:r>
                      <a:rPr lang="en-US" sz="3200" b="1" i="1" smtClean="0">
                        <a:latin typeface="Cambria Math"/>
                      </a:rPr>
                      <m:t>𝒚</m:t>
                    </m:r>
                  </m:oMath>
                </a14:m>
                <a:endParaRPr lang="en-US" sz="32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1582" y="5715000"/>
                <a:ext cx="1634836" cy="603242"/>
              </a:xfrm>
              <a:prstGeom prst="rect">
                <a:avLst/>
              </a:prstGeom>
              <a:blipFill rotWithShape="1">
                <a:blip r:embed="rId12"/>
                <a:stretch>
                  <a:fillRect l="-9294" t="-9184" b="-33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594764" y="5056908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𝟗</m:t>
                      </m:r>
                    </m:oMath>
                  </m:oMathPara>
                </a14:m>
                <a:endParaRPr lang="en-US" sz="24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4764" y="5056908"/>
                <a:ext cx="457200" cy="4616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583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/>
              <a:t>DIVIDING MONOMIALS:  </a:t>
            </a:r>
            <a:r>
              <a:rPr lang="en-US" sz="3600" dirty="0"/>
              <a:t>D</a:t>
            </a:r>
            <a:r>
              <a:rPr lang="en-US" sz="3600" dirty="0" smtClean="0"/>
              <a:t>ivide the coefficients and subtract the exponents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9611218"/>
                  </p:ext>
                </p:extLst>
              </p:nvPr>
            </p:nvGraphicFramePr>
            <p:xfrm>
              <a:off x="76200" y="1295400"/>
              <a:ext cx="8839200" cy="542663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447800"/>
                    <a:gridCol w="3733800"/>
                    <a:gridCol w="3657600"/>
                  </a:tblGrid>
                  <a:tr h="496782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+mj-lt"/>
                            </a:rPr>
                            <a:t> 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+mj-lt"/>
                            </a:rPr>
                            <a:t>NUMBERS</a:t>
                          </a:r>
                          <a:endParaRPr lang="en-US" sz="1800" dirty="0">
                            <a:effectLst/>
                            <a:latin typeface="+mj-lt"/>
                            <a:ea typeface="Calibri"/>
                            <a:cs typeface="Times New Roman"/>
                          </a:endParaRPr>
                        </a:p>
                      </a:txBody>
                      <a:tcPr marL="66858" marR="66858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+mj-lt"/>
                            </a:rPr>
                            <a:t> 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+mj-lt"/>
                            </a:rPr>
                            <a:t>VARIABLES</a:t>
                          </a:r>
                          <a:endParaRPr lang="en-US" sz="1800" dirty="0">
                            <a:effectLst/>
                            <a:latin typeface="+mj-lt"/>
                            <a:ea typeface="Calibri"/>
                            <a:cs typeface="Times New Roman"/>
                          </a:endParaRPr>
                        </a:p>
                      </a:txBody>
                      <a:tcPr marL="66858" marR="66858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+mj-lt"/>
                            </a:rPr>
                            <a:t>PRODUCT OF NUMBERS AND VARIABLES</a:t>
                          </a:r>
                          <a:endParaRPr lang="en-US" sz="1800" dirty="0">
                            <a:effectLst/>
                            <a:latin typeface="+mj-lt"/>
                            <a:ea typeface="Calibri"/>
                            <a:cs typeface="Times New Roman"/>
                          </a:endParaRPr>
                        </a:p>
                      </a:txBody>
                      <a:tcPr marL="66858" marR="66858" marT="0" marB="0"/>
                    </a:tc>
                  </a:tr>
                  <a:tr h="4795701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 smtClean="0">
                              <a:effectLst/>
                              <a:latin typeface="+mj-lt"/>
                            </a:rPr>
                            <a:t> </a:t>
                          </a:r>
                          <a:r>
                            <a:rPr lang="en-US" sz="1800" b="1" kern="1200" dirty="0" smtClean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Sometimes, reducing is easier than dividing.</a:t>
                          </a:r>
                          <a:r>
                            <a:rPr lang="en-US" sz="1200" dirty="0">
                              <a:effectLst/>
                              <a:latin typeface="+mj-lt"/>
                            </a:rPr>
                            <a:t> </a:t>
                          </a: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+mj-lt"/>
                            </a:rPr>
                            <a:t/>
                          </a:r>
                          <a:br>
                            <a:rPr lang="en-US" sz="1200" dirty="0">
                              <a:effectLst/>
                              <a:latin typeface="+mj-lt"/>
                            </a:rPr>
                          </a:br>
                          <a:endParaRPr lang="en-US" sz="1200" dirty="0">
                            <a:effectLst/>
                            <a:latin typeface="+mj-lt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800" b="1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1" i="0" smtClean="0">
                                      <a:effectLst/>
                                      <a:latin typeface="Cambria Math"/>
                                    </a:rPr>
                                    <m:t>𝟔</m:t>
                                  </m:r>
                                </m:num>
                                <m:den>
                                  <m:r>
                                    <a:rPr lang="en-US" sz="2800" b="1" i="0" smtClean="0">
                                      <a:effectLst/>
                                      <a:latin typeface="Cambria Math"/>
                                    </a:rPr>
                                    <m:t>𝟐𝟒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800" b="1" dirty="0">
                              <a:effectLst/>
                              <a:latin typeface="+mj-lt"/>
                            </a:rPr>
                            <a:t> </a:t>
                          </a:r>
                          <a:endParaRPr lang="en-US" sz="1800" b="1" dirty="0" smtClean="0">
                            <a:effectLst/>
                            <a:latin typeface="+mj-lt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800" b="1" dirty="0" smtClean="0">
                            <a:effectLst/>
                            <a:latin typeface="+mj-lt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800" b="1" dirty="0" smtClean="0">
                            <a:effectLst/>
                            <a:latin typeface="+mj-lt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800" b="1" dirty="0" smtClean="0">
                            <a:effectLst/>
                            <a:latin typeface="+mj-lt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 smtClean="0">
                              <a:effectLst/>
                              <a:latin typeface="+mj-lt"/>
                            </a:rPr>
                            <a:t>=</a:t>
                          </a:r>
                          <a:r>
                            <a:rPr lang="en-US" sz="1800" b="1" baseline="0" dirty="0" smtClean="0">
                              <a:effectLst/>
                              <a:latin typeface="+mj-lt"/>
                            </a:rPr>
                            <a:t> _____</a:t>
                          </a:r>
                          <a:endParaRPr lang="en-US" sz="1800" b="1" dirty="0">
                            <a:effectLst/>
                            <a:latin typeface="+mj-lt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+mj-lt"/>
                            </a:rPr>
                            <a:t> </a:t>
                          </a:r>
                          <a:endParaRPr lang="en-US" sz="1200" dirty="0">
                            <a:effectLst/>
                            <a:latin typeface="+mj-lt"/>
                            <a:ea typeface="Calibri"/>
                            <a:cs typeface="Times New Roman"/>
                          </a:endParaRPr>
                        </a:p>
                      </a:txBody>
                      <a:tcPr marL="66858" marR="66858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1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1800" b="1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1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𝒂</m:t>
                                        </m:r>
                                      </m:e>
                                      <m:sup>
                                        <m:r>
                                          <a:rPr lang="en-US" sz="1800" b="1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𝟒</m:t>
                                        </m:r>
                                      </m:sup>
                                    </m:sSup>
                                    <m:sSup>
                                      <m:sSupPr>
                                        <m:ctrlPr>
                                          <a:rPr lang="en-US" sz="1800" b="1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1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𝒃</m:t>
                                        </m:r>
                                      </m:e>
                                      <m:sup>
                                        <m:r>
                                          <a:rPr lang="en-US" sz="1800" b="1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𝟕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b="1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1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𝒂</m:t>
                                        </m:r>
                                      </m:e>
                                      <m:sup>
                                        <m:r>
                                          <a:rPr lang="en-US" sz="1800" b="1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  <m:r>
                                      <a:rPr lang="en-US" sz="1800" b="1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𝒃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+mj-lt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+mj-lt"/>
                            </a:rPr>
                            <a:t> </a:t>
                          </a: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+mj-lt"/>
                            </a:rPr>
                            <a:t>What part of the rule should be applied? </a:t>
                          </a:r>
                          <a:r>
                            <a:rPr lang="en-US" sz="1600" dirty="0" smtClean="0">
                              <a:effectLst/>
                              <a:latin typeface="+mj-lt"/>
                            </a:rPr>
                            <a:t> </a:t>
                          </a:r>
                          <a:r>
                            <a:rPr lang="en-US" sz="2400" dirty="0" smtClean="0">
                              <a:effectLst/>
                              <a:latin typeface="+mj-lt"/>
                            </a:rPr>
                            <a:t> </a:t>
                          </a:r>
                          <a:endParaRPr lang="en-US" sz="1600" dirty="0">
                            <a:effectLst/>
                            <a:latin typeface="+mj-lt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+mj-lt"/>
                            </a:rPr>
                            <a:t> </a:t>
                          </a:r>
                          <a:endParaRPr lang="en-US" sz="1600" dirty="0">
                            <a:effectLst/>
                            <a:latin typeface="+mj-lt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= 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4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24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_______−_______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24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24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_______−_______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dirty="0">
                            <a:effectLst/>
                            <a:latin typeface="+mj-lt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b="1" u="none" dirty="0" smtClean="0">
                            <a:effectLst/>
                            <a:latin typeface="+mj-lt"/>
                            <a:cs typeface="Times New Roman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dirty="0">
                            <a:effectLst/>
                            <a:latin typeface="+mj-lt"/>
                          </a:endParaRPr>
                        </a:p>
                      </a:txBody>
                      <a:tcPr marL="66858" marR="66858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  <a:latin typeface="+mj-lt"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0" smtClean="0">
                                      <a:effectLst/>
                                      <a:latin typeface="Cambria Math"/>
                                    </a:rPr>
                                    <m:t>4</m:t>
                                  </m:r>
                                  <m:sSup>
                                    <m:sSupPr>
                                      <m:ctrlPr>
                                        <a:rPr lang="en-US" sz="2400" i="1" smtClean="0">
                                          <a:effectLst/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>
                                          <a:effectLst/>
                                          <a:latin typeface="Cambria Math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2400" b="0" i="0" smtClean="0">
                                          <a:effectLst/>
                                          <a:latin typeface="Cambria Math"/>
                                        </a:rPr>
                                        <m:t>5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2400" b="0" i="0" smtClean="0">
                                      <a:effectLst/>
                                      <a:latin typeface="Cambria Math"/>
                                    </a:rPr>
                                    <m:t>6</m:t>
                                  </m:r>
                                  <m:sSup>
                                    <m:sSupPr>
                                      <m:ctrlPr>
                                        <a:rPr lang="en-US" sz="2400" i="1">
                                          <a:effectLst/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>
                                          <a:effectLst/>
                                          <a:latin typeface="Cambria Math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2400" b="0" i="0" smtClean="0">
                                          <a:effectLst/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oMath>
                          </a14:m>
                          <a:r>
                            <a:rPr lang="en-US" sz="2400" dirty="0">
                              <a:effectLst/>
                              <a:latin typeface="+mj-lt"/>
                            </a:rPr>
                            <a:t>  </a:t>
                          </a:r>
                          <a:endParaRPr lang="en-US" sz="1800" dirty="0">
                            <a:effectLst/>
                            <a:latin typeface="+mj-lt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+mj-lt"/>
                            </a:rPr>
                            <a:t> </a:t>
                          </a: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+mj-lt"/>
                            </a:rPr>
                            <a:t>What part(s) of the rule should be applied? </a:t>
                          </a:r>
                          <a:br>
                            <a:rPr lang="en-US" sz="1600" dirty="0">
                              <a:effectLst/>
                              <a:latin typeface="+mj-lt"/>
                            </a:rPr>
                          </a:br>
                          <a:endParaRPr lang="en-US" sz="1600" dirty="0" smtClean="0">
                            <a:effectLst/>
                            <a:latin typeface="+mj-lt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dirty="0" smtClean="0">
                              <a:effectLst/>
                            </a:rPr>
                            <a:t>      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200" i="1" smtClean="0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1" smtClean="0">
                                      <a:effectLst/>
                                      <a:latin typeface="Cambria Math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sz="3200" b="0" i="1" smtClean="0">
                                      <a:effectLst/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en-US" sz="3200" b="0" i="1" smtClean="0">
                                  <a:effectLst/>
                                  <a:latin typeface="Cambria Math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sz="3200" dirty="0" smtClean="0">
                              <a:effectLst/>
                              <a:latin typeface="+mj-lt"/>
                            </a:rPr>
                            <a:t> </a:t>
                          </a:r>
                          <a:endParaRPr lang="en-US" sz="3200" dirty="0">
                            <a:effectLst/>
                            <a:latin typeface="+mj-lt"/>
                          </a:endParaRPr>
                        </a:p>
                      </a:txBody>
                      <a:tcPr marL="66858" marR="66858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9611218"/>
                  </p:ext>
                </p:extLst>
              </p:nvPr>
            </p:nvGraphicFramePr>
            <p:xfrm>
              <a:off x="76200" y="1295400"/>
              <a:ext cx="8839200" cy="542663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447800"/>
                    <a:gridCol w="3733800"/>
                    <a:gridCol w="3657600"/>
                  </a:tblGrid>
                  <a:tr h="630936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+mj-lt"/>
                            </a:rPr>
                            <a:t> 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+mj-lt"/>
                            </a:rPr>
                            <a:t>NUMBERS</a:t>
                          </a:r>
                          <a:endParaRPr lang="en-US" sz="1800" dirty="0">
                            <a:effectLst/>
                            <a:latin typeface="+mj-lt"/>
                            <a:ea typeface="Calibri"/>
                            <a:cs typeface="Times New Roman"/>
                          </a:endParaRPr>
                        </a:p>
                      </a:txBody>
                      <a:tcPr marL="66858" marR="66858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+mj-lt"/>
                            </a:rPr>
                            <a:t> 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+mj-lt"/>
                            </a:rPr>
                            <a:t>VARIABLES</a:t>
                          </a:r>
                          <a:endParaRPr lang="en-US" sz="1800" dirty="0">
                            <a:effectLst/>
                            <a:latin typeface="+mj-lt"/>
                            <a:ea typeface="Calibri"/>
                            <a:cs typeface="Times New Roman"/>
                          </a:endParaRPr>
                        </a:p>
                      </a:txBody>
                      <a:tcPr marL="66858" marR="66858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+mj-lt"/>
                            </a:rPr>
                            <a:t>PRODUCT OF NUMBERS AND VARIABLES</a:t>
                          </a:r>
                          <a:endParaRPr lang="en-US" sz="1800" dirty="0">
                            <a:effectLst/>
                            <a:latin typeface="+mj-lt"/>
                            <a:ea typeface="Calibri"/>
                            <a:cs typeface="Times New Roman"/>
                          </a:endParaRPr>
                        </a:p>
                      </a:txBody>
                      <a:tcPr marL="66858" marR="66858" marT="0" marB="0"/>
                    </a:tc>
                  </a:tr>
                  <a:tr h="479570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6858" marR="66858" marT="0" marB="0">
                        <a:blipFill rotWithShape="1">
                          <a:blip r:embed="rId2"/>
                          <a:stretch>
                            <a:fillRect l="-420" t="-14485" r="-5092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6858" marR="66858" marT="0" marB="0">
                        <a:blipFill rotWithShape="1">
                          <a:blip r:embed="rId2"/>
                          <a:stretch>
                            <a:fillRect l="-39052" t="-14485" r="-980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6858" marR="66858" marT="0" marB="0">
                        <a:blipFill rotWithShape="1">
                          <a:blip r:embed="rId2"/>
                          <a:stretch>
                            <a:fillRect l="-141833" t="-1448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TextBox 4"/>
          <p:cNvSpPr txBox="1"/>
          <p:nvPr/>
        </p:nvSpPr>
        <p:spPr>
          <a:xfrm>
            <a:off x="2459182" y="35191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Subtract exponents</a:t>
            </a:r>
            <a:endParaRPr lang="en-US" b="1" u="sng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92727" y="4734770"/>
                <a:ext cx="457200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727" y="4734770"/>
                <a:ext cx="457200" cy="78380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30582" y="4100945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24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0582" y="4100945"/>
                <a:ext cx="457200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086100" y="4100944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24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6100" y="4100944"/>
                <a:ext cx="457200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202382" y="3124200"/>
            <a:ext cx="3789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              </a:t>
            </a:r>
            <a:r>
              <a:rPr lang="en-US" b="1" u="sng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Adding the coefficients and subtracting the exponents.</a:t>
            </a:r>
            <a:endParaRPr lang="en-US" b="1" u="sng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851073" y="3776433"/>
                <a:ext cx="1073727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1073" y="3776433"/>
                <a:ext cx="1073727" cy="7861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95600" y="4953000"/>
                <a:ext cx="1752600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2800" b="1" i="1">
                            <a:latin typeface="Cambria Math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en-US" sz="2800" b="1" i="1" smtClean="0">
                            <a:latin typeface="Cambria Math"/>
                          </a:rPr>
                          <m:t>𝟔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953000"/>
                <a:ext cx="1752600" cy="532966"/>
              </a:xfrm>
              <a:prstGeom prst="rect">
                <a:avLst/>
              </a:prstGeom>
              <a:blipFill rotWithShape="1">
                <a:blip r:embed="rId7"/>
                <a:stretch>
                  <a:fillRect l="-6944" t="-9195" b="-3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696940" y="4836539"/>
                <a:ext cx="2294659" cy="803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</a:rPr>
                          <m:t>𝟑</m:t>
                        </m:r>
                      </m:den>
                    </m:f>
                    <m:sSup>
                      <m:sSupPr>
                        <m:ctrlPr>
                          <a:rPr lang="en-US" sz="32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3200" b="1" i="1" smtClean="0">
                            <a:latin typeface="Cambria Math"/>
                          </a:rPr>
                          <m:t>_______</m:t>
                        </m:r>
                      </m:sup>
                    </m:sSup>
                  </m:oMath>
                </a14:m>
                <a:r>
                  <a:rPr lang="en-US" sz="3200" b="1" dirty="0" smtClean="0">
                    <a:latin typeface="+mj-lt"/>
                  </a:rPr>
                  <a:t> </a:t>
                </a:r>
                <a:endParaRPr lang="en-US" sz="32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6940" y="4836539"/>
                <a:ext cx="2294659" cy="803682"/>
              </a:xfrm>
              <a:prstGeom prst="rect">
                <a:avLst/>
              </a:prstGeom>
              <a:blipFill rotWithShape="1">
                <a:blip r:embed="rId8"/>
                <a:stretch>
                  <a:fillRect l="-6915" b="-1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670964" y="5562600"/>
                <a:ext cx="1634836" cy="11716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/>
                          </a:rPr>
                          <m:t>𝟐</m:t>
                        </m:r>
                        <m:sSup>
                          <m:sSupPr>
                            <m:ctrlPr>
                              <a:rPr lang="en-US" sz="4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400" b="1" i="1" smtClean="0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 smtClean="0"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r>
                          <a:rPr lang="en-US" sz="44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endParaRPr lang="en-US" sz="44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0964" y="5562600"/>
                <a:ext cx="1634836" cy="1171603"/>
              </a:xfrm>
              <a:prstGeom prst="rect">
                <a:avLst/>
              </a:prstGeom>
              <a:blipFill rotWithShape="1">
                <a:blip r:embed="rId9"/>
                <a:stretch>
                  <a:fillRect l="-14870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695700" y="4100944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en-US" sz="24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5700" y="4100944"/>
                <a:ext cx="457200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419600" y="4100944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24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100944"/>
                <a:ext cx="457200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315200" y="4942006"/>
                <a:ext cx="1143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5−2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0" y="4942006"/>
                <a:ext cx="1143000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903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3" grpId="0"/>
      <p:bldP spid="14" grpId="0"/>
      <p:bldP spid="18" grpId="0"/>
      <p:bldP spid="19" grpId="0"/>
      <p:bldP spid="21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Negative Exponents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When simplifying monomials, the value of an exponent can NEVER be </a:t>
            </a:r>
            <a:r>
              <a:rPr lang="en-US" dirty="0" smtClean="0"/>
              <a:t>______ _____.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After </a:t>
            </a:r>
            <a:r>
              <a:rPr lang="en-US" dirty="0"/>
              <a:t>simplifying, ONLY take the </a:t>
            </a:r>
            <a:r>
              <a:rPr lang="en-US" dirty="0" smtClean="0"/>
              <a:t>______________ of each _____ that has a ___________</a:t>
            </a:r>
            <a:r>
              <a:rPr lang="en-US" dirty="0"/>
              <a:t> </a:t>
            </a:r>
            <a:r>
              <a:rPr lang="en-US" dirty="0" smtClean="0"/>
              <a:t>exponent.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will </a:t>
            </a:r>
            <a:r>
              <a:rPr lang="en-US" dirty="0" smtClean="0"/>
              <a:t>turn ___________</a:t>
            </a:r>
            <a:r>
              <a:rPr lang="en-US" dirty="0"/>
              <a:t> </a:t>
            </a:r>
            <a:r>
              <a:rPr lang="en-US" dirty="0" smtClean="0"/>
              <a:t>exponents  _______ __.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67200" y="12192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negative</a:t>
            </a:r>
            <a:endParaRPr lang="en-US" sz="20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57800" y="254761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reciprocal</a:t>
            </a:r>
            <a:endParaRPr lang="en-US" sz="20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28956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term</a:t>
            </a:r>
            <a:endParaRPr lang="en-US" sz="20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0" y="2920056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negative</a:t>
            </a:r>
            <a:endParaRPr lang="en-US" sz="20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0" y="41910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positive</a:t>
            </a:r>
            <a:endParaRPr lang="en-US" sz="20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41910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negative</a:t>
            </a:r>
            <a:endParaRPr lang="en-US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9812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Negative Exponents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364322194"/>
                  </p:ext>
                </p:extLst>
              </p:nvPr>
            </p:nvGraphicFramePr>
            <p:xfrm>
              <a:off x="457200" y="990600"/>
              <a:ext cx="8305800" cy="581863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152900"/>
                    <a:gridCol w="4152900"/>
                  </a:tblGrid>
                  <a:tr h="816071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i="1">
                                        <a:effectLst/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>
                                        <a:effectLst/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2400">
                                        <a:effectLst/>
                                        <a:latin typeface="Cambria Math"/>
                                      </a:rPr>
                                      <m:t>−2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Franklin Gothic Demi"/>
                            <a:ea typeface="Calibri"/>
                            <a:cs typeface="Times New Roman"/>
                          </a:endParaRPr>
                        </a:p>
                      </a:txBody>
                      <a:tcPr marL="68117" marR="68117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4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400">
                                            <a:effectLst/>
                                            <a:latin typeface="Cambria Math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en-US" sz="2400">
                                            <a:effectLst/>
                                            <a:latin typeface="Cambria Math"/>
                                          </a:rPr>
                                          <m:t>−2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Franklin Gothic Demi"/>
                            <a:ea typeface="Calibri"/>
                            <a:cs typeface="Times New Roman"/>
                          </a:endParaRPr>
                        </a:p>
                      </a:txBody>
                      <a:tcPr marL="68117" marR="68117" marT="0" marB="0"/>
                    </a:tc>
                  </a:tr>
                  <a:tr h="474652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+mj-lt"/>
                            </a:rPr>
                            <a:t> </a:t>
                          </a:r>
                          <a:r>
                            <a:rPr lang="en-US" sz="1400" dirty="0" smtClean="0">
                              <a:effectLst/>
                              <a:latin typeface="+mj-lt"/>
                            </a:rPr>
                            <a:t/>
                          </a:r>
                          <a:br>
                            <a:rPr lang="en-US" sz="1400" dirty="0" smtClean="0">
                              <a:effectLst/>
                              <a:latin typeface="+mj-lt"/>
                            </a:rPr>
                          </a:br>
                          <a:r>
                            <a:rPr lang="en-US" sz="1800" dirty="0" smtClean="0">
                              <a:effectLst/>
                              <a:latin typeface="+mj-lt"/>
                            </a:rPr>
                            <a:t>Turn </a:t>
                          </a:r>
                          <a:r>
                            <a:rPr lang="en-US" sz="1800" dirty="0">
                              <a:effectLst/>
                              <a:latin typeface="+mj-lt"/>
                            </a:rPr>
                            <a:t>the term into a </a:t>
                          </a:r>
                          <a:r>
                            <a:rPr lang="en-US" sz="1800" dirty="0" smtClean="0">
                              <a:effectLst/>
                              <a:latin typeface="+mj-lt"/>
                            </a:rPr>
                            <a:t>___________.  </a:t>
                          </a:r>
                          <a:r>
                            <a:rPr lang="en-US" sz="1800" dirty="0">
                              <a:effectLst/>
                              <a:latin typeface="+mj-lt"/>
                            </a:rPr>
                            <a:t>If it is already in that format, move to the next step.</a:t>
                          </a: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+mj-lt"/>
                            </a:rPr>
                            <a:t> 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+mj-lt"/>
                            </a:rPr>
                            <a:t>= ____________</a:t>
                          </a: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+mj-lt"/>
                            </a:rPr>
                            <a:t> </a:t>
                          </a: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 smtClean="0">
                              <a:effectLst/>
                              <a:latin typeface="+mj-lt"/>
                            </a:rPr>
                            <a:t>To find the reciprocal, </a:t>
                          </a: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800" dirty="0" smtClean="0">
                            <a:effectLst/>
                            <a:latin typeface="+mj-lt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800" dirty="0" smtClean="0">
                            <a:effectLst/>
                            <a:latin typeface="+mj-lt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800" dirty="0" smtClean="0">
                            <a:effectLst/>
                            <a:latin typeface="+mj-lt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+mj-lt"/>
                            </a:rPr>
                            <a:t> </a:t>
                          </a: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+mj-lt"/>
                            </a:rPr>
                            <a:t> </a:t>
                          </a:r>
                          <a:r>
                            <a:rPr lang="en-US" sz="1800" dirty="0" smtClean="0">
                              <a:effectLst/>
                              <a:latin typeface="+mj-lt"/>
                            </a:rPr>
                            <a:t/>
                          </a:r>
                          <a:br>
                            <a:rPr lang="en-US" sz="1800" dirty="0" smtClean="0">
                              <a:effectLst/>
                              <a:latin typeface="+mj-lt"/>
                            </a:rPr>
                          </a:br>
                          <a:endParaRPr lang="en-US" sz="1800" dirty="0">
                            <a:effectLst/>
                            <a:latin typeface="+mj-lt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+mj-lt"/>
                            </a:rPr>
                            <a:t>= ____________</a:t>
                          </a: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+mj-lt"/>
                            <a:ea typeface="Calibri"/>
                            <a:cs typeface="Times New Roman"/>
                          </a:endParaRPr>
                        </a:p>
                      </a:txBody>
                      <a:tcPr marL="68117" marR="68117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+mj-lt"/>
                            </a:rPr>
                            <a:t> </a:t>
                          </a: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+mj-lt"/>
                            </a:rPr>
                            <a:t>If the negative term is in the </a:t>
                          </a:r>
                          <a:r>
                            <a:rPr lang="en-US" sz="1800" dirty="0" smtClean="0">
                              <a:effectLst/>
                              <a:latin typeface="+mj-lt"/>
                            </a:rPr>
                            <a:t>_________________,</a:t>
                          </a:r>
                          <a:r>
                            <a:rPr lang="en-US" sz="1800" baseline="0" dirty="0" smtClean="0">
                              <a:effectLst/>
                              <a:latin typeface="+mj-lt"/>
                            </a:rPr>
                            <a:t> </a:t>
                          </a:r>
                          <a:r>
                            <a:rPr lang="en-US" sz="1800" dirty="0" smtClean="0">
                              <a:effectLst/>
                              <a:latin typeface="+mj-lt"/>
                            </a:rPr>
                            <a:t>find </a:t>
                          </a:r>
                          <a:r>
                            <a:rPr lang="en-US" sz="1800" dirty="0">
                              <a:effectLst/>
                              <a:latin typeface="+mj-lt"/>
                            </a:rPr>
                            <a:t>it’s </a:t>
                          </a:r>
                          <a:r>
                            <a:rPr lang="en-US" sz="1800" dirty="0" smtClean="0">
                              <a:effectLst/>
                              <a:latin typeface="+mj-lt"/>
                            </a:rPr>
                            <a:t>reciprocal by</a:t>
                          </a:r>
                          <a:r>
                            <a:rPr lang="en-US" sz="1800" dirty="0">
                              <a:effectLst/>
                              <a:latin typeface="+mj-lt"/>
                            </a:rPr>
                            <a:t/>
                          </a:r>
                          <a:br>
                            <a:rPr lang="en-US" sz="1800" dirty="0">
                              <a:effectLst/>
                              <a:latin typeface="+mj-lt"/>
                            </a:rPr>
                          </a:br>
                          <a:r>
                            <a:rPr lang="en-US" sz="1800" dirty="0">
                              <a:effectLst/>
                              <a:latin typeface="+mj-lt"/>
                            </a:rPr>
                            <a:t/>
                          </a:r>
                          <a:br>
                            <a:rPr lang="en-US" sz="1800" dirty="0">
                              <a:effectLst/>
                              <a:latin typeface="+mj-lt"/>
                            </a:rPr>
                          </a:br>
                          <a:r>
                            <a:rPr lang="en-US" sz="1800" dirty="0">
                              <a:effectLst/>
                              <a:latin typeface="+mj-lt"/>
                            </a:rPr>
                            <a:t> </a:t>
                          </a:r>
                          <a:endParaRPr lang="en-US" sz="1800" dirty="0" smtClean="0">
                            <a:effectLst/>
                            <a:latin typeface="+mj-lt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 smtClean="0">
                              <a:effectLst/>
                              <a:latin typeface="+mj-lt"/>
                            </a:rPr>
                            <a:t>Again, when changin</a:t>
                          </a:r>
                          <a:r>
                            <a:rPr lang="en-US" sz="1800" baseline="0" dirty="0" smtClean="0">
                              <a:effectLst/>
                              <a:latin typeface="+mj-lt"/>
                            </a:rPr>
                            <a:t>g a negative term to other side of the fraction, this makes the negative exponent</a:t>
                          </a:r>
                          <a:endParaRPr lang="en-US" sz="1800" dirty="0" smtClean="0">
                            <a:effectLst/>
                            <a:latin typeface="+mj-lt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800" dirty="0" smtClean="0">
                            <a:effectLst/>
                            <a:latin typeface="+mj-lt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+mj-lt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+mj-lt"/>
                            </a:rPr>
                            <a:t> </a:t>
                          </a:r>
                          <a:endParaRPr lang="en-US" sz="1800" dirty="0" smtClean="0">
                            <a:effectLst/>
                            <a:latin typeface="+mj-lt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+mj-lt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+mj-lt"/>
                            </a:rPr>
                            <a:t>= </a:t>
                          </a:r>
                          <a:r>
                            <a:rPr lang="en-US" sz="1800" dirty="0" smtClean="0">
                              <a:effectLst/>
                              <a:latin typeface="+mj-lt"/>
                            </a:rPr>
                            <a:t>____________</a:t>
                          </a:r>
                          <a:endParaRPr lang="en-US" sz="1800" dirty="0">
                            <a:effectLst/>
                            <a:latin typeface="+mj-lt"/>
                          </a:endParaRPr>
                        </a:p>
                      </a:txBody>
                      <a:tcPr marL="68117" marR="68117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364322194"/>
                  </p:ext>
                </p:extLst>
              </p:nvPr>
            </p:nvGraphicFramePr>
            <p:xfrm>
              <a:off x="457200" y="990600"/>
              <a:ext cx="8305800" cy="579913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152900"/>
                    <a:gridCol w="4152900"/>
                  </a:tblGrid>
                  <a:tr h="8507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117" marR="68117" marT="0" marB="0">
                        <a:blipFill rotWithShape="1">
                          <a:blip r:embed="rId2"/>
                          <a:stretch>
                            <a:fillRect t="-714" r="-99853" b="-579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117" marR="68117" marT="0" marB="0">
                        <a:blipFill rotWithShape="1">
                          <a:blip r:embed="rId2"/>
                          <a:stretch>
                            <a:fillRect l="-100147" t="-714" b="-579286"/>
                          </a:stretch>
                        </a:blipFill>
                      </a:tcPr>
                    </a:tc>
                  </a:tr>
                  <a:tr h="494836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+mj-lt"/>
                            </a:rPr>
                            <a:t> </a:t>
                          </a:r>
                          <a:r>
                            <a:rPr lang="en-US" sz="1400" dirty="0" smtClean="0">
                              <a:effectLst/>
                              <a:latin typeface="+mj-lt"/>
                            </a:rPr>
                            <a:t/>
                          </a:r>
                          <a:br>
                            <a:rPr lang="en-US" sz="1400" dirty="0" smtClean="0">
                              <a:effectLst/>
                              <a:latin typeface="+mj-lt"/>
                            </a:rPr>
                          </a:br>
                          <a:r>
                            <a:rPr lang="en-US" sz="1800" dirty="0" smtClean="0">
                              <a:effectLst/>
                              <a:latin typeface="+mj-lt"/>
                            </a:rPr>
                            <a:t>Turn </a:t>
                          </a:r>
                          <a:r>
                            <a:rPr lang="en-US" sz="1800" dirty="0">
                              <a:effectLst/>
                              <a:latin typeface="+mj-lt"/>
                            </a:rPr>
                            <a:t>the term into a </a:t>
                          </a:r>
                          <a:r>
                            <a:rPr lang="en-US" sz="1800" dirty="0" smtClean="0">
                              <a:effectLst/>
                              <a:latin typeface="+mj-lt"/>
                            </a:rPr>
                            <a:t>___________.  </a:t>
                          </a:r>
                          <a:r>
                            <a:rPr lang="en-US" sz="1800" dirty="0">
                              <a:effectLst/>
                              <a:latin typeface="+mj-lt"/>
                            </a:rPr>
                            <a:t>If it is already in that format, move to the next step.</a:t>
                          </a: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+mj-lt"/>
                            </a:rPr>
                            <a:t> 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+mj-lt"/>
                            </a:rPr>
                            <a:t>= ____________</a:t>
                          </a: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+mj-lt"/>
                            </a:rPr>
                            <a:t> </a:t>
                          </a: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 smtClean="0">
                              <a:effectLst/>
                              <a:latin typeface="+mj-lt"/>
                            </a:rPr>
                            <a:t>To find the reciprocal, </a:t>
                          </a: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800" dirty="0" smtClean="0">
                            <a:effectLst/>
                            <a:latin typeface="+mj-lt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800" dirty="0" smtClean="0">
                            <a:effectLst/>
                            <a:latin typeface="+mj-lt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800" dirty="0" smtClean="0">
                            <a:effectLst/>
                            <a:latin typeface="+mj-lt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+mj-lt"/>
                            </a:rPr>
                            <a:t> </a:t>
                          </a: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+mj-lt"/>
                            </a:rPr>
                            <a:t> </a:t>
                          </a:r>
                          <a:r>
                            <a:rPr lang="en-US" sz="1800" dirty="0" smtClean="0">
                              <a:effectLst/>
                              <a:latin typeface="+mj-lt"/>
                            </a:rPr>
                            <a:t/>
                          </a:r>
                          <a:br>
                            <a:rPr lang="en-US" sz="1800" dirty="0" smtClean="0">
                              <a:effectLst/>
                              <a:latin typeface="+mj-lt"/>
                            </a:rPr>
                          </a:br>
                          <a:endParaRPr lang="en-US" sz="1800" dirty="0">
                            <a:effectLst/>
                            <a:latin typeface="+mj-lt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+mj-lt"/>
                            </a:rPr>
                            <a:t>= ____________</a:t>
                          </a: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+mj-lt"/>
                            <a:ea typeface="Calibri"/>
                            <a:cs typeface="Times New Roman"/>
                          </a:endParaRPr>
                        </a:p>
                      </a:txBody>
                      <a:tcPr marL="68117" marR="68117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+mj-lt"/>
                            </a:rPr>
                            <a:t> </a:t>
                          </a: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+mj-lt"/>
                            </a:rPr>
                            <a:t>If the negative term is in the </a:t>
                          </a:r>
                          <a:r>
                            <a:rPr lang="en-US" sz="1800" dirty="0" smtClean="0">
                              <a:effectLst/>
                              <a:latin typeface="+mj-lt"/>
                            </a:rPr>
                            <a:t>_________________,</a:t>
                          </a:r>
                          <a:r>
                            <a:rPr lang="en-US" sz="1800" baseline="0" dirty="0" smtClean="0">
                              <a:effectLst/>
                              <a:latin typeface="+mj-lt"/>
                            </a:rPr>
                            <a:t> </a:t>
                          </a:r>
                          <a:r>
                            <a:rPr lang="en-US" sz="1800" dirty="0" smtClean="0">
                              <a:effectLst/>
                              <a:latin typeface="+mj-lt"/>
                            </a:rPr>
                            <a:t>find </a:t>
                          </a:r>
                          <a:r>
                            <a:rPr lang="en-US" sz="1800" dirty="0">
                              <a:effectLst/>
                              <a:latin typeface="+mj-lt"/>
                            </a:rPr>
                            <a:t>it’s </a:t>
                          </a:r>
                          <a:r>
                            <a:rPr lang="en-US" sz="1800" dirty="0" smtClean="0">
                              <a:effectLst/>
                              <a:latin typeface="+mj-lt"/>
                            </a:rPr>
                            <a:t>reciprocal by</a:t>
                          </a:r>
                          <a:r>
                            <a:rPr lang="en-US" sz="1800" dirty="0">
                              <a:effectLst/>
                              <a:latin typeface="+mj-lt"/>
                            </a:rPr>
                            <a:t/>
                          </a:r>
                          <a:br>
                            <a:rPr lang="en-US" sz="1800" dirty="0">
                              <a:effectLst/>
                              <a:latin typeface="+mj-lt"/>
                            </a:rPr>
                          </a:br>
                          <a:r>
                            <a:rPr lang="en-US" sz="1800" dirty="0">
                              <a:effectLst/>
                              <a:latin typeface="+mj-lt"/>
                            </a:rPr>
                            <a:t/>
                          </a:r>
                          <a:br>
                            <a:rPr lang="en-US" sz="1800" dirty="0">
                              <a:effectLst/>
                              <a:latin typeface="+mj-lt"/>
                            </a:rPr>
                          </a:br>
                          <a:r>
                            <a:rPr lang="en-US" sz="1800" dirty="0">
                              <a:effectLst/>
                              <a:latin typeface="+mj-lt"/>
                            </a:rPr>
                            <a:t> </a:t>
                          </a:r>
                          <a:endParaRPr lang="en-US" sz="1800" dirty="0" smtClean="0">
                            <a:effectLst/>
                            <a:latin typeface="+mj-lt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 smtClean="0">
                              <a:effectLst/>
                              <a:latin typeface="+mj-lt"/>
                            </a:rPr>
                            <a:t>Again, when changin</a:t>
                          </a:r>
                          <a:r>
                            <a:rPr lang="en-US" sz="1800" baseline="0" dirty="0" smtClean="0">
                              <a:effectLst/>
                              <a:latin typeface="+mj-lt"/>
                            </a:rPr>
                            <a:t>g a negative term to other side of the fraction, this makes the negative exponent</a:t>
                          </a:r>
                          <a:endParaRPr lang="en-US" sz="1800" dirty="0" smtClean="0">
                            <a:effectLst/>
                            <a:latin typeface="+mj-lt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800" dirty="0" smtClean="0">
                            <a:effectLst/>
                            <a:latin typeface="+mj-lt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+mj-lt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+mj-lt"/>
                            </a:rPr>
                            <a:t> </a:t>
                          </a:r>
                          <a:endParaRPr lang="en-US" sz="1800" dirty="0" smtClean="0">
                            <a:effectLst/>
                            <a:latin typeface="+mj-lt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+mj-lt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+mj-lt"/>
                            </a:rPr>
                            <a:t>= </a:t>
                          </a:r>
                          <a:r>
                            <a:rPr lang="en-US" sz="1800" dirty="0" smtClean="0">
                              <a:effectLst/>
                              <a:latin typeface="+mj-lt"/>
                            </a:rPr>
                            <a:t>____________</a:t>
                          </a:r>
                          <a:endParaRPr lang="en-US" sz="1800" dirty="0">
                            <a:effectLst/>
                            <a:latin typeface="+mj-lt"/>
                          </a:endParaRPr>
                        </a:p>
                      </a:txBody>
                      <a:tcPr marL="68117" marR="68117" marT="0" marB="0"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TextBox 4"/>
          <p:cNvSpPr txBox="1"/>
          <p:nvPr/>
        </p:nvSpPr>
        <p:spPr>
          <a:xfrm>
            <a:off x="2667000" y="19812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fraction</a:t>
            </a:r>
            <a:endParaRPr lang="en-US" b="1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828800" y="2743200"/>
                <a:ext cx="1333500" cy="8310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−2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743200"/>
                <a:ext cx="1333500" cy="83106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3400" y="3932872"/>
                <a:ext cx="40386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                                         </a:t>
                </a:r>
                <a:r>
                  <a:rPr lang="en-US" b="1" u="sng" dirty="0" smtClean="0">
                    <a:latin typeface="+mj-lt"/>
                  </a:rPr>
                  <a:t>move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u="sng">
                            <a:latin typeface="Cambria Math"/>
                          </a:rPr>
                        </m:ctrlPr>
                      </m:sSupPr>
                      <m:e>
                        <m:r>
                          <a:rPr lang="en-US" u="sng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u="sng">
                            <a:latin typeface="Cambria Math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US" b="1" u="sng" dirty="0" smtClean="0">
                    <a:latin typeface="+mj-lt"/>
                  </a:rPr>
                  <a:t> to the denominator and </a:t>
                </a:r>
                <a14:m>
                  <m:oMath xmlns:m="http://schemas.openxmlformats.org/officeDocument/2006/math">
                    <m:r>
                      <a:rPr lang="en-US" b="1" i="1" u="sng" smtClean="0">
                        <a:latin typeface="Cambria Math"/>
                      </a:rPr>
                      <m:t>𝟏</m:t>
                    </m:r>
                  </m:oMath>
                </a14:m>
                <a:r>
                  <a:rPr lang="en-US" u="sng" dirty="0" smtClean="0"/>
                  <a:t> </a:t>
                </a:r>
                <a:r>
                  <a:rPr lang="en-US" b="1" u="sng" dirty="0" smtClean="0">
                    <a:latin typeface="+mj-lt"/>
                  </a:rPr>
                  <a:t>to the numerator.  When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u="sng">
                            <a:latin typeface="Cambria Math"/>
                          </a:rPr>
                        </m:ctrlPr>
                      </m:sSupPr>
                      <m:e>
                        <m:r>
                          <a:rPr lang="en-US" u="sng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u="sng">
                            <a:latin typeface="Cambria Math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US" u="sng" dirty="0" smtClean="0"/>
                  <a:t> </a:t>
                </a:r>
                <a:r>
                  <a:rPr lang="en-US" b="1" u="sng" dirty="0" smtClean="0">
                    <a:latin typeface="+mj-lt"/>
                  </a:rPr>
                  <a:t>changes to the other side of the fraction, the exponent becomes positive.</a:t>
                </a:r>
                <a:endParaRPr lang="en-US" u="sng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932872"/>
                <a:ext cx="4038600" cy="1477328"/>
              </a:xfrm>
              <a:prstGeom prst="rect">
                <a:avLst/>
              </a:prstGeom>
              <a:blipFill rotWithShape="1">
                <a:blip r:embed="rId4"/>
                <a:stretch>
                  <a:fillRect l="-1360" t="-2881" b="-45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133600" y="5499078"/>
                <a:ext cx="1066800" cy="901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80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5499078"/>
                <a:ext cx="1066800" cy="90172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599708" y="2362200"/>
            <a:ext cx="2182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denominator</a:t>
            </a:r>
            <a:endParaRPr lang="en-US" b="1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99708" y="2754868"/>
                <a:ext cx="4087092" cy="23145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+mj-lt"/>
                  </a:rPr>
                  <a:t>                        </a:t>
                </a:r>
                <a:r>
                  <a:rPr lang="en-US" b="1" u="sng" dirty="0" smtClean="0">
                    <a:latin typeface="+mj-lt"/>
                  </a:rPr>
                  <a:t>moving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u="sng">
                            <a:latin typeface="Cambria Math"/>
                          </a:rPr>
                        </m:ctrlPr>
                      </m:sSupPr>
                      <m:e>
                        <m:r>
                          <a:rPr lang="en-US" u="sng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u="sng">
                            <a:latin typeface="Cambria Math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US" b="1" u="sng" dirty="0" smtClean="0">
                    <a:latin typeface="+mj-lt"/>
                  </a:rPr>
                  <a:t> to the numerator </a:t>
                </a:r>
                <a:r>
                  <a:rPr lang="en-US" b="1" u="sng" dirty="0">
                    <a:latin typeface="+mj-lt"/>
                  </a:rPr>
                  <a:t>and </a:t>
                </a:r>
                <a14:m>
                  <m:oMath xmlns:m="http://schemas.openxmlformats.org/officeDocument/2006/math">
                    <m:r>
                      <a:rPr lang="en-US" b="1" i="1" u="sng">
                        <a:latin typeface="Cambria Math"/>
                      </a:rPr>
                      <m:t>𝟏</m:t>
                    </m:r>
                  </m:oMath>
                </a14:m>
                <a:r>
                  <a:rPr lang="en-US" u="sng" dirty="0">
                    <a:latin typeface="+mj-lt"/>
                  </a:rPr>
                  <a:t> </a:t>
                </a:r>
                <a:r>
                  <a:rPr lang="en-US" b="1" u="sng" dirty="0">
                    <a:latin typeface="+mj-lt"/>
                  </a:rPr>
                  <a:t>to </a:t>
                </a:r>
                <a:r>
                  <a:rPr lang="en-US" b="1" u="sng" dirty="0" smtClean="0">
                    <a:latin typeface="+mj-lt"/>
                  </a:rPr>
                  <a:t>the denominator.</a:t>
                </a:r>
              </a:p>
              <a:p>
                <a:endParaRPr lang="en-US" b="1" u="sng" dirty="0">
                  <a:latin typeface="+mj-lt"/>
                </a:endParaRPr>
              </a:p>
              <a:p>
                <a:endParaRPr lang="en-US" b="1" u="sng" dirty="0" smtClean="0">
                  <a:latin typeface="+mj-lt"/>
                </a:endParaRPr>
              </a:p>
              <a:p>
                <a:endParaRPr lang="en-US" b="1" u="sng" dirty="0">
                  <a:latin typeface="+mj-lt"/>
                </a:endParaRPr>
              </a:p>
              <a:p>
                <a:endParaRPr lang="en-US" b="1" u="sng" dirty="0" smtClean="0">
                  <a:latin typeface="+mj-lt"/>
                </a:endParaRPr>
              </a:p>
              <a:p>
                <a:r>
                  <a:rPr lang="en-US" b="1" u="sng" dirty="0" smtClean="0">
                    <a:latin typeface="+mj-lt"/>
                  </a:rPr>
                  <a:t>   </a:t>
                </a:r>
                <a:endParaRPr lang="en-US" dirty="0">
                  <a:latin typeface="+mj-lt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708" y="2754868"/>
                <a:ext cx="4087092" cy="2314544"/>
              </a:xfrm>
              <a:prstGeom prst="rect">
                <a:avLst/>
              </a:prstGeom>
              <a:blipFill rotWithShape="1">
                <a:blip r:embed="rId6"/>
                <a:stretch>
                  <a:fillRect l="-1343" t="-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599708" y="4623834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+mj-lt"/>
              </a:rPr>
              <a:t>positive</a:t>
            </a:r>
            <a:r>
              <a:rPr lang="en-US" sz="2400" b="1" dirty="0" smtClean="0">
                <a:latin typeface="+mj-lt"/>
              </a:rPr>
              <a:t>.</a:t>
            </a:r>
            <a:endParaRPr lang="en-US" b="1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562600" y="5331714"/>
                <a:ext cx="2514600" cy="8404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24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𝟏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5331714"/>
                <a:ext cx="2514600" cy="84048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446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Negative Exponents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31229800"/>
                  </p:ext>
                </p:extLst>
              </p:nvPr>
            </p:nvGraphicFramePr>
            <p:xfrm>
              <a:off x="457200" y="990600"/>
              <a:ext cx="8229600" cy="542823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14800"/>
                    <a:gridCol w="4114800"/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800" b="1" i="1" kern="1200" smtClean="0">
                                        <a:solidFill>
                                          <a:schemeClr val="lt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2800" b="1" i="1" kern="1200">
                                            <a:solidFill>
                                              <a:schemeClr val="lt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800" b="1" i="1" kern="1200">
                                            <a:solidFill>
                                              <a:schemeClr val="lt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800" b="1" i="1" kern="1200">
                                            <a:solidFill>
                                              <a:schemeClr val="lt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800" b="1" i="1" kern="1200">
                                            <a:solidFill>
                                              <a:schemeClr val="lt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800" b="1" i="1" kern="1200">
                                            <a:solidFill>
                                              <a:schemeClr val="lt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800" b="1" i="1" kern="1200">
                                            <a:solidFill>
                                              <a:schemeClr val="lt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13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2800" b="1" kern="1200" dirty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800" b="1" i="1" kern="1200" smtClean="0">
                                        <a:solidFill>
                                          <a:schemeClr val="lt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b="1" i="1" kern="1200" smtClean="0">
                                        <a:solidFill>
                                          <a:schemeClr val="lt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𝟏𝟐</m:t>
                                    </m:r>
                                    <m:sSup>
                                      <m:sSupPr>
                                        <m:ctrlPr>
                                          <a:rPr lang="en-US" sz="2800" b="1" i="1" kern="1200">
                                            <a:solidFill>
                                              <a:schemeClr val="lt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800" b="1" i="1" kern="1200">
                                            <a:solidFill>
                                              <a:schemeClr val="lt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800" b="1" i="1" kern="1200">
                                            <a:solidFill>
                                              <a:schemeClr val="lt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2800" b="1" i="1" kern="1200" smtClean="0">
                                        <a:solidFill>
                                          <a:schemeClr val="lt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𝟏𝟓</m:t>
                                    </m:r>
                                    <m:sSup>
                                      <m:sSupPr>
                                        <m:ctrlPr>
                                          <a:rPr lang="en-US" sz="2800" b="1" i="1" kern="1200" smtClean="0">
                                            <a:solidFill>
                                              <a:schemeClr val="lt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800" b="1" i="1" kern="1200">
                                            <a:solidFill>
                                              <a:schemeClr val="lt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800" b="1" i="1" kern="1200">
                                            <a:solidFill>
                                              <a:schemeClr val="lt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−5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How do you simplify this monomial?  </a:t>
                          </a:r>
                        </a:p>
                        <a:p>
                          <a:endParaRPr lang="en-US" sz="1800" kern="1200" dirty="0" smtClean="0">
                            <a:solidFill>
                              <a:schemeClr val="dk1"/>
                            </a:solidFill>
                            <a:effectLst/>
                            <a:latin typeface="+mj-lt"/>
                            <a:ea typeface="+mn-ea"/>
                            <a:cs typeface="+mn-cs"/>
                          </a:endParaRPr>
                        </a:p>
                        <a:p>
                          <a:endParaRPr lang="en-US" sz="1800" kern="1200" dirty="0">
                            <a:solidFill>
                              <a:schemeClr val="dk1"/>
                            </a:solidFill>
                            <a:effectLst/>
                            <a:latin typeface="+mj-lt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 </a:t>
                          </a:r>
                        </a:p>
                        <a:p>
                          <a:endParaRPr lang="en-US" sz="1800" kern="1200" dirty="0">
                            <a:solidFill>
                              <a:schemeClr val="dk1"/>
                            </a:solidFill>
                            <a:effectLst/>
                            <a:latin typeface="+mj-lt"/>
                            <a:ea typeface="+mn-ea"/>
                            <a:cs typeface="+mn-cs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= </m:t>
                                </m:r>
                                <m:sSup>
                                  <m:sSupPr>
                                    <m:ctrlPr>
                                      <a:rPr lang="en-US" sz="2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_____−______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800" kern="1200" dirty="0" smtClean="0">
                            <a:solidFill>
                              <a:schemeClr val="dk1"/>
                            </a:solidFill>
                            <a:effectLst/>
                            <a:latin typeface="+mj-lt"/>
                            <a:ea typeface="+mn-ea"/>
                            <a:cs typeface="+mn-cs"/>
                          </a:endParaRPr>
                        </a:p>
                        <a:p>
                          <a:endParaRPr lang="en-US" sz="2800" kern="1200" dirty="0" smtClean="0">
                            <a:solidFill>
                              <a:schemeClr val="dk1"/>
                            </a:solidFill>
                            <a:effectLst/>
                            <a:latin typeface="+mj-lt"/>
                            <a:ea typeface="+mn-ea"/>
                            <a:cs typeface="+mn-cs"/>
                          </a:endParaRPr>
                        </a:p>
                        <a:p>
                          <a:endParaRPr lang="en-US" sz="2800" kern="1200" dirty="0">
                            <a:solidFill>
                              <a:schemeClr val="dk1"/>
                            </a:solidFill>
                            <a:effectLst/>
                            <a:latin typeface="+mj-lt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 </a:t>
                          </a:r>
                        </a:p>
                        <a:p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effectLst/>
                              <a:latin typeface="+mj-lt"/>
                              <a:ea typeface="+mn-ea"/>
                              <a:cs typeface="+mn-cs"/>
                            </a:rPr>
                            <a:t> </a:t>
                          </a:r>
                        </a:p>
                        <a:p>
                          <a:endParaRPr lang="en-US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+mj-lt"/>
                            </a:rPr>
                            <a:t>1)</a:t>
                          </a:r>
                        </a:p>
                        <a:p>
                          <a:endParaRPr lang="en-US" baseline="0" dirty="0" smtClean="0">
                            <a:latin typeface="+mj-lt"/>
                          </a:endParaRPr>
                        </a:p>
                        <a:p>
                          <a:endParaRPr lang="en-US" baseline="0" dirty="0" smtClean="0">
                            <a:latin typeface="+mj-lt"/>
                          </a:endParaRPr>
                        </a:p>
                        <a:p>
                          <a:r>
                            <a:rPr lang="en-US" baseline="0" dirty="0" smtClean="0">
                              <a:latin typeface="+mj-lt"/>
                            </a:rPr>
                            <a:t>  </a:t>
                          </a:r>
                        </a:p>
                        <a:p>
                          <a:pPr marL="342900" indent="-342900">
                            <a:buAutoNum type="arabicParenR" startAt="2"/>
                          </a:pPr>
                          <a:r>
                            <a:rPr lang="en-US" baseline="0" dirty="0" smtClean="0">
                              <a:latin typeface="+mj-lt"/>
                            </a:rPr>
                            <a:t>Change any</a:t>
                          </a:r>
                        </a:p>
                        <a:p>
                          <a:pPr marL="342900" indent="-342900">
                            <a:buAutoNum type="arabicParenR" startAt="2"/>
                          </a:pPr>
                          <a:endParaRPr lang="en-US" baseline="0" dirty="0" smtClean="0">
                            <a:latin typeface="+mj-lt"/>
                          </a:endParaRPr>
                        </a:p>
                        <a:p>
                          <a:pPr marL="0" indent="0">
                            <a:buNone/>
                          </a:pPr>
                          <a:endParaRPr lang="en-US" baseline="0" dirty="0" smtClean="0">
                            <a:latin typeface="+mj-lt"/>
                          </a:endParaRPr>
                        </a:p>
                        <a:p>
                          <a:pPr marL="0" indent="0">
                            <a:buNone/>
                          </a:pPr>
                          <a:endParaRPr lang="en-US" baseline="0" dirty="0" smtClean="0">
                            <a:latin typeface="+mj-lt"/>
                          </a:endParaRPr>
                        </a:p>
                        <a:p>
                          <a:pPr marL="0" indent="0">
                            <a:buNone/>
                          </a:pPr>
                          <a:endParaRPr lang="en-US" baseline="0" dirty="0" smtClean="0">
                            <a:latin typeface="+mj-lt"/>
                          </a:endParaRPr>
                        </a:p>
                        <a:p>
                          <a:pPr marL="0" indent="0">
                            <a:buNone/>
                          </a:pPr>
                          <a:r>
                            <a:rPr lang="en-US" baseline="0" dirty="0" smtClean="0">
                              <a:latin typeface="+mj-lt"/>
                            </a:rPr>
                            <a:t>3)  What operation is done next?</a:t>
                          </a:r>
                        </a:p>
                        <a:p>
                          <a:pPr marL="0" indent="0" algn="ctr">
                            <a:buNone/>
                          </a:pPr>
                          <a:endParaRPr lang="en-US" dirty="0" smtClean="0">
                            <a:latin typeface="+mj-lt"/>
                          </a:endParaRPr>
                        </a:p>
                        <a:p>
                          <a:pPr marL="0" indent="0" algn="ctr">
                            <a:buNone/>
                          </a:pPr>
                          <a:endParaRPr lang="en-US" dirty="0" smtClean="0">
                            <a:latin typeface="+mj-lt"/>
                          </a:endParaRPr>
                        </a:p>
                        <a:p>
                          <a:pPr marL="0" indent="0" algn="ctr">
                            <a:buNone/>
                          </a:pPr>
                          <a:endParaRPr lang="en-US" dirty="0" smtClean="0">
                            <a:latin typeface="+mj-lt"/>
                          </a:endParaRPr>
                        </a:p>
                        <a:p>
                          <a:pPr marL="0" indent="0" algn="ctr">
                            <a:buNone/>
                          </a:pPr>
                          <a:endParaRPr lang="en-US" dirty="0" smtClean="0">
                            <a:latin typeface="+mj-lt"/>
                          </a:endParaRPr>
                        </a:p>
                        <a:p>
                          <a:pPr marL="0" indent="0" algn="ctr">
                            <a:buNone/>
                          </a:pPr>
                          <a:endParaRPr lang="en-US" dirty="0" smtClean="0">
                            <a:latin typeface="+mj-lt"/>
                          </a:endParaRPr>
                        </a:p>
                        <a:p>
                          <a:pPr marL="0" indent="0" algn="ctr">
                            <a:buNone/>
                          </a:pPr>
                          <a:endParaRPr lang="en-US" dirty="0">
                            <a:latin typeface="+mj-lt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31229800"/>
                  </p:ext>
                </p:extLst>
              </p:nvPr>
            </p:nvGraphicFramePr>
            <p:xfrm>
              <a:off x="457200" y="990600"/>
              <a:ext cx="8229600" cy="544455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14800"/>
                    <a:gridCol w="4114800"/>
                  </a:tblGrid>
                  <a:tr h="96399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633" r="-100000" b="-465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000" t="-633" b="-465190"/>
                          </a:stretch>
                        </a:blipFill>
                      </a:tcPr>
                    </a:tc>
                  </a:tr>
                  <a:tr h="44805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21633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+mj-lt"/>
                            </a:rPr>
                            <a:t>1)</a:t>
                          </a:r>
                        </a:p>
                        <a:p>
                          <a:endParaRPr lang="en-US" baseline="0" dirty="0" smtClean="0">
                            <a:latin typeface="+mj-lt"/>
                          </a:endParaRPr>
                        </a:p>
                        <a:p>
                          <a:endParaRPr lang="en-US" baseline="0" dirty="0" smtClean="0">
                            <a:latin typeface="+mj-lt"/>
                          </a:endParaRPr>
                        </a:p>
                        <a:p>
                          <a:r>
                            <a:rPr lang="en-US" baseline="0" dirty="0" smtClean="0">
                              <a:latin typeface="+mj-lt"/>
                            </a:rPr>
                            <a:t>  </a:t>
                          </a:r>
                        </a:p>
                        <a:p>
                          <a:pPr marL="342900" indent="-342900">
                            <a:buAutoNum type="arabicParenR" startAt="2"/>
                          </a:pPr>
                          <a:r>
                            <a:rPr lang="en-US" baseline="0" dirty="0" smtClean="0">
                              <a:latin typeface="+mj-lt"/>
                            </a:rPr>
                            <a:t>Change any</a:t>
                          </a:r>
                        </a:p>
                        <a:p>
                          <a:pPr marL="342900" indent="-342900">
                            <a:buAutoNum type="arabicParenR" startAt="2"/>
                          </a:pPr>
                          <a:endParaRPr lang="en-US" baseline="0" dirty="0" smtClean="0">
                            <a:latin typeface="+mj-lt"/>
                          </a:endParaRPr>
                        </a:p>
                        <a:p>
                          <a:pPr marL="0" indent="0">
                            <a:buNone/>
                          </a:pPr>
                          <a:endParaRPr lang="en-US" baseline="0" dirty="0" smtClean="0">
                            <a:latin typeface="+mj-lt"/>
                          </a:endParaRPr>
                        </a:p>
                        <a:p>
                          <a:pPr marL="0" indent="0">
                            <a:buNone/>
                          </a:pPr>
                          <a:endParaRPr lang="en-US" baseline="0" dirty="0" smtClean="0">
                            <a:latin typeface="+mj-lt"/>
                          </a:endParaRPr>
                        </a:p>
                        <a:p>
                          <a:pPr marL="0" indent="0">
                            <a:buNone/>
                          </a:pPr>
                          <a:endParaRPr lang="en-US" baseline="0" dirty="0" smtClean="0">
                            <a:latin typeface="+mj-lt"/>
                          </a:endParaRPr>
                        </a:p>
                        <a:p>
                          <a:pPr marL="0" indent="0">
                            <a:buNone/>
                          </a:pPr>
                          <a:r>
                            <a:rPr lang="en-US" baseline="0" dirty="0" smtClean="0">
                              <a:latin typeface="+mj-lt"/>
                            </a:rPr>
                            <a:t>3)  What operation is done next?</a:t>
                          </a:r>
                        </a:p>
                        <a:p>
                          <a:pPr marL="0" indent="0" algn="ctr">
                            <a:buNone/>
                          </a:pPr>
                          <a:endParaRPr lang="en-US" dirty="0" smtClean="0">
                            <a:latin typeface="+mj-lt"/>
                          </a:endParaRPr>
                        </a:p>
                        <a:p>
                          <a:pPr marL="0" indent="0" algn="ctr">
                            <a:buNone/>
                          </a:pPr>
                          <a:endParaRPr lang="en-US" dirty="0" smtClean="0">
                            <a:latin typeface="+mj-lt"/>
                          </a:endParaRPr>
                        </a:p>
                        <a:p>
                          <a:pPr marL="0" indent="0" algn="ctr">
                            <a:buNone/>
                          </a:pPr>
                          <a:endParaRPr lang="en-US" dirty="0" smtClean="0">
                            <a:latin typeface="+mj-lt"/>
                          </a:endParaRPr>
                        </a:p>
                        <a:p>
                          <a:pPr marL="0" indent="0" algn="ctr">
                            <a:buNone/>
                          </a:pPr>
                          <a:endParaRPr lang="en-US" dirty="0" smtClean="0">
                            <a:latin typeface="+mj-lt"/>
                          </a:endParaRPr>
                        </a:p>
                        <a:p>
                          <a:pPr marL="0" indent="0" algn="ctr">
                            <a:buNone/>
                          </a:pPr>
                          <a:endParaRPr lang="en-US" dirty="0" smtClean="0">
                            <a:latin typeface="+mj-lt"/>
                          </a:endParaRPr>
                        </a:p>
                        <a:p>
                          <a:pPr marL="0" indent="0" algn="ctr">
                            <a:buNone/>
                          </a:pPr>
                          <a:endParaRPr lang="en-US" dirty="0">
                            <a:latin typeface="+mj-lt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TextBox 4"/>
          <p:cNvSpPr txBox="1"/>
          <p:nvPr/>
        </p:nvSpPr>
        <p:spPr>
          <a:xfrm>
            <a:off x="457200" y="22860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+mj-lt"/>
              </a:rPr>
              <a:t>Subtract the exponents.</a:t>
            </a:r>
            <a:endParaRPr lang="en-US" b="1" u="sng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09800" y="32004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200400"/>
                <a:ext cx="457200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19400" y="32004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13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200400"/>
                <a:ext cx="4572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4000" r="-17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62000" y="4038600"/>
                <a:ext cx="2286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−11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038600"/>
                <a:ext cx="2286000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5333" t="-11765" b="-3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981200" y="3967426"/>
                <a:ext cx="1219200" cy="665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−11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967426"/>
                <a:ext cx="1219200" cy="665567"/>
              </a:xfrm>
              <a:prstGeom prst="rect">
                <a:avLst/>
              </a:prstGeom>
              <a:blipFill rotWithShape="1">
                <a:blip r:embed="rId6"/>
                <a:stretch>
                  <a:fillRect l="-7500" b="-9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0" y="3886200"/>
                <a:ext cx="1219200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36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1" i="1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600" b="1" i="1">
                                <a:latin typeface="Cambria Math"/>
                              </a:rPr>
                              <m:t>𝟏𝟏</m:t>
                            </m:r>
                          </m:sup>
                        </m:sSup>
                      </m:den>
                    </m:f>
                  </m:oMath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886200"/>
                <a:ext cx="1219200" cy="892552"/>
              </a:xfrm>
              <a:prstGeom prst="rect">
                <a:avLst/>
              </a:prstGeom>
              <a:blipFill rotWithShape="1">
                <a:blip r:embed="rId7"/>
                <a:stretch>
                  <a:fillRect l="-12500" b="-75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876800" y="1916668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+mj-lt"/>
              </a:rPr>
              <a:t>Simplify the coefficients.</a:t>
            </a:r>
            <a:endParaRPr lang="en-US" b="1" u="sng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86400" y="2470666"/>
                <a:ext cx="2209800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470666"/>
                <a:ext cx="2209800" cy="63478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953000" y="30480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</a:t>
            </a:r>
            <a:r>
              <a:rPr lang="en-US" b="1" u="sng" dirty="0" smtClean="0">
                <a:latin typeface="+mj-lt"/>
              </a:rPr>
              <a:t>negative exponents to </a:t>
            </a:r>
            <a:r>
              <a:rPr lang="en-US" b="1" u="sng" dirty="0" err="1" smtClean="0">
                <a:latin typeface="+mj-lt"/>
              </a:rPr>
              <a:t>postive</a:t>
            </a:r>
            <a:r>
              <a:rPr lang="en-US" b="1" u="sng" dirty="0" smtClean="0">
                <a:latin typeface="+mj-lt"/>
              </a:rPr>
              <a:t>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562600" y="3712549"/>
                <a:ext cx="2057400" cy="6521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712549"/>
                <a:ext cx="2057400" cy="65210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4953000" y="462816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+mj-lt"/>
              </a:rPr>
              <a:t>negative exponents to </a:t>
            </a:r>
            <a:r>
              <a:rPr lang="en-US" b="1" u="sng" dirty="0" err="1" smtClean="0">
                <a:latin typeface="+mj-lt"/>
              </a:rPr>
              <a:t>postive</a:t>
            </a:r>
            <a:r>
              <a:rPr lang="en-US" b="1" u="sng" dirty="0" smtClean="0">
                <a:latin typeface="+mj-lt"/>
              </a:rPr>
              <a:t>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667500" y="5181600"/>
                <a:ext cx="2057400" cy="965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/>
                            </a:rPr>
                            <m:t>𝟒</m:t>
                          </m:r>
                          <m:sSup>
                            <m:sSupPr>
                              <m:ctrlPr>
                                <a:rPr lang="en-US" sz="28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</a:rPr>
                                <m:t>𝟕</m:t>
                              </m:r>
                            </m:sup>
                          </m:sSup>
                        </m:num>
                        <m:den>
                          <m:r>
                            <a:rPr lang="en-US" sz="2800" b="1" i="1">
                              <a:latin typeface="Cambria Math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500" y="5181600"/>
                <a:ext cx="2057400" cy="96590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638800" y="5334000"/>
                <a:ext cx="2057400" cy="6521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5334000"/>
                <a:ext cx="2057400" cy="65210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544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Zero Exponents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500" dirty="0"/>
              <a:t>When simplifying monomials, if the exponent of a term simplifies to equal zero, the value of that </a:t>
            </a:r>
            <a:r>
              <a:rPr lang="en-US" sz="3500" dirty="0" smtClean="0"/>
              <a:t>term simplifies to equal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6600" dirty="0"/>
              <a:t>1</a:t>
            </a:r>
            <a:br>
              <a:rPr lang="en-US" sz="166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53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0"/>
                <a:ext cx="8229600" cy="838200"/>
              </a:xfrm>
            </p:spPr>
            <p:txBody>
              <a:bodyPr/>
              <a:lstStyle/>
              <a:p>
                <a:r>
                  <a:rPr lang="en-US" dirty="0" smtClean="0"/>
                  <a:t>Simplify: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effectLst/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effectLst/>
                            <a:latin typeface="Cambria Math"/>
                          </a:rPr>
                          <m:t>−8</m:t>
                        </m:r>
                        <m:sSup>
                          <m:sSupPr>
                            <m:ctrlPr>
                              <a:rPr lang="en-US" sz="3200" i="1">
                                <a:effectLst/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effectLst/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i="1">
                                <a:effectLst/>
                                <a:latin typeface="Cambria Math"/>
                              </a:rPr>
                              <m:t>6</m:t>
                            </m:r>
                          </m:sup>
                        </m:sSup>
                        <m:sSup>
                          <m:sSupPr>
                            <m:ctrlPr>
                              <a:rPr lang="en-US" sz="3200" i="1">
                                <a:effectLst/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effectLst/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200" i="1">
                                <a:effectLst/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200" i="1">
                            <a:effectLst/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sz="3200" i="1">
                                <a:effectLst/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effectLst/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i="1">
                                <a:effectLst/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sz="3200" i="1">
                                <a:effectLst/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effectLst/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200" i="1">
                                <a:effectLst/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0"/>
                <a:ext cx="8229600" cy="838200"/>
              </a:xfrm>
              <a:blipFill rotWithShape="1">
                <a:blip r:embed="rId2"/>
                <a:stretch>
                  <a:fillRect t="-36232" b="-478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14400"/>
                <a:ext cx="8229600" cy="5211763"/>
              </a:xfrm>
            </p:spPr>
            <p:txBody>
              <a:bodyPr/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</a:rPr>
                                <m:t>6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32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200" dirty="0" smtClean="0"/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r>
                        <a:rPr lang="en-US" sz="3600" b="0" i="1" smtClean="0">
                          <a:latin typeface="Cambria Math"/>
                        </a:rPr>
                        <m:t>−</m:t>
                      </m:r>
                      <m:r>
                        <a:rPr lang="en-US" sz="3600" b="0" i="1" smtClean="0">
                          <a:latin typeface="Cambria Math"/>
                        </a:rPr>
                        <m:t>4</m:t>
                      </m:r>
                      <m:sSup>
                        <m:sSupPr>
                          <m:ctrlPr>
                            <a:rPr lang="en-US" sz="3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sz="3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3600" dirty="0" smtClean="0"/>
              </a:p>
              <a:p>
                <a:pPr marL="0" indent="0" algn="ctr">
                  <a:buNone/>
                </a:pPr>
                <a:endParaRPr lang="en-US" sz="360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sz="3600" b="0" dirty="0" smtClean="0"/>
              </a:p>
              <a:p>
                <a:pPr marL="0" indent="0" algn="ctr">
                  <a:buNone/>
                </a:pPr>
                <a:endParaRPr lang="en-US" sz="3600" baseline="-2500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7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7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72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7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7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5400" baseline="-250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14400"/>
                <a:ext cx="8229600" cy="5211763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011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2104</TotalTime>
  <Words>657</Words>
  <Application>Microsoft Office PowerPoint</Application>
  <PresentationFormat>On-screen Show (4:3)</PresentationFormat>
  <Paragraphs>200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Executive</vt:lpstr>
      <vt:lpstr>Dividing Monomials</vt:lpstr>
      <vt:lpstr>Dividing Monomials</vt:lpstr>
      <vt:lpstr>DIVIDING MONOMIALS:  Divide the coefficients and subtract the exponents</vt:lpstr>
      <vt:lpstr>DIVIDING MONOMIALS:  Divide the coefficients and subtract the exponents</vt:lpstr>
      <vt:lpstr>Negative Exponents</vt:lpstr>
      <vt:lpstr>Negative Exponents</vt:lpstr>
      <vt:lpstr>Negative Exponents</vt:lpstr>
      <vt:lpstr>Zero Exponents</vt:lpstr>
      <vt:lpstr>Simplify: (-8x^6 y^2)/(2x^3 y^2 )</vt:lpstr>
      <vt:lpstr>Simplify: (5x^4 y^(-8) z)^0/1</vt:lpstr>
      <vt:lpstr>Simplify: (-9x^8)/(-6x^2 y^6 )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Laws of Exponents</dc:title>
  <dc:creator>Tammy L. Wallace (tlwallace)</dc:creator>
  <cp:lastModifiedBy>Jenna M. Finnegan</cp:lastModifiedBy>
  <cp:revision>57</cp:revision>
  <dcterms:created xsi:type="dcterms:W3CDTF">2014-06-30T16:52:35Z</dcterms:created>
  <dcterms:modified xsi:type="dcterms:W3CDTF">2015-10-26T15:36:05Z</dcterms:modified>
</cp:coreProperties>
</file>