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0678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628" autoAdjust="0"/>
  </p:normalViewPr>
  <p:slideViewPr>
    <p:cSldViewPr>
      <p:cViewPr>
        <p:scale>
          <a:sx n="107" d="100"/>
          <a:sy n="107" d="100"/>
        </p:scale>
        <p:origin x="-9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" y="804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339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339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CD2913-79EC-4763-A45D-ACB9CC7582DE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12836"/>
            <a:ext cx="2971800" cy="4533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12836"/>
            <a:ext cx="2971800" cy="4533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086EE9-2DD6-4337-89D1-731862256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1763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339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339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7A4C75-394A-4F97-87C5-B4E0EA05EE4D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679450"/>
            <a:ext cx="4533900" cy="34004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07205"/>
            <a:ext cx="5486400" cy="408051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12836"/>
            <a:ext cx="2971800" cy="4533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12836"/>
            <a:ext cx="2971800" cy="4533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1411A0-CB53-470A-BEEE-EA5D2FA86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404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411A0-CB53-470A-BEEE-EA5D2FA86BD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498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411A0-CB53-470A-BEEE-EA5D2FA86BD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3547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411A0-CB53-470A-BEEE-EA5D2FA86BD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7172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411A0-CB53-470A-BEEE-EA5D2FA86BD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4568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411A0-CB53-470A-BEEE-EA5D2FA86BD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6150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411A0-CB53-470A-BEEE-EA5D2FA86BD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7981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411A0-CB53-470A-BEEE-EA5D2FA86BD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1424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411A0-CB53-470A-BEEE-EA5D2FA86BD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0054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411A0-CB53-470A-BEEE-EA5D2FA86BD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5221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411A0-CB53-470A-BEEE-EA5D2FA86BD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1049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411A0-CB53-470A-BEEE-EA5D2FA86BD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0146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411A0-CB53-470A-BEEE-EA5D2FA86BD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8039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411A0-CB53-470A-BEEE-EA5D2FA86BD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3855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411A0-CB53-470A-BEEE-EA5D2FA86BD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5964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411A0-CB53-470A-BEEE-EA5D2FA86BD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80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EF1F5-988B-4B51-B216-12EA6210EA98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5CA4E9-AD8E-4B3C-8DCD-1E8256A8694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EF1F5-988B-4B51-B216-12EA6210EA98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CA4E9-AD8E-4B3C-8DCD-1E8256A869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EF1F5-988B-4B51-B216-12EA6210EA98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CA4E9-AD8E-4B3C-8DCD-1E8256A869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EF1F5-988B-4B51-B216-12EA6210EA98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CA4E9-AD8E-4B3C-8DCD-1E8256A869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EF1F5-988B-4B51-B216-12EA6210EA98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CA4E9-AD8E-4B3C-8DCD-1E8256A8694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EF1F5-988B-4B51-B216-12EA6210EA98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CA4E9-AD8E-4B3C-8DCD-1E8256A8694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EF1F5-988B-4B51-B216-12EA6210EA98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CA4E9-AD8E-4B3C-8DCD-1E8256A8694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EF1F5-988B-4B51-B216-12EA6210EA98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CA4E9-AD8E-4B3C-8DCD-1E8256A869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EF1F5-988B-4B51-B216-12EA6210EA98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CA4E9-AD8E-4B3C-8DCD-1E8256A869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EF1F5-988B-4B51-B216-12EA6210EA98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CA4E9-AD8E-4B3C-8DCD-1E8256A869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EF1F5-988B-4B51-B216-12EA6210EA98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CA4E9-AD8E-4B3C-8DCD-1E8256A8694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F5EEF1F5-988B-4B51-B216-12EA6210EA98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25CA4E9-AD8E-4B3C-8DCD-1E8256A8694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50.png"/><Relationship Id="rId7" Type="http://schemas.openxmlformats.org/officeDocument/2006/relationships/image" Target="../media/image49.png"/><Relationship Id="rId12" Type="http://schemas.openxmlformats.org/officeDocument/2006/relationships/image" Target="../media/image6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11" Type="http://schemas.openxmlformats.org/officeDocument/2006/relationships/image" Target="../media/image61.png"/><Relationship Id="rId5" Type="http://schemas.openxmlformats.org/officeDocument/2006/relationships/image" Target="../media/image47.png"/><Relationship Id="rId10" Type="http://schemas.openxmlformats.org/officeDocument/2006/relationships/image" Target="../media/image60.png"/><Relationship Id="rId4" Type="http://schemas.openxmlformats.org/officeDocument/2006/relationships/image" Target="../media/image56.png"/><Relationship Id="rId9" Type="http://schemas.openxmlformats.org/officeDocument/2006/relationships/image" Target="../media/image5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0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7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69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7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0.png"/><Relationship Id="rId9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5796" y="3429000"/>
            <a:ext cx="7772400" cy="213360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6700" dirty="0" smtClean="0"/>
              <a:t>Multiplying </a:t>
            </a:r>
            <a:r>
              <a:rPr lang="en-US" sz="6700" dirty="0" smtClean="0"/>
              <a:t>and Dividing Polynomials</a:t>
            </a:r>
            <a:endParaRPr lang="en-US" sz="67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5486400"/>
            <a:ext cx="6400800" cy="1219200"/>
          </a:xfrm>
        </p:spPr>
        <p:txBody>
          <a:bodyPr>
            <a:normAutofit/>
          </a:bodyPr>
          <a:lstStyle/>
          <a:p>
            <a:r>
              <a:rPr lang="en-US" dirty="0" smtClean="0"/>
              <a:t>Tammy Wallace</a:t>
            </a:r>
          </a:p>
          <a:p>
            <a:r>
              <a:rPr lang="en-US" dirty="0" smtClean="0"/>
              <a:t>Varina High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63" y="381000"/>
            <a:ext cx="2943225" cy="2247900"/>
          </a:xfrm>
          <a:prstGeom prst="rect">
            <a:avLst/>
          </a:prstGeom>
          <a:noFill/>
          <a:ln w="57150">
            <a:solidFill>
              <a:schemeClr val="accent5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  <a:reflection blurRad="6350" stA="50000" endA="300" endPos="5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28601"/>
            <a:ext cx="3429000" cy="343710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798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Special Binomials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14400"/>
                <a:ext cx="8229600" cy="52117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Simplify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−3)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This binomial is being squared.  When anything is raised to a power,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</a:rPr>
                            <m:t>−3)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−3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−3)</m:t>
                      </m:r>
                    </m:oMath>
                  </m:oMathPara>
                </a14:m>
                <a:endParaRPr lang="en-US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en-US" i="1" dirty="0" smtClean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Cambria Math"/>
                  </a:rPr>
                  <a:t> </a:t>
                </a:r>
                <a:r>
                  <a:rPr lang="en-US" dirty="0" smtClean="0">
                    <a:latin typeface="Cambria Math"/>
                  </a:rPr>
                  <a:t>                 =</a:t>
                </a:r>
                <a:r>
                  <a:rPr lang="en-US" i="1" dirty="0" smtClean="0">
                    <a:latin typeface="Cambria Math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−3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−3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+9</m:t>
                    </m:r>
                  </m:oMath>
                </a14:m>
                <a:endParaRPr lang="en-US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sz="3600" b="1" dirty="0"/>
                  <a:t> </a:t>
                </a:r>
                <a:r>
                  <a:rPr lang="en-US" sz="3600" b="1" dirty="0" smtClean="0"/>
                  <a:t>       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 u="sng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b="1" i="1" u="sng" smtClean="0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3600" b="1" i="1" u="sng" smtClean="0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3600" b="1" i="1" u="sng" smtClean="0">
                        <a:latin typeface="Cambria Math"/>
                      </a:rPr>
                      <m:t>−</m:t>
                    </m:r>
                    <m:r>
                      <a:rPr lang="en-US" sz="3600" b="1" i="1" u="sng" smtClean="0">
                        <a:latin typeface="Cambria Math"/>
                      </a:rPr>
                      <m:t>𝟔</m:t>
                    </m:r>
                    <m:r>
                      <a:rPr lang="en-US" sz="3600" b="1" i="1" u="sng" smtClean="0">
                        <a:latin typeface="Cambria Math"/>
                      </a:rPr>
                      <m:t>𝒙</m:t>
                    </m:r>
                    <m:r>
                      <a:rPr lang="en-US" sz="3600" b="1" i="1" u="sng" smtClean="0">
                        <a:latin typeface="Cambria Math"/>
                      </a:rPr>
                      <m:t>+</m:t>
                    </m:r>
                    <m:r>
                      <a:rPr lang="en-US" sz="3600" b="1" i="1" u="sng" smtClean="0">
                        <a:latin typeface="Cambria Math"/>
                      </a:rPr>
                      <m:t>𝟗</m:t>
                    </m:r>
                  </m:oMath>
                </a14:m>
                <a:endParaRPr lang="en-US" sz="3600" b="1" u="sng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14400"/>
                <a:ext cx="8229600" cy="5211763"/>
              </a:xfrm>
              <a:blipFill rotWithShape="1">
                <a:blip r:embed="rId3"/>
                <a:stretch>
                  <a:fillRect l="-1111" t="-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3593977"/>
              </p:ext>
            </p:extLst>
          </p:nvPr>
        </p:nvGraphicFramePr>
        <p:xfrm>
          <a:off x="4800600" y="2667000"/>
          <a:ext cx="2971799" cy="2057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33361"/>
                <a:gridCol w="1023171"/>
                <a:gridCol w="1115267"/>
              </a:tblGrid>
              <a:tr h="6858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Gill Sans M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x</a:t>
                      </a:r>
                      <a:endParaRPr lang="en-US" sz="2400" dirty="0">
                        <a:effectLst/>
                        <a:latin typeface="Gill Sans M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-3</a:t>
                      </a:r>
                      <a:endParaRPr lang="en-US" sz="2400" dirty="0">
                        <a:effectLst/>
                        <a:latin typeface="Gill Sans M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8580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endParaRPr lang="en-US" sz="1200" dirty="0">
                        <a:effectLst/>
                        <a:latin typeface="Gill Sans M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Gill Sans M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Gill Sans M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8580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-3</a:t>
                      </a:r>
                      <a:endParaRPr lang="en-US" sz="2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Gill Sans M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Gill Sans M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867400" y="3348335"/>
                <a:ext cx="533400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3348335"/>
                <a:ext cx="533400" cy="47000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916882" y="3348335"/>
                <a:ext cx="533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𝟑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6882" y="3348335"/>
                <a:ext cx="533400" cy="461665"/>
              </a:xfrm>
              <a:prstGeom prst="rect">
                <a:avLst/>
              </a:prstGeom>
              <a:blipFill rotWithShape="1">
                <a:blip r:embed="rId5"/>
                <a:stretch>
                  <a:fillRect r="-2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867400" y="4009262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FF0000"/>
                    </a:solidFill>
                  </a:rPr>
                  <a:t>-3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/>
                      </a:rPr>
                      <m:t>𝒙</m:t>
                    </m:r>
                  </m:oMath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4009262"/>
                <a:ext cx="685800" cy="461665"/>
              </a:xfrm>
              <a:prstGeom prst="rect">
                <a:avLst/>
              </a:prstGeom>
              <a:blipFill rotWithShape="1">
                <a:blip r:embed="rId6"/>
                <a:stretch>
                  <a:fillRect l="-14286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6993082" y="4034135"/>
            <a:ext cx="779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1740932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                            </a:t>
            </a:r>
            <a:r>
              <a:rPr lang="en-US" sz="2400" b="1" u="sng" dirty="0" smtClean="0">
                <a:latin typeface="+mj-lt"/>
              </a:rPr>
              <a:t>multiply the binomial by itself based on the outside exponent.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5788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Trinomial x Trinomial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14400"/>
                <a:ext cx="8229600" cy="52117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Simplify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b="0" i="1" dirty="0" smtClean="0">
                        <a:latin typeface="Cambria Math"/>
                      </a:rPr>
                      <m:t>2</m:t>
                    </m:r>
                    <m:r>
                      <a:rPr lang="en-US" b="0" i="1" dirty="0" smtClean="0">
                        <a:latin typeface="Cambria Math"/>
                      </a:rPr>
                      <m:t>𝑥</m:t>
                    </m:r>
                    <m:r>
                      <a:rPr lang="en-US" b="0" i="1" dirty="0" smtClean="0">
                        <a:latin typeface="Cambria Math"/>
                      </a:rPr>
                      <m:t>+1)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−3</m:t>
                        </m:r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+4</m:t>
                        </m:r>
                      </m:e>
                    </m:d>
                  </m:oMath>
                </a14:m>
                <a:endParaRPr lang="en-US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en-US" i="1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en-US" i="1" dirty="0">
                  <a:latin typeface="Cambria Math"/>
                </a:endParaRP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14400"/>
                <a:ext cx="8229600" cy="5211763"/>
              </a:xfrm>
              <a:blipFill rotWithShape="1">
                <a:blip r:embed="rId3"/>
                <a:stretch>
                  <a:fillRect l="-1111" t="-9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6833855"/>
                  </p:ext>
                </p:extLst>
              </p:nvPr>
            </p:nvGraphicFramePr>
            <p:xfrm>
              <a:off x="2438400" y="1676400"/>
              <a:ext cx="4038600" cy="150372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762000"/>
                    <a:gridCol w="1143000"/>
                    <a:gridCol w="1226976"/>
                    <a:gridCol w="906624"/>
                  </a:tblGrid>
                  <a:tr h="501241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 </a:t>
                          </a:r>
                          <a:endParaRPr lang="en-US" sz="2400" dirty="0">
                            <a:effectLst/>
                            <a:latin typeface="Gill Sans M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i="1" smtClean="0">
                                        <a:effectLst/>
                                        <a:latin typeface="Cambria Math"/>
                                        <a:cs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smtClean="0">
                                        <a:effectLst/>
                                        <a:latin typeface="Cambria Math"/>
                                        <a:cs typeface="Times New Roman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sz="2400" b="1" i="1" smtClean="0">
                                        <a:effectLst/>
                                        <a:latin typeface="Cambria Math"/>
                                        <a:cs typeface="Times New Roman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dirty="0">
                            <a:effectLst/>
                            <a:latin typeface="Gill Sans M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-3x</a:t>
                          </a:r>
                          <a:endParaRPr lang="en-US" sz="2400" dirty="0">
                            <a:effectLst/>
                            <a:latin typeface="Gill Sans M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𝟒</m:t>
                                </m:r>
                              </m:oMath>
                            </m:oMathPara>
                          </a14:m>
                          <a:endParaRPr lang="en-US" sz="2400" dirty="0">
                            <a:effectLst/>
                            <a:latin typeface="Gill Sans M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501241"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𝟐</m:t>
                                </m:r>
                                <m:r>
                                  <a:rPr lang="en-US" sz="2400" b="1" i="1" smtClean="0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US" sz="1200" dirty="0">
                            <a:effectLst/>
                            <a:latin typeface="Gill Sans M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</a:p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 </a:t>
                          </a:r>
                          <a:endParaRPr lang="en-US" sz="1200" dirty="0">
                            <a:effectLst/>
                            <a:latin typeface="Gill Sans M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 </a:t>
                          </a:r>
                          <a:endParaRPr lang="en-US" sz="1200" dirty="0">
                            <a:effectLst/>
                            <a:latin typeface="Gill Sans M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200" dirty="0">
                            <a:effectLst/>
                            <a:latin typeface="Gill Sans M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501241"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sz="1200" dirty="0">
                            <a:effectLst/>
                            <a:latin typeface="Gill Sans M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200" dirty="0">
                            <a:effectLst/>
                            <a:latin typeface="Gill Sans M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200" dirty="0">
                            <a:effectLst/>
                            <a:latin typeface="Gill Sans M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200" dirty="0">
                            <a:effectLst/>
                            <a:latin typeface="Gill Sans M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6833855"/>
                  </p:ext>
                </p:extLst>
              </p:nvPr>
            </p:nvGraphicFramePr>
            <p:xfrm>
              <a:off x="2438400" y="1676400"/>
              <a:ext cx="4038600" cy="150372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762000"/>
                    <a:gridCol w="1143000"/>
                    <a:gridCol w="1226976"/>
                    <a:gridCol w="906624"/>
                  </a:tblGrid>
                  <a:tr h="501241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 </a:t>
                          </a:r>
                          <a:endParaRPr lang="en-US" sz="2400" dirty="0">
                            <a:effectLst/>
                            <a:latin typeface="Gill Sans M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4"/>
                          <a:stretch>
                            <a:fillRect l="-66489" t="-12195" r="-186170" b="-20122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-3x</a:t>
                          </a:r>
                          <a:endParaRPr lang="en-US" sz="2400" dirty="0">
                            <a:effectLst/>
                            <a:latin typeface="Gill Sans M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4"/>
                          <a:stretch>
                            <a:fillRect l="-344966" t="-12195" b="-201220"/>
                          </a:stretch>
                        </a:blipFill>
                      </a:tcPr>
                    </a:tc>
                  </a:tr>
                  <a:tr h="50124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4"/>
                          <a:stretch>
                            <a:fillRect t="-110843" r="-430400" b="-987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</a:p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 </a:t>
                          </a:r>
                          <a:endParaRPr lang="en-US" sz="1200" dirty="0">
                            <a:effectLst/>
                            <a:latin typeface="Gill Sans M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 </a:t>
                          </a:r>
                          <a:endParaRPr lang="en-US" sz="1200" dirty="0">
                            <a:effectLst/>
                            <a:latin typeface="Gill Sans M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200" dirty="0">
                            <a:effectLst/>
                            <a:latin typeface="Gill Sans M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50124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4"/>
                          <a:stretch>
                            <a:fillRect t="-213415" r="-4304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200" dirty="0">
                            <a:effectLst/>
                            <a:latin typeface="Gill Sans M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200" dirty="0">
                            <a:effectLst/>
                            <a:latin typeface="Gill Sans M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200" dirty="0">
                            <a:effectLst/>
                            <a:latin typeface="Gill Sans M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429000" y="2209800"/>
                <a:ext cx="533400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𝟐</m:t>
                      </m:r>
                      <m:sSup>
                        <m:sSup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2209800"/>
                <a:ext cx="533400" cy="470000"/>
              </a:xfrm>
              <a:prstGeom prst="rect">
                <a:avLst/>
              </a:prstGeom>
              <a:blipFill rotWithShape="1">
                <a:blip r:embed="rId5"/>
                <a:stretch>
                  <a:fillRect l="-3448" r="-252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495800" y="2253415"/>
                <a:ext cx="533400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𝟔</m:t>
                      </m:r>
                      <m:sSup>
                        <m:sSup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2253415"/>
                <a:ext cx="533400" cy="470000"/>
              </a:xfrm>
              <a:prstGeom prst="rect">
                <a:avLst/>
              </a:prstGeom>
              <a:blipFill rotWithShape="1">
                <a:blip r:embed="rId6"/>
                <a:stretch>
                  <a:fillRect r="-678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486400" y="2209800"/>
                <a:ext cx="9421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𝟖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2209800"/>
                <a:ext cx="942109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3505200" y="3883928"/>
                <a:ext cx="51296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= 2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−6</m:t>
                      </m:r>
                      <m:sSup>
                        <m:sSupPr>
                          <m:ctrlPr>
                            <a:rPr lang="en-US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+8</m:t>
                      </m:r>
                      <m:r>
                        <a:rPr lang="en-US" sz="2400" b="0" i="1" smtClean="0">
                          <a:latin typeface="Cambria Math"/>
                        </a:rPr>
                        <m:t>𝑥</m:t>
                      </m:r>
                      <m:r>
                        <a:rPr lang="en-US" sz="2400" b="0" i="1" smtClean="0">
                          <a:latin typeface="Cambria Math"/>
                        </a:rPr>
                        <m:t>−3</m:t>
                      </m:r>
                      <m:r>
                        <a:rPr lang="en-US" sz="2400" b="0" i="1" smtClean="0">
                          <a:latin typeface="Cambria Math"/>
                        </a:rPr>
                        <m:t>𝑥</m:t>
                      </m:r>
                      <m:r>
                        <a:rPr lang="en-US" sz="2400" b="0" i="1" smtClean="0">
                          <a:latin typeface="Cambria Math"/>
                        </a:rPr>
                        <m:t>+4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3883928"/>
                <a:ext cx="5129646" cy="46166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3429000" y="2686785"/>
                <a:ext cx="533400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2686785"/>
                <a:ext cx="533400" cy="47000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495800" y="2730400"/>
                <a:ext cx="533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𝟑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2730400"/>
                <a:ext cx="533400" cy="461665"/>
              </a:xfrm>
              <a:prstGeom prst="rect">
                <a:avLst/>
              </a:prstGeom>
              <a:blipFill rotWithShape="1">
                <a:blip r:embed="rId10"/>
                <a:stretch>
                  <a:fillRect r="-471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486400" y="2686785"/>
                <a:ext cx="9421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𝟒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2686785"/>
                <a:ext cx="942109" cy="46166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3403107" y="4906392"/>
                <a:ext cx="6324600" cy="658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1" i="1" u="sng" smtClean="0">
                          <a:latin typeface="Cambria Math"/>
                        </a:rPr>
                        <m:t>= </m:t>
                      </m:r>
                      <m:r>
                        <a:rPr lang="en-US" sz="3600" b="1" i="1" u="sng" smtClean="0">
                          <a:latin typeface="Cambria Math"/>
                        </a:rPr>
                        <m:t>𝟐</m:t>
                      </m:r>
                      <m:sSup>
                        <m:sSupPr>
                          <m:ctrlPr>
                            <a:rPr lang="en-US" sz="3600" b="1" i="1" u="sng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b="1" i="1" u="sng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3600" b="1" i="1" u="sng" smtClean="0">
                              <a:latin typeface="Cambria Math"/>
                            </a:rPr>
                            <m:t>𝟑</m:t>
                          </m:r>
                        </m:sup>
                      </m:sSup>
                      <m:r>
                        <a:rPr lang="en-US" sz="3600" b="1" i="1" u="sng" smtClean="0">
                          <a:latin typeface="Cambria Math"/>
                        </a:rPr>
                        <m:t>−</m:t>
                      </m:r>
                      <m:r>
                        <a:rPr lang="en-US" sz="3600" b="1" i="1" u="sng" smtClean="0">
                          <a:latin typeface="Cambria Math"/>
                        </a:rPr>
                        <m:t>𝟓</m:t>
                      </m:r>
                      <m:sSup>
                        <m:sSupPr>
                          <m:ctrlPr>
                            <a:rPr lang="en-US" sz="3600" b="1" i="1" u="sng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b="1" i="1" u="sng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3600" b="1" i="1" u="sng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3600" b="1" i="1" u="sng" smtClean="0">
                          <a:latin typeface="Cambria Math"/>
                        </a:rPr>
                        <m:t>+</m:t>
                      </m:r>
                      <m:r>
                        <a:rPr lang="en-US" sz="3600" b="1" i="1" u="sng" smtClean="0">
                          <a:latin typeface="Cambria Math"/>
                        </a:rPr>
                        <m:t>𝟓</m:t>
                      </m:r>
                      <m:r>
                        <a:rPr lang="en-US" sz="3600" b="1" i="1" u="sng" smtClean="0">
                          <a:latin typeface="Cambria Math"/>
                        </a:rPr>
                        <m:t>𝒙</m:t>
                      </m:r>
                      <m:r>
                        <a:rPr lang="en-US" sz="3600" b="1" i="1" u="sng" smtClean="0">
                          <a:latin typeface="Cambria Math"/>
                        </a:rPr>
                        <m:t>+</m:t>
                      </m:r>
                      <m:r>
                        <a:rPr lang="en-US" sz="3600" b="1" i="1" u="sng" smtClean="0">
                          <a:latin typeface="Cambria Math"/>
                        </a:rPr>
                        <m:t>𝟒</m:t>
                      </m:r>
                    </m:oMath>
                  </m:oMathPara>
                </a14:m>
                <a:endParaRPr lang="en-US" sz="3600" b="1" u="sng" dirty="0"/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3107" y="4906392"/>
                <a:ext cx="6324600" cy="658898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52800"/>
            <a:ext cx="2783434" cy="286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33267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Trinomial x Trinomial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14400"/>
                <a:ext cx="8229600" cy="52117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Simplify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b="0" i="1" dirty="0" smtClean="0">
                        <a:latin typeface="Cambria Math"/>
                      </a:rPr>
                      <m:t>2</m:t>
                    </m:r>
                    <m:r>
                      <a:rPr lang="en-US" b="0" i="1" dirty="0" smtClean="0">
                        <a:latin typeface="Cambria Math"/>
                      </a:rPr>
                      <m:t>𝑥</m:t>
                    </m:r>
                    <m:r>
                      <a:rPr lang="en-US" b="0" i="1" dirty="0" smtClean="0">
                        <a:latin typeface="Cambria Math"/>
                      </a:rPr>
                      <m:t>−5)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−5</m:t>
                        </m:r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+4</m:t>
                        </m:r>
                      </m:e>
                    </m:d>
                  </m:oMath>
                </a14:m>
                <a:endParaRPr lang="en-US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en-US" i="1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en-US" i="1" dirty="0">
                  <a:latin typeface="Cambria Math"/>
                </a:endParaRP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14400"/>
                <a:ext cx="8229600" cy="5211763"/>
              </a:xfrm>
              <a:blipFill rotWithShape="1">
                <a:blip r:embed="rId3"/>
                <a:stretch>
                  <a:fillRect l="-1111" t="-9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586463"/>
                  </p:ext>
                </p:extLst>
              </p:nvPr>
            </p:nvGraphicFramePr>
            <p:xfrm>
              <a:off x="2438400" y="1676400"/>
              <a:ext cx="4038600" cy="150372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762000"/>
                    <a:gridCol w="1143000"/>
                    <a:gridCol w="1226976"/>
                    <a:gridCol w="906624"/>
                  </a:tblGrid>
                  <a:tr h="501241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 </a:t>
                          </a:r>
                          <a:endParaRPr lang="en-US" sz="2400" dirty="0">
                            <a:effectLst/>
                            <a:latin typeface="Gill Sans M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i="1" smtClean="0">
                                        <a:effectLst/>
                                        <a:latin typeface="Cambria Math"/>
                                        <a:cs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smtClean="0">
                                        <a:effectLst/>
                                        <a:latin typeface="Cambria Math"/>
                                        <a:cs typeface="Times New Roman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sz="2400" b="1" i="1" smtClean="0">
                                        <a:effectLst/>
                                        <a:latin typeface="Cambria Math"/>
                                        <a:cs typeface="Times New Roman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dirty="0">
                            <a:effectLst/>
                            <a:latin typeface="Gill Sans M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-5x</a:t>
                          </a:r>
                          <a:endParaRPr lang="en-US" sz="2400" dirty="0">
                            <a:effectLst/>
                            <a:latin typeface="Gill Sans M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𝟒</m:t>
                                </m:r>
                              </m:oMath>
                            </m:oMathPara>
                          </a14:m>
                          <a:endParaRPr lang="en-US" sz="2400" dirty="0">
                            <a:effectLst/>
                            <a:latin typeface="Gill Sans M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501241"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𝟐</m:t>
                                </m:r>
                                <m:r>
                                  <a:rPr lang="en-US" sz="2400" b="1" i="1" smtClean="0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US" sz="1200" dirty="0">
                            <a:effectLst/>
                            <a:latin typeface="Gill Sans M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</a:p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 </a:t>
                          </a:r>
                          <a:endParaRPr lang="en-US" sz="1200" dirty="0">
                            <a:effectLst/>
                            <a:latin typeface="Gill Sans M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 </a:t>
                          </a:r>
                          <a:endParaRPr lang="en-US" sz="1200" dirty="0">
                            <a:effectLst/>
                            <a:latin typeface="Gill Sans M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200" dirty="0">
                            <a:effectLst/>
                            <a:latin typeface="Gill Sans M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501241"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−</m:t>
                                </m:r>
                                <m:r>
                                  <a:rPr lang="en-US" sz="2800" b="1" i="1" smtClean="0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𝟓</m:t>
                                </m:r>
                              </m:oMath>
                            </m:oMathPara>
                          </a14:m>
                          <a:endParaRPr lang="en-US" sz="1200" dirty="0">
                            <a:effectLst/>
                            <a:latin typeface="Gill Sans M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200" dirty="0">
                            <a:effectLst/>
                            <a:latin typeface="Gill Sans M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200" dirty="0">
                            <a:effectLst/>
                            <a:latin typeface="Gill Sans M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200" dirty="0">
                            <a:effectLst/>
                            <a:latin typeface="Gill Sans M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586463"/>
                  </p:ext>
                </p:extLst>
              </p:nvPr>
            </p:nvGraphicFramePr>
            <p:xfrm>
              <a:off x="2438400" y="1676400"/>
              <a:ext cx="4038600" cy="150372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762000"/>
                    <a:gridCol w="1143000"/>
                    <a:gridCol w="1226976"/>
                    <a:gridCol w="906624"/>
                  </a:tblGrid>
                  <a:tr h="501241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 </a:t>
                          </a:r>
                          <a:endParaRPr lang="en-US" sz="2400" dirty="0">
                            <a:effectLst/>
                            <a:latin typeface="Gill Sans M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4"/>
                          <a:stretch>
                            <a:fillRect l="-66489" t="-12195" r="-186170" b="-20122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-5x</a:t>
                          </a:r>
                          <a:endParaRPr lang="en-US" sz="2400" dirty="0">
                            <a:effectLst/>
                            <a:latin typeface="Gill Sans M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4"/>
                          <a:stretch>
                            <a:fillRect l="-344966" t="-12195" b="-201220"/>
                          </a:stretch>
                        </a:blipFill>
                      </a:tcPr>
                    </a:tc>
                  </a:tr>
                  <a:tr h="50124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4"/>
                          <a:stretch>
                            <a:fillRect t="-110843" r="-430400" b="-987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</a:p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 </a:t>
                          </a:r>
                          <a:endParaRPr lang="en-US" sz="1200" dirty="0">
                            <a:effectLst/>
                            <a:latin typeface="Gill Sans M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 </a:t>
                          </a:r>
                          <a:endParaRPr lang="en-US" sz="1200" dirty="0">
                            <a:effectLst/>
                            <a:latin typeface="Gill Sans M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200" dirty="0">
                            <a:effectLst/>
                            <a:latin typeface="Gill Sans M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50124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4"/>
                          <a:stretch>
                            <a:fillRect t="-213415" r="-4304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200" dirty="0">
                            <a:effectLst/>
                            <a:latin typeface="Gill Sans M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200" dirty="0">
                            <a:effectLst/>
                            <a:latin typeface="Gill Sans M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200" dirty="0">
                            <a:effectLst/>
                            <a:latin typeface="Gill Sans M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429000" y="2209800"/>
                <a:ext cx="533400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𝟐</m:t>
                      </m:r>
                      <m:sSup>
                        <m:sSup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2209800"/>
                <a:ext cx="533400" cy="470000"/>
              </a:xfrm>
              <a:prstGeom prst="rect">
                <a:avLst/>
              </a:prstGeom>
              <a:blipFill rotWithShape="1">
                <a:blip r:embed="rId5"/>
                <a:stretch>
                  <a:fillRect l="-3448" r="-252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495800" y="2253415"/>
                <a:ext cx="533400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𝟏𝟎</m:t>
                      </m:r>
                      <m:sSup>
                        <m:sSup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2253415"/>
                <a:ext cx="533400" cy="470000"/>
              </a:xfrm>
              <a:prstGeom prst="rect">
                <a:avLst/>
              </a:prstGeom>
              <a:blipFill rotWithShape="1">
                <a:blip r:embed="rId6"/>
                <a:stretch>
                  <a:fillRect r="-102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486400" y="2209800"/>
                <a:ext cx="9421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𝟖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2209800"/>
                <a:ext cx="942109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828800" y="3881735"/>
                <a:ext cx="54344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= 2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−10</m:t>
                      </m:r>
                      <m:sSup>
                        <m:sSup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−5</m:t>
                      </m:r>
                      <m:sSup>
                        <m:sSupPr>
                          <m:ctrlPr>
                            <a:rPr lang="en-US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+8</m:t>
                      </m:r>
                      <m:r>
                        <a:rPr lang="en-US" sz="2400" b="0" i="1" smtClean="0">
                          <a:latin typeface="Cambria Math"/>
                        </a:rPr>
                        <m:t>𝑥</m:t>
                      </m:r>
                      <m:r>
                        <a:rPr lang="en-US" sz="2400" b="0" i="1" smtClean="0">
                          <a:latin typeface="Cambria Math"/>
                        </a:rPr>
                        <m:t>+25</m:t>
                      </m:r>
                      <m:r>
                        <a:rPr lang="en-US" sz="2400" b="0" i="1" smtClean="0">
                          <a:latin typeface="Cambria Math"/>
                        </a:rPr>
                        <m:t>𝑥</m:t>
                      </m:r>
                      <m:r>
                        <a:rPr lang="en-US" sz="2400" b="0" i="1" smtClean="0">
                          <a:latin typeface="Cambria Math"/>
                        </a:rPr>
                        <m:t>−20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3881735"/>
                <a:ext cx="5434446" cy="46166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3364637" y="2671465"/>
                <a:ext cx="838200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FF0000"/>
                    </a:solidFill>
                  </a:rPr>
                  <a:t>-5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4637" y="2671465"/>
                <a:ext cx="838200" cy="470000"/>
              </a:xfrm>
              <a:prstGeom prst="rect">
                <a:avLst/>
              </a:prstGeom>
              <a:blipFill rotWithShape="1">
                <a:blip r:embed="rId9"/>
                <a:stretch>
                  <a:fillRect l="-11679" t="-7792" b="-29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686300" y="2730400"/>
                <a:ext cx="8001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FF0000"/>
                    </a:solidFill>
                  </a:rPr>
                  <a:t>25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/>
                      </a:rPr>
                      <m:t>𝒙</m:t>
                    </m:r>
                  </m:oMath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6300" y="2730400"/>
                <a:ext cx="800100" cy="461665"/>
              </a:xfrm>
              <a:prstGeom prst="rect">
                <a:avLst/>
              </a:prstGeom>
              <a:blipFill rotWithShape="1">
                <a:blip r:embed="rId10"/>
                <a:stretch>
                  <a:fillRect l="-12214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486400" y="2686785"/>
                <a:ext cx="9421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𝟐𝟎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2686785"/>
                <a:ext cx="942109" cy="46166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371600" y="4876800"/>
                <a:ext cx="6324600" cy="658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1" i="1" u="sng" smtClean="0">
                          <a:latin typeface="Cambria Math"/>
                        </a:rPr>
                        <m:t>= </m:t>
                      </m:r>
                      <m:r>
                        <a:rPr lang="en-US" sz="3600" b="1" i="1" u="sng" smtClean="0">
                          <a:latin typeface="Cambria Math"/>
                        </a:rPr>
                        <m:t>𝟐</m:t>
                      </m:r>
                      <m:sSup>
                        <m:sSupPr>
                          <m:ctrlPr>
                            <a:rPr lang="en-US" sz="3600" b="1" i="1" u="sng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b="1" i="1" u="sng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3600" b="1" i="1" u="sng" smtClean="0">
                              <a:latin typeface="Cambria Math"/>
                            </a:rPr>
                            <m:t>𝟑</m:t>
                          </m:r>
                        </m:sup>
                      </m:sSup>
                      <m:r>
                        <a:rPr lang="en-US" sz="3600" b="1" i="1" u="sng" smtClean="0">
                          <a:latin typeface="Cambria Math"/>
                        </a:rPr>
                        <m:t>−</m:t>
                      </m:r>
                      <m:r>
                        <a:rPr lang="en-US" sz="3600" b="1" i="1" u="sng" smtClean="0">
                          <a:latin typeface="Cambria Math"/>
                        </a:rPr>
                        <m:t>𝟏𝟓</m:t>
                      </m:r>
                      <m:sSup>
                        <m:sSupPr>
                          <m:ctrlPr>
                            <a:rPr lang="en-US" sz="3600" b="1" i="1" u="sng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b="1" i="1" u="sng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3600" b="1" i="1" u="sng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3600" b="1" i="1" u="sng" smtClean="0">
                          <a:latin typeface="Cambria Math"/>
                        </a:rPr>
                        <m:t>+</m:t>
                      </m:r>
                      <m:r>
                        <a:rPr lang="en-US" sz="3600" b="1" i="1" u="sng" smtClean="0">
                          <a:latin typeface="Cambria Math"/>
                        </a:rPr>
                        <m:t>𝟐𝟑</m:t>
                      </m:r>
                      <m:r>
                        <a:rPr lang="en-US" sz="3600" b="1" i="1" u="sng" smtClean="0">
                          <a:latin typeface="Cambria Math"/>
                        </a:rPr>
                        <m:t>𝒙</m:t>
                      </m:r>
                      <m:r>
                        <a:rPr lang="en-US" sz="3600" b="1" i="1" u="sng" smtClean="0">
                          <a:latin typeface="Cambria Math"/>
                        </a:rPr>
                        <m:t>−</m:t>
                      </m:r>
                      <m:r>
                        <a:rPr lang="en-US" sz="3600" b="1" i="1" u="sng" smtClean="0">
                          <a:latin typeface="Cambria Math"/>
                        </a:rPr>
                        <m:t>𝟐𝟎</m:t>
                      </m:r>
                    </m:oMath>
                  </m:oMathPara>
                </a14:m>
                <a:endParaRPr lang="en-US" sz="3600" b="1" u="sng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4876800"/>
                <a:ext cx="6324600" cy="658898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3543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Dividing Polynomials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pPr marL="0" lvl="0" indent="0">
              <a:buNone/>
            </a:pPr>
            <a:r>
              <a:rPr lang="en-US" dirty="0" smtClean="0"/>
              <a:t>When </a:t>
            </a:r>
            <a:r>
              <a:rPr lang="en-US" dirty="0"/>
              <a:t>dividing polynomials, rewrite the expression by breaking it up based </a:t>
            </a:r>
            <a:r>
              <a:rPr lang="en-US" dirty="0" smtClean="0"/>
              <a:t>on </a:t>
            </a:r>
            <a:r>
              <a:rPr lang="en-US" b="1" u="sng" dirty="0" smtClean="0">
                <a:solidFill>
                  <a:schemeClr val="accent3"/>
                </a:solidFill>
              </a:rPr>
              <a:t>the number of terms in the numerator. 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0" lvl="0" indent="0">
              <a:buNone/>
            </a:pPr>
            <a:r>
              <a:rPr lang="en-US" dirty="0" smtClean="0"/>
              <a:t>After breaking up the expression, simplify each </a:t>
            </a:r>
            <a:r>
              <a:rPr lang="en-US" b="1" u="sng" dirty="0" smtClean="0">
                <a:solidFill>
                  <a:schemeClr val="accent3"/>
                </a:solidFill>
              </a:rPr>
              <a:t>term</a:t>
            </a:r>
            <a:r>
              <a:rPr lang="en-US" b="1" u="sng" dirty="0" smtClean="0"/>
              <a:t>.</a:t>
            </a:r>
            <a:endParaRPr lang="en-US" dirty="0" smtClean="0"/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513" y="2819400"/>
            <a:ext cx="2833688" cy="3624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0154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Dividing Polynomials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19508474"/>
                  </p:ext>
                </p:extLst>
              </p:nvPr>
            </p:nvGraphicFramePr>
            <p:xfrm>
              <a:off x="457200" y="990600"/>
              <a:ext cx="8153400" cy="22098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717800"/>
                    <a:gridCol w="2717800"/>
                    <a:gridCol w="2717800"/>
                  </a:tblGrid>
                  <a:tr h="55245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Problem</a:t>
                          </a:r>
                          <a:endParaRPr lang="en-US" sz="1800" dirty="0">
                            <a:effectLst/>
                            <a:latin typeface="Gill Sans M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Break up</a:t>
                          </a:r>
                          <a:endParaRPr lang="en-US" sz="1800" dirty="0">
                            <a:effectLst/>
                            <a:latin typeface="Gill Sans M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Simplify</a:t>
                          </a:r>
                          <a:endParaRPr lang="en-US" sz="1800" dirty="0">
                            <a:effectLst/>
                            <a:latin typeface="Gill Sans M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165735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100" dirty="0" smtClean="0">
                            <a:effectLst/>
                          </a:endParaRPr>
                        </a:p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100" dirty="0" smtClean="0">
                            <a:effectLst/>
                          </a:endParaRPr>
                        </a:p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800" i="1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>
                                        <a:effectLst/>
                                        <a:latin typeface="Cambria Math"/>
                                      </a:rPr>
                                      <m:t>𝟏𝟎</m:t>
                                    </m:r>
                                    <m:r>
                                      <a:rPr lang="en-US" sz="2800">
                                        <a:effectLst/>
                                        <a:latin typeface="Cambria Math"/>
                                      </a:rPr>
                                      <m:t>𝒙</m:t>
                                    </m:r>
                                    <m:r>
                                      <a:rPr lang="en-US" sz="2800">
                                        <a:effectLst/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en-US" sz="2800">
                                        <a:effectLst/>
                                        <a:latin typeface="Cambria Math"/>
                                      </a:rPr>
                                      <m:t>𝟔</m:t>
                                    </m:r>
                                  </m:num>
                                  <m:den>
                                    <m:r>
                                      <a:rPr lang="en-US" sz="2800">
                                        <a:effectLst/>
                                        <a:latin typeface="Cambria Math"/>
                                      </a:rPr>
                                      <m:t>𝟐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200" dirty="0">
                            <a:effectLst/>
                            <a:latin typeface="Gill Sans M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</a:rPr>
                            <a:t> </a:t>
                          </a:r>
                          <a:endParaRPr lang="en-US" sz="1200" dirty="0">
                            <a:effectLst/>
                          </a:endParaRPr>
                        </a:p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200" dirty="0">
                            <a:effectLst/>
                          </a:endParaRPr>
                        </a:p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 </a:t>
                          </a:r>
                          <a:endParaRPr lang="en-US" sz="1200" dirty="0">
                            <a:effectLst/>
                            <a:latin typeface="Gill Sans M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dirty="0" smtClean="0">
                            <a:effectLst/>
                          </a:endParaRPr>
                        </a:p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dirty="0" smtClean="0">
                            <a:effectLst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19508474"/>
                  </p:ext>
                </p:extLst>
              </p:nvPr>
            </p:nvGraphicFramePr>
            <p:xfrm>
              <a:off x="457200" y="990600"/>
              <a:ext cx="8153400" cy="22098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717800"/>
                    <a:gridCol w="2717800"/>
                    <a:gridCol w="2717800"/>
                  </a:tblGrid>
                  <a:tr h="55245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Problem</a:t>
                          </a:r>
                          <a:endParaRPr lang="en-US" sz="1800" dirty="0">
                            <a:effectLst/>
                            <a:latin typeface="Gill Sans M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Break up</a:t>
                          </a:r>
                          <a:endParaRPr lang="en-US" sz="1800" dirty="0">
                            <a:effectLst/>
                            <a:latin typeface="Gill Sans M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Simplify</a:t>
                          </a:r>
                          <a:endParaRPr lang="en-US" sz="1800" dirty="0">
                            <a:effectLst/>
                            <a:latin typeface="Gill Sans M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16573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t="-37638" r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</a:rPr>
                            <a:t> </a:t>
                          </a:r>
                          <a:endParaRPr lang="en-US" sz="1200" dirty="0">
                            <a:effectLst/>
                          </a:endParaRPr>
                        </a:p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200" dirty="0">
                            <a:effectLst/>
                          </a:endParaRPr>
                        </a:p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 </a:t>
                          </a:r>
                          <a:endParaRPr lang="en-US" sz="1200" dirty="0">
                            <a:effectLst/>
                            <a:latin typeface="Gill Sans M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dirty="0" smtClean="0">
                            <a:effectLst/>
                          </a:endParaRPr>
                        </a:p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dirty="0" smtClean="0">
                            <a:effectLst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733800" y="1828800"/>
                <a:ext cx="2133600" cy="8757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/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/>
                          </a:rPr>
                          <m:t>10</m:t>
                        </m:r>
                        <m:r>
                          <a:rPr lang="en-US" sz="3600" i="1">
                            <a:latin typeface="Cambria Math"/>
                          </a:rPr>
                          <m:t>𝑥</m:t>
                        </m:r>
                      </m:num>
                      <m:den>
                        <m:r>
                          <a:rPr lang="en-US" sz="36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36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36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/>
                          </a:rPr>
                          <m:t>6</m:t>
                        </m:r>
                      </m:num>
                      <m:den>
                        <m:r>
                          <a:rPr lang="en-US" sz="36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1828800"/>
                <a:ext cx="2133600" cy="87575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6477000" y="1974288"/>
                <a:ext cx="2133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1" i="1" u="sng" smtClean="0">
                        <a:solidFill>
                          <a:srgbClr val="FF0000"/>
                        </a:solidFill>
                        <a:latin typeface="Cambria Math"/>
                      </a:rPr>
                      <m:t>𝟓</m:t>
                    </m:r>
                    <m:r>
                      <a:rPr lang="en-US" sz="3200" b="1" i="1" u="sng" smtClean="0">
                        <a:solidFill>
                          <a:srgbClr val="FF0000"/>
                        </a:solidFill>
                        <a:latin typeface="Cambria Math"/>
                      </a:rPr>
                      <m:t>𝒙</m:t>
                    </m:r>
                    <m:r>
                      <a:rPr lang="en-US" sz="3200" b="1" i="1" u="sng" smtClean="0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r>
                      <a:rPr lang="en-US" sz="3200" b="1" i="1" u="sng" smtClean="0">
                        <a:solidFill>
                          <a:srgbClr val="FF0000"/>
                        </a:solidFill>
                        <a:latin typeface="Cambria Math"/>
                      </a:rPr>
                      <m:t>𝟑</m:t>
                    </m:r>
                  </m:oMath>
                </a14:m>
                <a:r>
                  <a:rPr lang="en-US" sz="3200" b="1" u="sng" dirty="0">
                    <a:solidFill>
                      <a:srgbClr val="FF0000"/>
                    </a:solidFill>
                  </a:rPr>
                  <a:t> </a:t>
                </a:r>
                <a:endParaRPr lang="en-US" sz="2400" b="1" u="sng" dirty="0">
                  <a:solidFill>
                    <a:srgbClr val="FF0000"/>
                  </a:solidFill>
                  <a:latin typeface="Gill Sans MT"/>
                  <a:ea typeface="Calibri"/>
                  <a:cs typeface="Times New Roman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0" y="1974288"/>
                <a:ext cx="2133600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59137825"/>
                  </p:ext>
                </p:extLst>
              </p:nvPr>
            </p:nvGraphicFramePr>
            <p:xfrm>
              <a:off x="457200" y="3733800"/>
              <a:ext cx="8153400" cy="22098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717800"/>
                    <a:gridCol w="2717800"/>
                    <a:gridCol w="2717800"/>
                  </a:tblGrid>
                  <a:tr h="55245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Problem</a:t>
                          </a:r>
                          <a:endParaRPr lang="en-US" sz="1800" dirty="0">
                            <a:effectLst/>
                            <a:latin typeface="Gill Sans M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Break up</a:t>
                          </a:r>
                          <a:endParaRPr lang="en-US" sz="1800" dirty="0">
                            <a:effectLst/>
                            <a:latin typeface="Gill Sans M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Simplify</a:t>
                          </a:r>
                          <a:endParaRPr lang="en-US" sz="1800" dirty="0">
                            <a:effectLst/>
                            <a:latin typeface="Gill Sans M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165735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400" dirty="0" smtClean="0">
                            <a:effectLst/>
                          </a:endParaRPr>
                        </a:p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400" dirty="0" smtClean="0">
                            <a:effectLst/>
                          </a:endParaRPr>
                        </a:p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400" b="1" i="1" kern="1200" smtClean="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1" i="1" kern="120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𝟏𝟓</m:t>
                                    </m:r>
                                    <m:sSup>
                                      <m:sSupPr>
                                        <m:ctrlPr>
                                          <a:rPr lang="en-US" sz="2400" b="1" i="1" kern="1200">
                                            <a:solidFill>
                                              <a:schemeClr val="lt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b="1" i="1" kern="1200">
                                            <a:solidFill>
                                              <a:schemeClr val="lt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𝒚</m:t>
                                        </m:r>
                                      </m:e>
                                      <m:sup>
                                        <m:r>
                                          <a:rPr lang="en-US" sz="2400" b="1" i="1" kern="1200">
                                            <a:solidFill>
                                              <a:schemeClr val="lt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𝟑</m:t>
                                        </m:r>
                                      </m:sup>
                                    </m:sSup>
                                    <m:r>
                                      <a:rPr lang="en-US" sz="2400" b="1" i="1" kern="120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+</m:t>
                                    </m:r>
                                    <m:r>
                                      <a:rPr lang="en-US" sz="2400" b="1" i="1" kern="120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𝟔</m:t>
                                    </m:r>
                                    <m:sSup>
                                      <m:sSupPr>
                                        <m:ctrlPr>
                                          <a:rPr lang="en-US" sz="2400" b="1" i="1" kern="1200">
                                            <a:solidFill>
                                              <a:schemeClr val="lt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b="1" i="1" kern="1200">
                                            <a:solidFill>
                                              <a:schemeClr val="lt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𝒚</m:t>
                                        </m:r>
                                      </m:e>
                                      <m:sup>
                                        <m:r>
                                          <a:rPr lang="en-US" sz="2400" b="1" i="1" kern="1200">
                                            <a:solidFill>
                                              <a:schemeClr val="lt1"/>
                                            </a:solidFill>
                                            <a:effectLst/>
                                            <a:latin typeface="Cambria Math"/>
                                            <a:ea typeface="+mn-ea"/>
                                            <a:cs typeface="+mn-cs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  <m:r>
                                      <a:rPr lang="en-US" sz="2400" b="1" i="1" kern="120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−</m:t>
                                    </m:r>
                                    <m:r>
                                      <a:rPr lang="en-US" sz="2400" b="1" i="1" kern="120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𝟑</m:t>
                                    </m:r>
                                    <m:r>
                                      <a:rPr lang="en-US" sz="2400" b="1" i="1" kern="120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𝒚</m:t>
                                    </m:r>
                                  </m:num>
                                  <m:den>
                                    <m:r>
                                      <a:rPr lang="en-US" sz="2400" b="1" i="1" kern="120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𝟑</m:t>
                                    </m:r>
                                    <m:r>
                                      <a:rPr lang="en-US" sz="2400" b="1" i="1" kern="1200">
                                        <a:solidFill>
                                          <a:schemeClr val="lt1"/>
                                        </a:solidFill>
                                        <a:effectLst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𝒚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200" dirty="0">
                            <a:effectLst/>
                            <a:latin typeface="Gill Sans M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</a:rPr>
                            <a:t> </a:t>
                          </a:r>
                          <a:endParaRPr lang="en-US" sz="1200" dirty="0">
                            <a:effectLst/>
                          </a:endParaRPr>
                        </a:p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200" dirty="0">
                            <a:effectLst/>
                          </a:endParaRPr>
                        </a:p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 </a:t>
                          </a:r>
                          <a:endParaRPr lang="en-US" sz="1200" dirty="0">
                            <a:effectLst/>
                            <a:latin typeface="Gill Sans M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dirty="0" smtClean="0">
                            <a:effectLst/>
                          </a:endParaRPr>
                        </a:p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dirty="0" smtClean="0">
                            <a:effectLst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59137825"/>
                  </p:ext>
                </p:extLst>
              </p:nvPr>
            </p:nvGraphicFramePr>
            <p:xfrm>
              <a:off x="457200" y="3733800"/>
              <a:ext cx="8153400" cy="22098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717800"/>
                    <a:gridCol w="2717800"/>
                    <a:gridCol w="2717800"/>
                  </a:tblGrid>
                  <a:tr h="55245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Problem</a:t>
                          </a:r>
                          <a:endParaRPr lang="en-US" sz="1800" dirty="0">
                            <a:effectLst/>
                            <a:latin typeface="Gill Sans M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Break up</a:t>
                          </a:r>
                          <a:endParaRPr lang="en-US" sz="1800" dirty="0">
                            <a:effectLst/>
                            <a:latin typeface="Gill Sans M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Simplify</a:t>
                          </a:r>
                          <a:endParaRPr lang="en-US" sz="1800" dirty="0">
                            <a:effectLst/>
                            <a:latin typeface="Gill Sans M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16573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6"/>
                          <a:stretch>
                            <a:fillRect t="-37638" r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 smtClean="0">
                              <a:effectLst/>
                            </a:rPr>
                            <a:t> </a:t>
                          </a:r>
                          <a:endParaRPr lang="en-US" sz="1200" dirty="0">
                            <a:effectLst/>
                          </a:endParaRPr>
                        </a:p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200" dirty="0">
                            <a:effectLst/>
                          </a:endParaRPr>
                        </a:p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</a:rPr>
                            <a:t> </a:t>
                          </a:r>
                          <a:endParaRPr lang="en-US" sz="1200" dirty="0">
                            <a:effectLst/>
                            <a:latin typeface="Gill Sans M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dirty="0" smtClean="0">
                            <a:effectLst/>
                          </a:endParaRPr>
                        </a:p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600" dirty="0" smtClean="0">
                            <a:effectLst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200400" y="4750326"/>
                <a:ext cx="2667000" cy="8122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15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𝑦</m:t>
                        </m:r>
                      </m:den>
                    </m:f>
                    <m:r>
                      <a:rPr lang="en-US" sz="2800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6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𝑦</m:t>
                        </m:r>
                      </m:den>
                    </m:f>
                    <m:r>
                      <a:rPr lang="en-US" sz="2800" b="0" i="1" smtClean="0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𝑦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𝑦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4750326"/>
                <a:ext cx="2667000" cy="81227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5867400" y="4952488"/>
                <a:ext cx="2743200" cy="5959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u="sng" smtClean="0">
                          <a:solidFill>
                            <a:srgbClr val="FF0000"/>
                          </a:solidFill>
                          <a:latin typeface="Cambria Math"/>
                          <a:ea typeface="Calibri"/>
                          <a:cs typeface="Times New Roman"/>
                        </a:rPr>
                        <m:t>𝟓</m:t>
                      </m:r>
                      <m:sSup>
                        <m:sSupPr>
                          <m:ctrlPr>
                            <a:rPr lang="en-US" sz="3200" b="1" i="1" u="sng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/>
                            </a:rPr>
                          </m:ctrlPr>
                        </m:sSupPr>
                        <m:e>
                          <m:r>
                            <a:rPr lang="en-US" sz="3200" b="1" i="1" u="sng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/>
                            </a:rPr>
                            <m:t>𝒚</m:t>
                          </m:r>
                        </m:e>
                        <m:sup>
                          <m:r>
                            <a:rPr lang="en-US" sz="3200" b="1" i="1" u="sng" smtClean="0">
                              <a:solidFill>
                                <a:srgbClr val="FF0000"/>
                              </a:solidFill>
                              <a:latin typeface="Cambria Math"/>
                              <a:cs typeface="Times New Roman"/>
                            </a:rPr>
                            <m:t>𝟐</m:t>
                          </m:r>
                        </m:sup>
                      </m:sSup>
                      <m:r>
                        <a:rPr lang="en-US" sz="3200" b="1" i="1" u="sng" smtClean="0">
                          <a:solidFill>
                            <a:srgbClr val="FF0000"/>
                          </a:solidFill>
                          <a:latin typeface="Cambria Math"/>
                          <a:cs typeface="Times New Roman"/>
                        </a:rPr>
                        <m:t>+</m:t>
                      </m:r>
                      <m:r>
                        <a:rPr lang="en-US" sz="3200" b="1" i="1" u="sng" smtClean="0">
                          <a:solidFill>
                            <a:srgbClr val="FF0000"/>
                          </a:solidFill>
                          <a:latin typeface="Cambria Math"/>
                          <a:cs typeface="Times New Roman"/>
                        </a:rPr>
                        <m:t>𝟐</m:t>
                      </m:r>
                      <m:r>
                        <a:rPr lang="en-US" sz="3200" b="1" i="1" u="sng" smtClean="0">
                          <a:solidFill>
                            <a:srgbClr val="FF0000"/>
                          </a:solidFill>
                          <a:latin typeface="Cambria Math"/>
                          <a:cs typeface="Times New Roman"/>
                        </a:rPr>
                        <m:t>𝒚</m:t>
                      </m:r>
                      <m:r>
                        <a:rPr lang="en-US" sz="3200" b="1" i="1" u="sng" smtClean="0">
                          <a:solidFill>
                            <a:srgbClr val="FF0000"/>
                          </a:solidFill>
                          <a:latin typeface="Cambria Math"/>
                          <a:cs typeface="Times New Roman"/>
                        </a:rPr>
                        <m:t>−</m:t>
                      </m:r>
                      <m:r>
                        <a:rPr lang="en-US" sz="3200" b="1" i="1" u="sng" smtClean="0">
                          <a:solidFill>
                            <a:srgbClr val="FF0000"/>
                          </a:solidFill>
                          <a:latin typeface="Cambria Math"/>
                          <a:cs typeface="Times New Roman"/>
                        </a:rPr>
                        <m:t>𝟏</m:t>
                      </m:r>
                    </m:oMath>
                  </m:oMathPara>
                </a14:m>
                <a:endParaRPr lang="en-US" sz="3200" b="1" u="sng" dirty="0">
                  <a:solidFill>
                    <a:srgbClr val="FF0000"/>
                  </a:solidFill>
                  <a:latin typeface="Gill Sans MT"/>
                  <a:ea typeface="Calibri"/>
                  <a:cs typeface="Times New Roman"/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4952488"/>
                <a:ext cx="2743200" cy="5959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9881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dirty="0" smtClean="0"/>
              <a:t>Dividing Polynomials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Sometime division can be expressed </a:t>
            </a:r>
            <a:r>
              <a:rPr lang="en-US" dirty="0" smtClean="0"/>
              <a:t>like                   .  </a:t>
            </a:r>
            <a:r>
              <a:rPr lang="en-US" dirty="0"/>
              <a:t>Rewrite the problem as a fraction and solve like normal.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3045611"/>
              </p:ext>
            </p:extLst>
          </p:nvPr>
        </p:nvGraphicFramePr>
        <p:xfrm>
          <a:off x="457200" y="2133600"/>
          <a:ext cx="8305800" cy="1828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90300"/>
                <a:gridCol w="1869107"/>
                <a:gridCol w="2086252"/>
                <a:gridCol w="2160141"/>
              </a:tblGrid>
              <a:tr h="4572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Problem</a:t>
                      </a:r>
                      <a:endParaRPr lang="en-US" sz="1800" dirty="0">
                        <a:effectLst/>
                        <a:latin typeface="Gill Sans M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Rewrite</a:t>
                      </a:r>
                      <a:endParaRPr lang="en-US" sz="1800" dirty="0">
                        <a:effectLst/>
                        <a:latin typeface="Gill Sans M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Break up</a:t>
                      </a:r>
                      <a:endParaRPr lang="en-US" sz="1800" dirty="0">
                        <a:effectLst/>
                        <a:latin typeface="Gill Sans M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Simplify</a:t>
                      </a:r>
                      <a:endParaRPr lang="en-US" sz="1800" dirty="0">
                        <a:effectLst/>
                        <a:latin typeface="Gill Sans M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3716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Gill Sans M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Gill Sans M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 </a:t>
                      </a: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Gill Sans M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u="none" dirty="0">
                          <a:effectLst/>
                        </a:rPr>
                        <a:t> </a:t>
                      </a:r>
                      <a:endParaRPr lang="en-US" sz="2400" b="1" u="none" dirty="0">
                        <a:effectLst/>
                        <a:latin typeface="Gill Sans M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3145688"/>
              </p:ext>
            </p:extLst>
          </p:nvPr>
        </p:nvGraphicFramePr>
        <p:xfrm>
          <a:off x="762000" y="2971800"/>
          <a:ext cx="1573621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5" name="Equation" r:id="rId4" imgW="787400" imgH="330200" progId="Equation.DSMT4">
                  <p:embed/>
                </p:oleObj>
              </mc:Choice>
              <mc:Fallback>
                <p:oleObj name="Equation" r:id="rId4" imgW="787400" imgH="330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971800"/>
                        <a:ext cx="1573621" cy="6635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9914735"/>
              </p:ext>
            </p:extLst>
          </p:nvPr>
        </p:nvGraphicFramePr>
        <p:xfrm>
          <a:off x="6553200" y="838200"/>
          <a:ext cx="1573213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6" name="Equation" r:id="rId6" imgW="787400" imgH="330200" progId="Equation.DSMT4">
                  <p:embed/>
                </p:oleObj>
              </mc:Choice>
              <mc:Fallback>
                <p:oleObj name="Equation" r:id="rId6" imgW="787400" imgH="330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838200"/>
                        <a:ext cx="1573213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2819400" y="2934126"/>
                <a:ext cx="1524000" cy="6481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+32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2934126"/>
                <a:ext cx="1524000" cy="64812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4800600" y="2934126"/>
                <a:ext cx="1524000" cy="6481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32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2934126"/>
                <a:ext cx="1524000" cy="64812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6858000" y="2895600"/>
                <a:ext cx="1600200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𝟑𝟐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8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0" y="2895600"/>
                <a:ext cx="1600200" cy="90178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4397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dirty="0" smtClean="0"/>
              <a:t>Recall</a:t>
            </a:r>
            <a:endParaRPr lang="en-US" dirty="0"/>
          </a:p>
        </p:txBody>
      </p:sp>
      <p:sp>
        <p:nvSpPr>
          <p:cNvPr id="4" name="Text Box 1"/>
          <p:cNvSpPr txBox="1"/>
          <p:nvPr/>
        </p:nvSpPr>
        <p:spPr>
          <a:xfrm>
            <a:off x="609600" y="1143000"/>
            <a:ext cx="8001000" cy="5029200"/>
          </a:xfrm>
          <a:prstGeom prst="roundRect">
            <a:avLst/>
          </a:prstGeom>
          <a:noFill/>
          <a:ln w="2540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dirty="0">
                <a:effectLst/>
                <a:latin typeface="+mj-lt"/>
                <a:ea typeface="Calibri"/>
                <a:cs typeface="Times New Roman"/>
              </a:rPr>
              <a:t>Recall a monomial is a term with just </a:t>
            </a:r>
            <a:r>
              <a:rPr lang="en-US" sz="2800" b="1" u="sng" dirty="0" smtClean="0">
                <a:solidFill>
                  <a:srgbClr val="FF0000"/>
                </a:solidFill>
                <a:effectLst/>
                <a:latin typeface="+mj-lt"/>
                <a:ea typeface="Calibri"/>
                <a:cs typeface="Times New Roman"/>
              </a:rPr>
              <a:t>term</a:t>
            </a:r>
            <a:r>
              <a:rPr lang="en-US" sz="2800" dirty="0" smtClean="0">
                <a:effectLst/>
                <a:latin typeface="+mj-lt"/>
                <a:ea typeface="Calibri"/>
                <a:cs typeface="Times New Roman"/>
              </a:rPr>
              <a:t>, a </a:t>
            </a:r>
            <a:r>
              <a:rPr lang="en-US" sz="2800" b="1" u="sng" dirty="0" smtClean="0">
                <a:solidFill>
                  <a:srgbClr val="FF0000"/>
                </a:solidFill>
                <a:effectLst/>
                <a:latin typeface="+mj-lt"/>
                <a:ea typeface="Calibri"/>
                <a:cs typeface="Times New Roman"/>
              </a:rPr>
              <a:t>number</a:t>
            </a:r>
            <a:r>
              <a:rPr lang="en-US" sz="2800" dirty="0" smtClean="0">
                <a:effectLst/>
                <a:latin typeface="+mj-lt"/>
                <a:ea typeface="Calibri"/>
                <a:cs typeface="Times New Roman"/>
              </a:rPr>
              <a:t>, or </a:t>
            </a:r>
            <a:r>
              <a:rPr lang="en-US" sz="2800" b="1" u="sng" dirty="0">
                <a:solidFill>
                  <a:srgbClr val="FF0000"/>
                </a:solidFill>
                <a:effectLst/>
                <a:latin typeface="+mj-lt"/>
                <a:ea typeface="Calibri"/>
                <a:cs typeface="Times New Roman"/>
              </a:rPr>
              <a:t>the </a:t>
            </a:r>
            <a:r>
              <a:rPr lang="en-US" sz="2800" b="1" u="sng" dirty="0" smtClean="0">
                <a:solidFill>
                  <a:srgbClr val="FF0000"/>
                </a:solidFill>
                <a:latin typeface="+mj-lt"/>
                <a:ea typeface="Calibri"/>
                <a:cs typeface="Times New Roman"/>
              </a:rPr>
              <a:t>product of numbers and variables</a:t>
            </a:r>
            <a:r>
              <a:rPr lang="en-US" sz="2800" dirty="0" smtClean="0">
                <a:solidFill>
                  <a:srgbClr val="FF0000"/>
                </a:solidFill>
                <a:latin typeface="+mj-lt"/>
                <a:ea typeface="Calibri"/>
                <a:cs typeface="Times New Roman"/>
              </a:rPr>
              <a:t>.  </a:t>
            </a:r>
            <a:endParaRPr lang="en-US" sz="2800" dirty="0">
              <a:solidFill>
                <a:srgbClr val="FF0000"/>
              </a:solidFill>
              <a:effectLst/>
              <a:latin typeface="+mj-lt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dirty="0">
                <a:effectLst/>
                <a:latin typeface="+mj-lt"/>
                <a:ea typeface="Calibri"/>
                <a:cs typeface="Times New Roman"/>
              </a:rPr>
              <a:t>A BINOMIAL is the sum or difference </a:t>
            </a:r>
            <a:r>
              <a:rPr lang="en-US" sz="2800" dirty="0" smtClean="0">
                <a:effectLst/>
                <a:latin typeface="+mj-lt"/>
                <a:ea typeface="Calibri"/>
                <a:cs typeface="Times New Roman"/>
              </a:rPr>
              <a:t>of </a:t>
            </a:r>
            <a:r>
              <a:rPr lang="en-US" sz="2800" b="1" u="sng" dirty="0" smtClean="0">
                <a:solidFill>
                  <a:srgbClr val="FF0000"/>
                </a:solidFill>
                <a:effectLst/>
                <a:latin typeface="+mj-lt"/>
                <a:ea typeface="Calibri"/>
                <a:cs typeface="Times New Roman"/>
              </a:rPr>
              <a:t>two monomials.</a:t>
            </a:r>
            <a:endParaRPr lang="en-US" sz="2800" dirty="0">
              <a:solidFill>
                <a:srgbClr val="FF0000"/>
              </a:solidFill>
              <a:effectLst/>
              <a:latin typeface="+mj-lt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dirty="0">
                <a:effectLst/>
                <a:latin typeface="+mj-lt"/>
                <a:ea typeface="Calibri"/>
                <a:cs typeface="Times New Roman"/>
              </a:rPr>
              <a:t>A TRINOMIAL </a:t>
            </a:r>
            <a:r>
              <a:rPr lang="en-US" sz="2800" dirty="0" smtClean="0">
                <a:effectLst/>
                <a:latin typeface="+mj-lt"/>
                <a:ea typeface="Calibri"/>
                <a:cs typeface="Times New Roman"/>
              </a:rPr>
              <a:t>is </a:t>
            </a:r>
            <a:r>
              <a:rPr lang="en-US" sz="2800" b="1" u="sng" dirty="0" smtClean="0">
                <a:solidFill>
                  <a:srgbClr val="FF0000"/>
                </a:solidFill>
                <a:effectLst/>
                <a:latin typeface="+mj-lt"/>
                <a:ea typeface="Calibri"/>
                <a:cs typeface="Times New Roman"/>
              </a:rPr>
              <a:t>the sum or difference of three monomials.</a:t>
            </a:r>
            <a:r>
              <a:rPr lang="en-US" sz="2800" b="1" u="sng" dirty="0" smtClean="0">
                <a:effectLst/>
                <a:latin typeface="+mj-lt"/>
                <a:ea typeface="Calibri"/>
                <a:cs typeface="Times New Roman"/>
              </a:rPr>
              <a:t>  </a:t>
            </a:r>
            <a:endParaRPr lang="en-US" sz="2800" dirty="0">
              <a:effectLst/>
              <a:latin typeface="+mj-lt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80286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dirty="0" smtClean="0"/>
              <a:t>Multiplying Polynomials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MULTIPLYING POLYNOMIAL can be represented several different ways.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3873177"/>
              </p:ext>
            </p:extLst>
          </p:nvPr>
        </p:nvGraphicFramePr>
        <p:xfrm>
          <a:off x="381000" y="2209800"/>
          <a:ext cx="8382000" cy="13907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16765"/>
                <a:gridCol w="4165235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j-lt"/>
                        </a:rPr>
                        <a:t>Monomials x Binomial</a:t>
                      </a:r>
                      <a:endParaRPr lang="en-US" sz="2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j-lt"/>
                        </a:rPr>
                        <a:t>Monomial x Trinomial</a:t>
                      </a:r>
                      <a:endParaRPr lang="en-US" sz="2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088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Gill Sans M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Gill Sans M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7614465"/>
              </p:ext>
            </p:extLst>
          </p:nvPr>
        </p:nvGraphicFramePr>
        <p:xfrm>
          <a:off x="381000" y="4267200"/>
          <a:ext cx="8382000" cy="13907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16765"/>
                <a:gridCol w="4165235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+mj-lt"/>
                        </a:rPr>
                        <a:t>Binomial x </a:t>
                      </a:r>
                      <a:r>
                        <a:rPr lang="en-US" sz="2400" dirty="0">
                          <a:effectLst/>
                          <a:latin typeface="+mj-lt"/>
                        </a:rPr>
                        <a:t>Binomial</a:t>
                      </a:r>
                      <a:endParaRPr lang="en-US" sz="2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+mj-lt"/>
                        </a:rPr>
                        <a:t>Binomial x </a:t>
                      </a:r>
                      <a:r>
                        <a:rPr lang="en-US" sz="2400" dirty="0">
                          <a:effectLst/>
                          <a:latin typeface="+mj-lt"/>
                        </a:rPr>
                        <a:t>Trinomial</a:t>
                      </a:r>
                      <a:endParaRPr lang="en-US" sz="2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088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Gill Sans M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Gill Sans M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38200" y="2743200"/>
                <a:ext cx="3276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𝟐</m:t>
                      </m:r>
                      <m:r>
                        <a:rPr lang="en-US" sz="3200" b="1" i="1" smtClean="0">
                          <a:latin typeface="Cambria Math"/>
                        </a:rPr>
                        <m:t>(</m:t>
                      </m:r>
                      <m:r>
                        <a:rPr lang="en-US" sz="3200" b="1" i="1" smtClean="0">
                          <a:latin typeface="Cambria Math"/>
                        </a:rPr>
                        <m:t>𝒙</m:t>
                      </m:r>
                      <m:r>
                        <a:rPr lang="en-US" sz="3200" b="1" i="1" smtClean="0">
                          <a:latin typeface="Cambria Math"/>
                        </a:rPr>
                        <m:t>+</m:t>
                      </m:r>
                      <m:r>
                        <a:rPr lang="en-US" sz="3200" b="1" i="1" smtClean="0">
                          <a:latin typeface="Cambria Math"/>
                        </a:rPr>
                        <m:t>𝟒</m:t>
                      </m:r>
                      <m:r>
                        <a:rPr lang="en-US" sz="3200" b="1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743200"/>
                <a:ext cx="3276600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105400" y="2759939"/>
                <a:ext cx="3276600" cy="5959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/>
                  <a:t>x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/>
                      </a:rPr>
                      <m:t>(</m:t>
                    </m:r>
                    <m:r>
                      <a:rPr lang="en-US" sz="3200" b="1" i="1" smtClean="0">
                        <a:latin typeface="Cambria Math"/>
                      </a:rPr>
                      <m:t>𝟐</m:t>
                    </m:r>
                    <m:sSup>
                      <m:sSupPr>
                        <m:ctrlPr>
                          <a:rPr lang="en-US" sz="32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3200" b="1" i="1" smtClean="0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3200" b="1" i="1" smtClean="0">
                        <a:latin typeface="Cambria Math"/>
                      </a:rPr>
                      <m:t>+</m:t>
                    </m:r>
                    <m:r>
                      <a:rPr lang="en-US" sz="3200" b="1" i="1" smtClean="0">
                        <a:latin typeface="Cambria Math"/>
                      </a:rPr>
                      <m:t>𝟑</m:t>
                    </m:r>
                    <m:r>
                      <a:rPr lang="en-US" sz="3200" b="1" i="1" smtClean="0">
                        <a:latin typeface="Cambria Math"/>
                      </a:rPr>
                      <m:t>𝒙</m:t>
                    </m:r>
                    <m:r>
                      <a:rPr lang="en-US" sz="3200" b="1" i="1" smtClean="0">
                        <a:latin typeface="Cambria Math"/>
                      </a:rPr>
                      <m:t>−</m:t>
                    </m:r>
                    <m:r>
                      <a:rPr lang="en-US" sz="3200" b="1" i="1" smtClean="0">
                        <a:latin typeface="Cambria Math"/>
                      </a:rPr>
                      <m:t>𝟏</m:t>
                    </m:r>
                    <m:r>
                      <a:rPr lang="en-US" sz="3200" b="1" i="1" smtClean="0">
                        <a:latin typeface="Cambria Math"/>
                      </a:rPr>
                      <m:t>)</m:t>
                    </m:r>
                  </m:oMath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2759939"/>
                <a:ext cx="3276600" cy="595932"/>
              </a:xfrm>
              <a:prstGeom prst="rect">
                <a:avLst/>
              </a:prstGeom>
              <a:blipFill rotWithShape="1">
                <a:blip r:embed="rId4"/>
                <a:stretch>
                  <a:fillRect l="-4842" t="-10204" b="-336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90600" y="4800600"/>
                <a:ext cx="3276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(</m:t>
                      </m:r>
                      <m:r>
                        <a:rPr lang="en-US" sz="3200" b="1" i="1" smtClean="0">
                          <a:latin typeface="Cambria Math"/>
                        </a:rPr>
                        <m:t>𝒙</m:t>
                      </m:r>
                      <m:r>
                        <a:rPr lang="en-US" sz="3200" b="1" i="1" smtClean="0">
                          <a:latin typeface="Cambria Math"/>
                        </a:rPr>
                        <m:t>+</m:t>
                      </m:r>
                      <m:r>
                        <a:rPr lang="en-US" sz="3200" b="1" i="1" smtClean="0">
                          <a:latin typeface="Cambria Math"/>
                        </a:rPr>
                        <m:t>𝟑</m:t>
                      </m:r>
                      <m:r>
                        <a:rPr lang="en-US" sz="3200" b="1" i="1" smtClean="0">
                          <a:latin typeface="Cambria Math"/>
                        </a:rPr>
                        <m:t>)(</m:t>
                      </m:r>
                      <m:r>
                        <a:rPr lang="en-US" sz="3200" b="1" i="1" smtClean="0">
                          <a:latin typeface="Cambria Math"/>
                        </a:rPr>
                        <m:t>𝒙</m:t>
                      </m:r>
                      <m:r>
                        <a:rPr lang="en-US" sz="3200" b="1" i="1" smtClean="0">
                          <a:latin typeface="Cambria Math"/>
                        </a:rPr>
                        <m:t>−</m:t>
                      </m:r>
                      <m:r>
                        <a:rPr lang="en-US" sz="3200" b="1" i="1" smtClean="0">
                          <a:latin typeface="Cambria Math"/>
                        </a:rPr>
                        <m:t>𝟐</m:t>
                      </m:r>
                      <m:r>
                        <a:rPr lang="en-US" sz="3200" b="1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4800600"/>
                <a:ext cx="3276600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724400" y="4817339"/>
                <a:ext cx="3962400" cy="5959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/>
                      </a:rPr>
                      <m:t>(</m:t>
                    </m:r>
                    <m:r>
                      <a:rPr lang="en-US" sz="3200" b="1" i="1" smtClean="0">
                        <a:latin typeface="Cambria Math"/>
                      </a:rPr>
                      <m:t>𝒙</m:t>
                    </m:r>
                    <m:r>
                      <a:rPr lang="en-US" sz="3200" b="1" i="1" smtClean="0">
                        <a:latin typeface="Cambria Math"/>
                      </a:rPr>
                      <m:t>−</m:t>
                    </m:r>
                    <m:r>
                      <a:rPr lang="en-US" sz="3200" b="1" i="1" smtClean="0">
                        <a:latin typeface="Cambria Math"/>
                      </a:rPr>
                      <m:t>𝟏</m:t>
                    </m:r>
                    <m:r>
                      <a:rPr lang="en-US" sz="3200" b="1" i="1" smtClean="0">
                        <a:latin typeface="Cambria Math"/>
                      </a:rPr>
                      <m:t>)(</m:t>
                    </m:r>
                    <m:sSup>
                      <m:sSupPr>
                        <m:ctrlPr>
                          <a:rPr lang="en-US" sz="32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3200" b="1" i="1" smtClean="0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3200" b="1" i="1" smtClean="0">
                        <a:latin typeface="Cambria Math"/>
                      </a:rPr>
                      <m:t>+</m:t>
                    </m:r>
                    <m:r>
                      <a:rPr lang="en-US" sz="3200" b="1" i="1" smtClean="0">
                        <a:latin typeface="Cambria Math"/>
                      </a:rPr>
                      <m:t>𝟐</m:t>
                    </m:r>
                    <m:r>
                      <a:rPr lang="en-US" sz="3200" b="1" i="1" smtClean="0">
                        <a:latin typeface="Cambria Math"/>
                      </a:rPr>
                      <m:t>𝒙</m:t>
                    </m:r>
                    <m:r>
                      <a:rPr lang="en-US" sz="3200" b="1" i="1" smtClean="0">
                        <a:latin typeface="Cambria Math"/>
                      </a:rPr>
                      <m:t>+</m:t>
                    </m:r>
                    <m:r>
                      <a:rPr lang="en-US" sz="3200" b="1" i="1" smtClean="0">
                        <a:latin typeface="Cambria Math"/>
                      </a:rPr>
                      <m:t>𝟒</m:t>
                    </m:r>
                  </m:oMath>
                </a14:m>
                <a:r>
                  <a:rPr lang="en-US" sz="3200" b="1" dirty="0" smtClean="0"/>
                  <a:t>)</a:t>
                </a:r>
                <a:endParaRPr lang="en-US" sz="32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4817339"/>
                <a:ext cx="3962400" cy="595932"/>
              </a:xfrm>
              <a:prstGeom prst="rect">
                <a:avLst/>
              </a:prstGeom>
              <a:blipFill rotWithShape="1">
                <a:blip r:embed="rId6"/>
                <a:stretch>
                  <a:fillRect t="-10204" r="-2308" b="-336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8204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dirty="0" smtClean="0"/>
              <a:t>Multiplying Polynomials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90600"/>
                <a:ext cx="8229600" cy="51355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When multiplying polynomials use the </a:t>
                </a:r>
                <a:r>
                  <a:rPr lang="en-US" b="1" u="sng" dirty="0" smtClean="0">
                    <a:solidFill>
                      <a:srgbClr val="7030A0"/>
                    </a:solidFill>
                  </a:rPr>
                  <a:t>distributive property</a:t>
                </a:r>
                <a:r>
                  <a:rPr lang="en-US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dirty="0" smtClean="0"/>
                  <a:t>to completely </a:t>
                </a:r>
                <a:r>
                  <a:rPr lang="en-US" dirty="0"/>
                  <a:t>simplify each expression</a:t>
                </a:r>
                <a:r>
                  <a:rPr lang="en-US" dirty="0" smtClean="0"/>
                  <a:t>.</a:t>
                </a:r>
                <a:br>
                  <a:rPr lang="en-US" dirty="0" smtClean="0"/>
                </a:br>
                <a:endParaRPr lang="en-US" dirty="0"/>
              </a:p>
              <a:p>
                <a:pPr marL="0" indent="0">
                  <a:buNone/>
                </a:pPr>
                <a:r>
                  <a:rPr lang="en-US" u="sng" dirty="0"/>
                  <a:t>MONOMIALS X BINOMIALS</a:t>
                </a:r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endParaRPr lang="en-US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2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+4</m:t>
                          </m:r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3(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−1)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90600"/>
                <a:ext cx="8229600" cy="5135563"/>
              </a:xfrm>
              <a:blipFill rotWithShape="1">
                <a:blip r:embed="rId3"/>
                <a:stretch>
                  <a:fillRect l="-1111" t="-9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762000" y="3263400"/>
            <a:ext cx="2667000" cy="672525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>
                <a:latin typeface="+mj-lt"/>
              </a:rPr>
              <a:t>Use the box method</a:t>
            </a:r>
            <a:endParaRPr lang="en-US" sz="1600" dirty="0">
              <a:latin typeface="+mj-lt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8649309"/>
              </p:ext>
            </p:extLst>
          </p:nvPr>
        </p:nvGraphicFramePr>
        <p:xfrm>
          <a:off x="3429000" y="2807518"/>
          <a:ext cx="1808018" cy="10024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7010"/>
                <a:gridCol w="655287"/>
                <a:gridCol w="645721"/>
              </a:tblGrid>
              <a:tr h="5012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Gill Sans M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x</a:t>
                      </a:r>
                      <a:endParaRPr lang="en-US" sz="2400" dirty="0">
                        <a:effectLst/>
                        <a:latin typeface="Gill Sans M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n-US" sz="2400" dirty="0">
                        <a:effectLst/>
                        <a:latin typeface="Gill Sans M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01241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2</a:t>
                      </a:r>
                      <a:endParaRPr lang="en-US" sz="1200" dirty="0">
                        <a:effectLst/>
                        <a:latin typeface="Gill Sans M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Gill Sans M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Gill Sans M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038600" y="3288268"/>
                <a:ext cx="533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3288268"/>
                <a:ext cx="533400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648200" y="3288268"/>
                <a:ext cx="533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𝟖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3288268"/>
                <a:ext cx="533400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430982" y="3072825"/>
                <a:ext cx="1524000" cy="672525"/>
              </a:xfrm>
              <a:prstGeom prst="rightArrow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2</m:t>
                      </m:r>
                      <m:d>
                        <m:d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+4</m:t>
                          </m:r>
                        </m:e>
                      </m:d>
                      <m:r>
                        <a:rPr lang="en-US" sz="1600" b="0" i="1" smtClean="0">
                          <a:latin typeface="Cambria Math"/>
                        </a:rPr>
                        <m:t>= </m:t>
                      </m:r>
                    </m:oMath>
                  </m:oMathPara>
                </a14:m>
                <a:endParaRPr lang="en-US" sz="1600" dirty="0">
                  <a:latin typeface="+mj-lt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0982" y="3072825"/>
                <a:ext cx="1524000" cy="672525"/>
              </a:xfrm>
              <a:prstGeom prst="rightArrow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858000" y="3072825"/>
                <a:ext cx="19812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u="sng" smtClean="0">
                          <a:latin typeface="Cambria Math"/>
                        </a:rPr>
                        <m:t>𝟐</m:t>
                      </m:r>
                      <m:r>
                        <a:rPr lang="en-US" sz="3200" b="1" i="1" u="sng" smtClean="0">
                          <a:latin typeface="Cambria Math"/>
                        </a:rPr>
                        <m:t>𝒙</m:t>
                      </m:r>
                      <m:r>
                        <a:rPr lang="en-US" sz="3200" b="1" i="1" u="sng" smtClean="0">
                          <a:latin typeface="Cambria Math"/>
                        </a:rPr>
                        <m:t>+</m:t>
                      </m:r>
                      <m:r>
                        <a:rPr lang="en-US" sz="3200" b="1" i="1" u="sng" smtClean="0">
                          <a:latin typeface="Cambria Math"/>
                        </a:rPr>
                        <m:t>𝟖</m:t>
                      </m:r>
                    </m:oMath>
                  </m:oMathPara>
                </a14:m>
                <a:endParaRPr lang="en-US" sz="3200" b="1" u="sng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0" y="3072825"/>
                <a:ext cx="1981200" cy="58477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952500" y="4959607"/>
            <a:ext cx="2286000" cy="672525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>
                <a:latin typeface="+mj-lt"/>
              </a:rPr>
              <a:t>Use the box method</a:t>
            </a:r>
            <a:endParaRPr lang="en-US" sz="1600" dirty="0">
              <a:latin typeface="+mj-lt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1918671"/>
              </p:ext>
            </p:extLst>
          </p:nvPr>
        </p:nvGraphicFramePr>
        <p:xfrm>
          <a:off x="3429000" y="4738176"/>
          <a:ext cx="1808018" cy="10024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7010"/>
                <a:gridCol w="655287"/>
                <a:gridCol w="645721"/>
              </a:tblGrid>
              <a:tr h="5012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Gill Sans M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x</a:t>
                      </a:r>
                      <a:endParaRPr lang="en-US" sz="2400" dirty="0">
                        <a:effectLst/>
                        <a:latin typeface="Gill Sans M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-1</a:t>
                      </a:r>
                      <a:endParaRPr lang="en-US" sz="2400" dirty="0">
                        <a:effectLst/>
                        <a:latin typeface="Gill Sans M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01241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US" sz="1200" dirty="0">
                        <a:effectLst/>
                        <a:latin typeface="Gill Sans M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Gill Sans M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Gill Sans M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038600" y="5218926"/>
                <a:ext cx="533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FF0000"/>
                    </a:solidFill>
                  </a:rPr>
                  <a:t>3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</a:rPr>
                      <m:t>𝒙</m:t>
                    </m:r>
                  </m:oMath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5218926"/>
                <a:ext cx="533400" cy="369332"/>
              </a:xfrm>
              <a:prstGeom prst="rect">
                <a:avLst/>
              </a:prstGeom>
              <a:blipFill rotWithShape="1">
                <a:blip r:embed="rId8"/>
                <a:stretch>
                  <a:fillRect l="-10345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648200" y="5218926"/>
                <a:ext cx="533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5218926"/>
                <a:ext cx="533400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430982" y="5003483"/>
                <a:ext cx="1524000" cy="672525"/>
              </a:xfrm>
              <a:prstGeom prst="rightArrow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/>
                        </a:rPr>
                        <m:t>3</m:t>
                      </m:r>
                      <m:d>
                        <m:d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en-US" sz="1600" b="0" i="1" smtClean="0">
                          <a:latin typeface="Cambria Math"/>
                        </a:rPr>
                        <m:t>= </m:t>
                      </m:r>
                    </m:oMath>
                  </m:oMathPara>
                </a14:m>
                <a:endParaRPr lang="en-US" sz="1600" dirty="0">
                  <a:latin typeface="+mj-lt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0982" y="5003483"/>
                <a:ext cx="1524000" cy="672525"/>
              </a:xfrm>
              <a:prstGeom prst="rightArrow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010400" y="5003483"/>
                <a:ext cx="19812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u="sng" dirty="0" smtClean="0"/>
                  <a:t>3</a:t>
                </a:r>
                <a14:m>
                  <m:oMath xmlns:m="http://schemas.openxmlformats.org/officeDocument/2006/math">
                    <m:r>
                      <a:rPr lang="en-US" sz="3200" b="1" i="1" u="sng" smtClean="0">
                        <a:latin typeface="Cambria Math"/>
                      </a:rPr>
                      <m:t>𝒙</m:t>
                    </m:r>
                    <m:r>
                      <a:rPr lang="en-US" sz="3200" b="1" i="1" u="sng" smtClean="0">
                        <a:latin typeface="Cambria Math"/>
                      </a:rPr>
                      <m:t>−</m:t>
                    </m:r>
                    <m:r>
                      <a:rPr lang="en-US" sz="3200" b="1" i="1" u="sng" smtClean="0">
                        <a:latin typeface="Cambria Math"/>
                      </a:rPr>
                      <m:t>𝟑</m:t>
                    </m:r>
                  </m:oMath>
                </a14:m>
                <a:endParaRPr lang="en-US" sz="3200" b="1" u="sng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0" y="5003483"/>
                <a:ext cx="1981200" cy="584775"/>
              </a:xfrm>
              <a:prstGeom prst="rect">
                <a:avLst/>
              </a:prstGeom>
              <a:blipFill rotWithShape="1">
                <a:blip r:embed="rId11"/>
                <a:stretch>
                  <a:fillRect l="-7692" t="-1354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6517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  <p:bldP spid="10" grpId="0" animBg="1"/>
      <p:bldP spid="11" grpId="0"/>
      <p:bldP spid="12" grpId="0" animBg="1"/>
      <p:bldP spid="14" grpId="0"/>
      <p:bldP spid="15" grpId="0"/>
      <p:bldP spid="16" grpId="0" animBg="1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Monomial x Trinomial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14400"/>
                <a:ext cx="8229600" cy="52117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Simplify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2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+5)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2</m:t>
                      </m:r>
                      <m:r>
                        <a:rPr lang="en-US" i="1">
                          <a:latin typeface="Cambria Math"/>
                        </a:rPr>
                        <m:t>𝑥</m:t>
                      </m:r>
                      <m:r>
                        <a:rPr lang="en-US" i="1">
                          <a:latin typeface="Cambria Math"/>
                        </a:rPr>
                        <m:t>(</m:t>
                      </m:r>
                      <m:r>
                        <a:rPr lang="en-US" i="1">
                          <a:latin typeface="Cambria Math"/>
                        </a:rPr>
                        <m:t>𝑥</m:t>
                      </m:r>
                      <m:r>
                        <a:rPr lang="en-US" i="1">
                          <a:latin typeface="Cambria Math"/>
                        </a:rPr>
                        <m:t>−</m:t>
                      </m:r>
                      <m:r>
                        <a:rPr lang="en-US" i="1">
                          <a:latin typeface="Cambria Math"/>
                        </a:rPr>
                        <m:t>𝑦</m:t>
                      </m:r>
                      <m:r>
                        <a:rPr lang="en-US" i="1">
                          <a:latin typeface="Cambria Math"/>
                        </a:rPr>
                        <m:t>+5)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14400"/>
                <a:ext cx="8229600" cy="5211763"/>
              </a:xfrm>
              <a:blipFill rotWithShape="1">
                <a:blip r:embed="rId3"/>
                <a:stretch>
                  <a:fillRect l="-1111" t="-9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200400" y="1752600"/>
            <a:ext cx="1524000" cy="1650742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>
                <a:latin typeface="+mj-lt"/>
              </a:rPr>
              <a:t>Use the box method</a:t>
            </a:r>
            <a:endParaRPr lang="en-US" sz="1600" dirty="0">
              <a:latin typeface="+mj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89004286"/>
                  </p:ext>
                </p:extLst>
              </p:nvPr>
            </p:nvGraphicFramePr>
            <p:xfrm>
              <a:off x="4830041" y="1946462"/>
              <a:ext cx="2400300" cy="967061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495968"/>
                    <a:gridCol w="641016"/>
                    <a:gridCol w="631658"/>
                    <a:gridCol w="631658"/>
                  </a:tblGrid>
                  <a:tr h="46582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 </a:t>
                          </a:r>
                          <a:endParaRPr lang="en-US" sz="2400" dirty="0">
                            <a:effectLst/>
                            <a:latin typeface="Gill Sans M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x</a:t>
                          </a:r>
                          <a:endParaRPr lang="en-US" sz="2400" dirty="0">
                            <a:effectLst/>
                            <a:latin typeface="Gill Sans M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-y</a:t>
                          </a:r>
                          <a:endParaRPr lang="en-US" sz="2400" dirty="0">
                            <a:effectLst/>
                            <a:latin typeface="Gill Sans M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𝟓</m:t>
                                </m:r>
                              </m:oMath>
                            </m:oMathPara>
                          </a14:m>
                          <a:endParaRPr lang="en-US" sz="2400" dirty="0">
                            <a:effectLst/>
                            <a:latin typeface="Gill Sans M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501241"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dirty="0" smtClean="0">
                              <a:effectLst/>
                            </a:rPr>
                            <a:t>2x</a:t>
                          </a:r>
                          <a:endParaRPr lang="en-US" sz="1200" dirty="0">
                            <a:effectLst/>
                            <a:latin typeface="Gill Sans M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</a:p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 </a:t>
                          </a:r>
                          <a:endParaRPr lang="en-US" sz="1200" dirty="0">
                            <a:effectLst/>
                            <a:latin typeface="Gill Sans M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 </a:t>
                          </a:r>
                          <a:endParaRPr lang="en-US" sz="1200" dirty="0">
                            <a:effectLst/>
                            <a:latin typeface="Gill Sans M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200" dirty="0">
                            <a:effectLst/>
                            <a:latin typeface="Gill Sans M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89004286"/>
                  </p:ext>
                </p:extLst>
              </p:nvPr>
            </p:nvGraphicFramePr>
            <p:xfrm>
              <a:off x="4830041" y="1946462"/>
              <a:ext cx="2400300" cy="967061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495968"/>
                    <a:gridCol w="641016"/>
                    <a:gridCol w="631658"/>
                    <a:gridCol w="631658"/>
                  </a:tblGrid>
                  <a:tr h="46582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 </a:t>
                          </a:r>
                          <a:endParaRPr lang="en-US" sz="2400" dirty="0">
                            <a:effectLst/>
                            <a:latin typeface="Gill Sans M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x</a:t>
                          </a:r>
                          <a:endParaRPr lang="en-US" sz="2400" dirty="0">
                            <a:effectLst/>
                            <a:latin typeface="Gill Sans M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-y</a:t>
                          </a:r>
                          <a:endParaRPr lang="en-US" sz="2400" dirty="0">
                            <a:effectLst/>
                            <a:latin typeface="Gill Sans M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4"/>
                          <a:stretch>
                            <a:fillRect l="-278846" t="-12987" r="-962" b="-123377"/>
                          </a:stretch>
                        </a:blipFill>
                      </a:tcPr>
                    </a:tc>
                  </a:tr>
                  <a:tr h="501241"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dirty="0" smtClean="0">
                              <a:effectLst/>
                            </a:rPr>
                            <a:t>2x</a:t>
                          </a:r>
                          <a:endParaRPr lang="en-US" sz="1200" dirty="0">
                            <a:effectLst/>
                            <a:latin typeface="Gill Sans M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</a:p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 </a:t>
                          </a:r>
                          <a:endParaRPr lang="en-US" sz="1200" dirty="0">
                            <a:effectLst/>
                            <a:latin typeface="Gill Sans M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 </a:t>
                          </a:r>
                          <a:endParaRPr lang="en-US" sz="1200" dirty="0">
                            <a:effectLst/>
                            <a:latin typeface="Gill Sans M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200" dirty="0">
                            <a:effectLst/>
                            <a:latin typeface="Gill Sans M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5361709" y="2474987"/>
                <a:ext cx="533400" cy="37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𝟐</m:t>
                      </m:r>
                      <m:sSup>
                        <m:sSup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1709" y="2474987"/>
                <a:ext cx="533400" cy="37555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5921742" y="2506512"/>
                <a:ext cx="533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𝒙𝒚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1742" y="2506512"/>
                <a:ext cx="533400" cy="369332"/>
              </a:xfrm>
              <a:prstGeom prst="rect">
                <a:avLst/>
              </a:prstGeom>
              <a:blipFill rotWithShape="1">
                <a:blip r:embed="rId6"/>
                <a:stretch>
                  <a:fillRect r="-46591"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2844923" y="4284272"/>
                <a:ext cx="3113809" cy="917079"/>
              </a:xfrm>
              <a:prstGeom prst="rightArrow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</a:rPr>
                        <m:t>2</m:t>
                      </m:r>
                      <m:r>
                        <a:rPr lang="en-US" sz="2400" i="1" smtClean="0"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𝑥</m:t>
                          </m:r>
                          <m:r>
                            <a:rPr lang="en-US" sz="2400" i="1">
                              <a:latin typeface="Cambria Math"/>
                            </a:rPr>
                            <m:t>−</m:t>
                          </m:r>
                          <m:r>
                            <a:rPr lang="en-US" sz="2400" i="1">
                              <a:latin typeface="Cambria Math"/>
                            </a:rPr>
                            <m:t>𝑦</m:t>
                          </m:r>
                          <m:r>
                            <a:rPr lang="en-US" sz="2400" i="1">
                              <a:latin typeface="Cambria Math"/>
                            </a:rPr>
                            <m:t>+5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4923" y="4284272"/>
                <a:ext cx="3113809" cy="917079"/>
              </a:xfrm>
              <a:prstGeom prst="rightArrow">
                <a:avLst/>
              </a:prstGeom>
              <a:blipFill rotWithShape="1">
                <a:blip r:embed="rId7"/>
                <a:stretch>
                  <a:fillRect l="-58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5095008" y="4433351"/>
                <a:ext cx="3782292" cy="5959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u="sng" smtClean="0">
                          <a:latin typeface="Cambria Math"/>
                        </a:rPr>
                        <m:t>𝟐</m:t>
                      </m:r>
                      <m:sSup>
                        <m:sSupPr>
                          <m:ctrlPr>
                            <a:rPr lang="en-US" sz="3200" b="1" i="1" u="sng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1" i="1" u="sng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3200" b="1" i="1" u="sng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3200" b="1" i="1" u="sng" smtClean="0">
                          <a:latin typeface="Cambria Math"/>
                        </a:rPr>
                        <m:t>−</m:t>
                      </m:r>
                      <m:r>
                        <a:rPr lang="en-US" sz="3200" b="1" i="1" u="sng" smtClean="0">
                          <a:latin typeface="Cambria Math"/>
                        </a:rPr>
                        <m:t>𝟐</m:t>
                      </m:r>
                      <m:r>
                        <a:rPr lang="en-US" sz="3200" b="1" i="1" u="sng" smtClean="0">
                          <a:latin typeface="Cambria Math"/>
                        </a:rPr>
                        <m:t>𝒙𝒚</m:t>
                      </m:r>
                      <m:r>
                        <a:rPr lang="en-US" sz="3200" b="1" i="1" u="sng" smtClean="0">
                          <a:latin typeface="Cambria Math"/>
                        </a:rPr>
                        <m:t>+</m:t>
                      </m:r>
                      <m:r>
                        <a:rPr lang="en-US" sz="3200" b="1" i="1" u="sng" smtClean="0">
                          <a:latin typeface="Cambria Math"/>
                        </a:rPr>
                        <m:t>𝟏𝟎</m:t>
                      </m:r>
                      <m:r>
                        <a:rPr lang="en-US" sz="3200" b="1" i="1" u="sng" smtClean="0"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en-US" sz="3200" b="1" u="sng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5008" y="4433351"/>
                <a:ext cx="3782292" cy="5959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6629400" y="2481207"/>
                <a:ext cx="533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𝟏𝟎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2481207"/>
                <a:ext cx="533400" cy="369332"/>
              </a:xfrm>
              <a:prstGeom prst="rect">
                <a:avLst/>
              </a:prstGeom>
              <a:blipFill rotWithShape="1">
                <a:blip r:embed="rId9"/>
                <a:stretch>
                  <a:fillRect r="-9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662763"/>
            <a:ext cx="2343385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649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Monomial x Trinomial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14400"/>
                <a:ext cx="8229600" cy="52117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Simplify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US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/>
                          </a:rPr>
                          <m:t>𝑥𝑦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−2</m:t>
                        </m:r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+4</m:t>
                        </m:r>
                      </m:e>
                    </m:d>
                  </m:oMath>
                </a14:m>
                <a:endParaRPr lang="en-US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en-US" i="1" dirty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i="1" dirty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 dirty="0">
                              <a:latin typeface="Cambria Math"/>
                            </a:rPr>
                            <m:t>𝑥𝑦</m:t>
                          </m:r>
                        </m:e>
                        <m:sup>
                          <m:r>
                            <a:rPr lang="en-US" i="1" dirty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i="1" dirty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 dirty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i="1" dirty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−2</m:t>
                      </m:r>
                      <m:r>
                        <a:rPr lang="en-US" i="1">
                          <a:latin typeface="Cambria Math"/>
                        </a:rPr>
                        <m:t>𝑥</m:t>
                      </m:r>
                      <m:r>
                        <a:rPr lang="en-US" i="1">
                          <a:latin typeface="Cambria Math"/>
                        </a:rPr>
                        <m:t>+4)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14400"/>
                <a:ext cx="8229600" cy="5211763"/>
              </a:xfrm>
              <a:blipFill rotWithShape="1">
                <a:blip r:embed="rId3"/>
                <a:stretch>
                  <a:fillRect l="-1111" t="-9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057400" y="2483137"/>
            <a:ext cx="2514600" cy="672525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>
                <a:latin typeface="+mj-lt"/>
              </a:rPr>
              <a:t>Use the box method</a:t>
            </a:r>
            <a:endParaRPr lang="en-US" sz="16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61013245"/>
                  </p:ext>
                </p:extLst>
              </p:nvPr>
            </p:nvGraphicFramePr>
            <p:xfrm>
              <a:off x="4648200" y="1905000"/>
              <a:ext cx="4038600" cy="100248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762000"/>
                    <a:gridCol w="1143000"/>
                    <a:gridCol w="1226976"/>
                    <a:gridCol w="906624"/>
                  </a:tblGrid>
                  <a:tr h="501241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 </a:t>
                          </a:r>
                          <a:endParaRPr lang="en-US" sz="2400" dirty="0">
                            <a:effectLst/>
                            <a:latin typeface="Gill Sans M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400" i="1" smtClean="0">
                                        <a:effectLst/>
                                        <a:latin typeface="Cambria Math"/>
                                        <a:cs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smtClean="0">
                                        <a:effectLst/>
                                        <a:latin typeface="Cambria Math"/>
                                        <a:cs typeface="Times New Roman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sz="2400" b="1" i="1" smtClean="0">
                                        <a:effectLst/>
                                        <a:latin typeface="Cambria Math"/>
                                        <a:cs typeface="Times New Roman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400" dirty="0">
                            <a:effectLst/>
                            <a:latin typeface="Gill Sans M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-2x</a:t>
                          </a:r>
                          <a:endParaRPr lang="en-US" sz="2400" dirty="0">
                            <a:effectLst/>
                            <a:latin typeface="Gill Sans M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effectLst/>
                                    <a:latin typeface="Cambria Math"/>
                                    <a:ea typeface="Calibri"/>
                                    <a:cs typeface="Times New Roman"/>
                                  </a:rPr>
                                  <m:t>𝟒</m:t>
                                </m:r>
                              </m:oMath>
                            </m:oMathPara>
                          </a14:m>
                          <a:endParaRPr lang="en-US" sz="2400" dirty="0">
                            <a:effectLst/>
                            <a:latin typeface="Gill Sans M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501241">
                    <a:tc>
                      <a:txBody>
                        <a:bodyPr/>
                        <a:lstStyle/>
                        <a:p>
                          <a:pPr marL="0" marR="0" algn="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i="1" smtClean="0">
                                        <a:effectLst/>
                                        <a:latin typeface="Cambria Math"/>
                                        <a:cs typeface="Times New Roman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1" i="1" smtClean="0">
                                        <a:effectLst/>
                                        <a:latin typeface="Cambria Math"/>
                                        <a:cs typeface="Times New Roman"/>
                                      </a:rPr>
                                      <m:t>−</m:t>
                                    </m:r>
                                    <m:r>
                                      <a:rPr lang="en-US" sz="2000" b="1" i="1" smtClean="0">
                                        <a:effectLst/>
                                        <a:latin typeface="Cambria Math"/>
                                        <a:cs typeface="Times New Roman"/>
                                      </a:rPr>
                                      <m:t>𝒙𝒚</m:t>
                                    </m:r>
                                  </m:e>
                                  <m:sup>
                                    <m:r>
                                      <a:rPr lang="en-US" sz="2000" b="1" i="1" smtClean="0">
                                        <a:effectLst/>
                                        <a:latin typeface="Cambria Math"/>
                                        <a:cs typeface="Times New Roman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200" dirty="0">
                            <a:effectLst/>
                            <a:latin typeface="Gill Sans M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</a:p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 </a:t>
                          </a:r>
                          <a:endParaRPr lang="en-US" sz="1200" dirty="0">
                            <a:effectLst/>
                            <a:latin typeface="Gill Sans M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 </a:t>
                          </a:r>
                          <a:endParaRPr lang="en-US" sz="1200" dirty="0">
                            <a:effectLst/>
                            <a:latin typeface="Gill Sans M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200" dirty="0">
                            <a:effectLst/>
                            <a:latin typeface="Gill Sans M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61013245"/>
                  </p:ext>
                </p:extLst>
              </p:nvPr>
            </p:nvGraphicFramePr>
            <p:xfrm>
              <a:off x="4648200" y="1905000"/>
              <a:ext cx="4038600" cy="100248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762000"/>
                    <a:gridCol w="1143000"/>
                    <a:gridCol w="1226976"/>
                    <a:gridCol w="906624"/>
                  </a:tblGrid>
                  <a:tr h="501241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effectLst/>
                            </a:rPr>
                            <a:t> </a:t>
                          </a:r>
                          <a:endParaRPr lang="en-US" sz="2400" dirty="0">
                            <a:effectLst/>
                            <a:latin typeface="Gill Sans M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4"/>
                          <a:stretch>
                            <a:fillRect l="-67380" t="-13415" r="-187166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-2x</a:t>
                          </a:r>
                          <a:endParaRPr lang="en-US" sz="2400" dirty="0">
                            <a:effectLst/>
                            <a:latin typeface="Gill Sans M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4"/>
                          <a:stretch>
                            <a:fillRect l="-344966" t="-13415" b="-100000"/>
                          </a:stretch>
                        </a:blipFill>
                      </a:tcPr>
                    </a:tc>
                  </a:tr>
                  <a:tr h="50124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4"/>
                          <a:stretch>
                            <a:fillRect l="-800" t="-113415" r="-4296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</a:p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 </a:t>
                          </a:r>
                          <a:endParaRPr lang="en-US" sz="1200" dirty="0">
                            <a:effectLst/>
                            <a:latin typeface="Gill Sans M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 </a:t>
                          </a:r>
                          <a:endParaRPr lang="en-US" sz="1200" dirty="0">
                            <a:effectLst/>
                            <a:latin typeface="Gill Sans M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marR="0" algn="l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endParaRPr lang="en-US" sz="1200" dirty="0">
                            <a:effectLst/>
                            <a:latin typeface="Gill Sans MT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5334000" y="2438400"/>
                <a:ext cx="533400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𝟐</m:t>
                      </m:r>
                      <m:sSup>
                        <m:sSup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𝟑</m:t>
                          </m:r>
                        </m:sup>
                      </m:sSup>
                      <m:sSup>
                        <m:sSup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𝒚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2438400"/>
                <a:ext cx="533400" cy="470000"/>
              </a:xfrm>
              <a:prstGeom prst="rect">
                <a:avLst/>
              </a:prstGeom>
              <a:blipFill rotWithShape="1">
                <a:blip r:embed="rId5"/>
                <a:stretch>
                  <a:fillRect r="-127273" b="-11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705600" y="2482015"/>
                <a:ext cx="533400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𝟐</m:t>
                      </m:r>
                      <m:sSup>
                        <m:sSup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sSup>
                        <m:sSup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𝒚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0" y="2482015"/>
                <a:ext cx="533400" cy="470000"/>
              </a:xfrm>
              <a:prstGeom prst="rect">
                <a:avLst/>
              </a:prstGeom>
              <a:blipFill rotWithShape="1">
                <a:blip r:embed="rId6"/>
                <a:stretch>
                  <a:fillRect l="-2273" r="-85227" b="-11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038600" y="4495800"/>
                <a:ext cx="4953000" cy="5959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u="sng" smtClean="0">
                          <a:latin typeface="Cambria Math"/>
                        </a:rPr>
                        <m:t>−</m:t>
                      </m:r>
                      <m:r>
                        <a:rPr lang="en-US" sz="3200" b="1" i="1" u="sng" smtClean="0">
                          <a:latin typeface="Cambria Math"/>
                        </a:rPr>
                        <m:t>𝟐</m:t>
                      </m:r>
                      <m:sSup>
                        <m:sSupPr>
                          <m:ctrlPr>
                            <a:rPr lang="en-US" sz="3200" b="1" i="1" u="sng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1" i="1" u="sng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3200" b="1" i="1" u="sng" smtClean="0">
                              <a:latin typeface="Cambria Math"/>
                            </a:rPr>
                            <m:t>𝟑</m:t>
                          </m:r>
                        </m:sup>
                      </m:sSup>
                      <m:sSup>
                        <m:sSupPr>
                          <m:ctrlPr>
                            <a:rPr lang="en-US" sz="3200" b="1" i="1" u="sng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1" i="1" u="sng" smtClean="0">
                              <a:latin typeface="Cambria Math"/>
                            </a:rPr>
                            <m:t>𝒚</m:t>
                          </m:r>
                        </m:e>
                        <m:sup>
                          <m:r>
                            <a:rPr lang="en-US" sz="3200" b="1" i="1" u="sng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3200" b="1" i="1" u="sng" smtClean="0">
                          <a:latin typeface="Cambria Math"/>
                        </a:rPr>
                        <m:t>+</m:t>
                      </m:r>
                      <m:r>
                        <a:rPr lang="en-US" sz="3200" b="1" i="1" u="sng" smtClean="0">
                          <a:latin typeface="Cambria Math"/>
                        </a:rPr>
                        <m:t>𝟐</m:t>
                      </m:r>
                      <m:sSup>
                        <m:sSupPr>
                          <m:ctrlPr>
                            <a:rPr lang="en-US" sz="3200" b="1" i="1" u="sng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1" i="1" u="sng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3200" b="1" i="1" u="sng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sSup>
                        <m:sSupPr>
                          <m:ctrlPr>
                            <a:rPr lang="en-US" sz="3200" b="1" i="1" u="sng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1" i="1" u="sng" smtClean="0">
                              <a:latin typeface="Cambria Math"/>
                            </a:rPr>
                            <m:t>𝒚</m:t>
                          </m:r>
                        </m:e>
                        <m:sup>
                          <m:r>
                            <a:rPr lang="en-US" sz="3200" b="1" i="1" u="sng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3200" b="1" i="1" u="sng" smtClean="0">
                          <a:latin typeface="Cambria Math"/>
                        </a:rPr>
                        <m:t>−</m:t>
                      </m:r>
                      <m:r>
                        <a:rPr lang="en-US" sz="3200" b="1" i="1" u="sng" smtClean="0">
                          <a:latin typeface="Cambria Math"/>
                        </a:rPr>
                        <m:t>𝟒</m:t>
                      </m:r>
                      <m:r>
                        <a:rPr lang="en-US" sz="3200" b="1" i="1" u="sng" smtClean="0">
                          <a:latin typeface="Cambria Math"/>
                        </a:rPr>
                        <m:t>𝒙</m:t>
                      </m:r>
                      <m:sSup>
                        <m:sSupPr>
                          <m:ctrlPr>
                            <a:rPr lang="en-US" sz="3200" b="1" i="1" u="sng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1" i="1" u="sng" smtClean="0">
                              <a:latin typeface="Cambria Math"/>
                            </a:rPr>
                            <m:t>𝒚</m:t>
                          </m:r>
                        </m:e>
                        <m:sup>
                          <m:r>
                            <a:rPr lang="en-US" sz="3200" b="1" i="1" u="sng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3200" b="1" u="sng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4495800"/>
                <a:ext cx="4953000" cy="5959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696200" y="2438400"/>
                <a:ext cx="942109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𝟒</m:t>
                          </m:r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𝒙𝒚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6200" y="2438400"/>
                <a:ext cx="942109" cy="470000"/>
              </a:xfrm>
              <a:prstGeom prst="rect">
                <a:avLst/>
              </a:prstGeom>
              <a:blipFill rotWithShape="1">
                <a:blip r:embed="rId8"/>
                <a:stretch>
                  <a:fillRect r="-14286" b="-168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219200" y="4611469"/>
                <a:ext cx="335280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sz="2400" i="1" dirty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i="1" dirty="0">
                              <a:latin typeface="Cambria Math"/>
                            </a:rPr>
                            <m:t>𝑥𝑦</m:t>
                          </m:r>
                        </m:e>
                        <m:sup>
                          <m:r>
                            <a:rPr lang="en-US" sz="2400" i="1" dirty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sz="2400" i="1" dirty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i="1" dirty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400" i="1" dirty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/>
                        </a:rPr>
                        <m:t>−2</m:t>
                      </m:r>
                      <m:r>
                        <a:rPr lang="en-US" sz="2400" i="1">
                          <a:latin typeface="Cambria Math"/>
                        </a:rPr>
                        <m:t>𝑥</m:t>
                      </m:r>
                      <m:r>
                        <a:rPr lang="en-US" sz="2400" i="1">
                          <a:latin typeface="Cambria Math"/>
                        </a:rPr>
                        <m:t>+4)= </m:t>
                      </m:r>
                    </m:oMath>
                  </m:oMathPara>
                </a14:m>
                <a:endParaRPr lang="en-US" sz="24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4611469"/>
                <a:ext cx="3352800" cy="73866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2525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Binomial x Binomial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14400"/>
                <a:ext cx="8229600" cy="52117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Simplify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+3)(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+7)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i="1" dirty="0">
                    <a:latin typeface="Cambria Math"/>
                  </a:rPr>
                  <a:t>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+3)(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+7)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Group all like terms and combine for the final answer.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+3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+7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+21</m:t>
                      </m:r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1" i="1" u="sng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b="1" i="1" u="sng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3600" b="1" i="1" u="sng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3600" b="1" i="1" u="sng" smtClean="0">
                          <a:latin typeface="Cambria Math"/>
                        </a:rPr>
                        <m:t>+</m:t>
                      </m:r>
                      <m:r>
                        <a:rPr lang="en-US" sz="3600" b="1" i="1" u="sng" smtClean="0">
                          <a:latin typeface="Cambria Math"/>
                        </a:rPr>
                        <m:t>𝟏𝟎</m:t>
                      </m:r>
                      <m:r>
                        <a:rPr lang="en-US" sz="3600" b="1" i="1" u="sng" smtClean="0">
                          <a:latin typeface="Cambria Math"/>
                        </a:rPr>
                        <m:t>𝒙</m:t>
                      </m:r>
                      <m:r>
                        <a:rPr lang="en-US" sz="3600" b="1" i="1" u="sng" smtClean="0">
                          <a:latin typeface="Cambria Math"/>
                        </a:rPr>
                        <m:t>+</m:t>
                      </m:r>
                      <m:r>
                        <a:rPr lang="en-US" sz="3600" b="1" i="1" u="sng" smtClean="0">
                          <a:latin typeface="Cambria Math"/>
                        </a:rPr>
                        <m:t>𝟐𝟏</m:t>
                      </m:r>
                    </m:oMath>
                  </m:oMathPara>
                </a14:m>
                <a:endParaRPr lang="en-US" sz="3600" b="1" u="sng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14400"/>
                <a:ext cx="8229600" cy="5211763"/>
              </a:xfrm>
              <a:blipFill rotWithShape="1">
                <a:blip r:embed="rId3"/>
                <a:stretch>
                  <a:fillRect l="-1111" t="-9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886200" y="1367828"/>
            <a:ext cx="1524000" cy="1650742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>
                <a:latin typeface="+mj-lt"/>
              </a:rPr>
              <a:t>Use the box method</a:t>
            </a:r>
            <a:endParaRPr lang="en-US" sz="1600" dirty="0">
              <a:latin typeface="+mj-lt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8846277"/>
              </p:ext>
            </p:extLst>
          </p:nvPr>
        </p:nvGraphicFramePr>
        <p:xfrm>
          <a:off x="5715000" y="1447800"/>
          <a:ext cx="1768642" cy="15037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5968"/>
                <a:gridCol w="608932"/>
                <a:gridCol w="663742"/>
              </a:tblGrid>
              <a:tr h="5012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Gill Sans M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x</a:t>
                      </a:r>
                      <a:endParaRPr lang="en-US" sz="2400" dirty="0">
                        <a:effectLst/>
                        <a:latin typeface="Gill Sans M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US" sz="2400" dirty="0">
                        <a:effectLst/>
                        <a:latin typeface="Gill Sans M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01241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x</a:t>
                      </a:r>
                      <a:endParaRPr lang="en-US" sz="1200" dirty="0">
                        <a:effectLst/>
                        <a:latin typeface="Gill Sans M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Gill Sans M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Gill Sans M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01241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7</a:t>
                      </a:r>
                      <a:endParaRPr lang="en-US" sz="2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Gill Sans M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Gill Sans M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238009" y="1989937"/>
                <a:ext cx="533400" cy="37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8009" y="1989937"/>
                <a:ext cx="533400" cy="37555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896100" y="2008533"/>
                <a:ext cx="533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/>
                        </a:rPr>
                        <m:t>3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6100" y="2008533"/>
                <a:ext cx="533400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258791" y="2459831"/>
                <a:ext cx="533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FF0000"/>
                    </a:solidFill>
                  </a:rPr>
                  <a:t>7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</a:rPr>
                      <m:t>𝒙</m:t>
                    </m:r>
                  </m:oMath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8791" y="2459831"/>
                <a:ext cx="533400" cy="369332"/>
              </a:xfrm>
              <a:prstGeom prst="rect">
                <a:avLst/>
              </a:prstGeom>
              <a:blipFill rotWithShape="1">
                <a:blip r:embed="rId6"/>
                <a:stretch>
                  <a:fillRect l="-10345" t="-833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6972300" y="2485489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21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9126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Binomial x Binomial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14400"/>
                <a:ext cx="8229600" cy="52117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Simplify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(3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−5)(5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+2)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i="1" dirty="0">
                    <a:latin typeface="Cambria Math"/>
                  </a:rPr>
                  <a:t>	</a:t>
                </a:r>
                <a:endParaRPr lang="en-US" i="1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en-US" i="1" dirty="0">
                  <a:latin typeface="Cambria Math"/>
                </a:endParaRPr>
              </a:p>
              <a:p>
                <a:pPr marL="0" indent="0">
                  <a:buNone/>
                </a:pPr>
                <a:endParaRPr lang="en-US" i="1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Group all like terms and combine for the final answer.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15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−25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+6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−10</m:t>
                      </m:r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1" i="1" u="sng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b="1" i="1" u="sng" smtClean="0">
                              <a:latin typeface="Cambria Math"/>
                            </a:rPr>
                            <m:t>𝟏𝟓</m:t>
                          </m:r>
                          <m:r>
                            <a:rPr lang="en-US" sz="3600" b="1" i="1" u="sng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3600" b="1" i="1" u="sng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3600" b="1" i="1" u="sng" smtClean="0">
                          <a:latin typeface="Cambria Math"/>
                        </a:rPr>
                        <m:t>−</m:t>
                      </m:r>
                      <m:r>
                        <a:rPr lang="en-US" sz="3600" b="1" i="1" u="sng" smtClean="0">
                          <a:latin typeface="Cambria Math"/>
                        </a:rPr>
                        <m:t>𝟏𝟗</m:t>
                      </m:r>
                      <m:r>
                        <a:rPr lang="en-US" sz="3600" b="1" i="1" u="sng" smtClean="0">
                          <a:latin typeface="Cambria Math"/>
                        </a:rPr>
                        <m:t>𝒙</m:t>
                      </m:r>
                      <m:r>
                        <a:rPr lang="en-US" sz="3600" b="1" i="1" u="sng" smtClean="0">
                          <a:latin typeface="Cambria Math"/>
                        </a:rPr>
                        <m:t>−</m:t>
                      </m:r>
                      <m:r>
                        <a:rPr lang="en-US" sz="3600" b="1" i="1" u="sng" smtClean="0">
                          <a:latin typeface="Cambria Math"/>
                        </a:rPr>
                        <m:t>𝟏𝟎</m:t>
                      </m:r>
                    </m:oMath>
                  </m:oMathPara>
                </a14:m>
                <a:endParaRPr lang="en-US" sz="3600" b="1" u="sng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14400"/>
                <a:ext cx="8229600" cy="5211763"/>
              </a:xfrm>
              <a:blipFill rotWithShape="1">
                <a:blip r:embed="rId3"/>
                <a:stretch>
                  <a:fillRect l="-1111" t="-9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6724558"/>
              </p:ext>
            </p:extLst>
          </p:nvPr>
        </p:nvGraphicFramePr>
        <p:xfrm>
          <a:off x="3276600" y="1447800"/>
          <a:ext cx="2971799" cy="2057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33361"/>
                <a:gridCol w="1023171"/>
                <a:gridCol w="1115267"/>
              </a:tblGrid>
              <a:tr h="6858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Gill Sans M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3x</a:t>
                      </a:r>
                      <a:endParaRPr lang="en-US" sz="2400" dirty="0">
                        <a:effectLst/>
                        <a:latin typeface="Gill Sans M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-5</a:t>
                      </a:r>
                      <a:endParaRPr lang="en-US" sz="2400" dirty="0">
                        <a:effectLst/>
                        <a:latin typeface="Gill Sans M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8580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5x</a:t>
                      </a:r>
                      <a:endParaRPr lang="en-US" sz="1200" dirty="0">
                        <a:effectLst/>
                        <a:latin typeface="Gill Sans M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Gill Sans M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Gill Sans M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8580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  <a:endParaRPr lang="en-US" sz="2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Gill Sans M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Gill Sans M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343400" y="2286000"/>
                <a:ext cx="533400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𝟏𝟓</m:t>
                          </m:r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2286000"/>
                <a:ext cx="533400" cy="470000"/>
              </a:xfrm>
              <a:prstGeom prst="rect">
                <a:avLst/>
              </a:prstGeom>
              <a:blipFill rotWithShape="1">
                <a:blip r:embed="rId4"/>
                <a:stretch>
                  <a:fillRect l="-4598" r="-597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392882" y="2286000"/>
                <a:ext cx="533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𝟐𝟓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2882" y="2286000"/>
                <a:ext cx="533400" cy="461665"/>
              </a:xfrm>
              <a:prstGeom prst="rect">
                <a:avLst/>
              </a:prstGeom>
              <a:blipFill rotWithShape="1">
                <a:blip r:embed="rId5"/>
                <a:stretch>
                  <a:fillRect r="-597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495800" y="2946927"/>
                <a:ext cx="533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FF0000"/>
                    </a:solidFill>
                  </a:rPr>
                  <a:t>6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/>
                      </a:rPr>
                      <m:t>𝒙</m:t>
                    </m:r>
                  </m:oMath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2946927"/>
                <a:ext cx="533400" cy="461665"/>
              </a:xfrm>
              <a:prstGeom prst="rect">
                <a:avLst/>
              </a:prstGeom>
              <a:blipFill rotWithShape="1">
                <a:blip r:embed="rId6"/>
                <a:stretch>
                  <a:fillRect l="-18391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5392882" y="2971800"/>
            <a:ext cx="779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-10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16" y="1730425"/>
            <a:ext cx="2809875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3994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Binomial x Binomial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14400"/>
                <a:ext cx="8229600" cy="52117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Simplify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(2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−1)(2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+1)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i="1" dirty="0">
                    <a:latin typeface="Cambria Math"/>
                  </a:rPr>
                  <a:t>	</a:t>
                </a:r>
                <a:endParaRPr lang="en-US" i="1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en-US" i="1" dirty="0">
                  <a:latin typeface="Cambria Math"/>
                </a:endParaRPr>
              </a:p>
              <a:p>
                <a:pPr marL="0" indent="0">
                  <a:buNone/>
                </a:pPr>
                <a:endParaRPr lang="en-US" i="1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Group all like terms and combine for the final answer.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−2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+2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−1</m:t>
                      </m:r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1" i="1" u="sng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600" b="1" i="1" u="sng" smtClean="0">
                              <a:latin typeface="Cambria Math"/>
                            </a:rPr>
                            <m:t>𝟒</m:t>
                          </m:r>
                          <m:r>
                            <a:rPr lang="en-US" sz="3600" b="1" i="1" u="sng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3600" b="1" i="1" u="sng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3600" b="1" i="1" u="sng" smtClean="0">
                          <a:latin typeface="Cambria Math"/>
                        </a:rPr>
                        <m:t>−</m:t>
                      </m:r>
                      <m:r>
                        <a:rPr lang="en-US" sz="3600" b="1" i="1" u="sng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en-US" sz="3600" b="1" u="sng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14400"/>
                <a:ext cx="8229600" cy="5211763"/>
              </a:xfrm>
              <a:blipFill rotWithShape="1">
                <a:blip r:embed="rId3"/>
                <a:stretch>
                  <a:fillRect l="-1111" t="-9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6045547"/>
              </p:ext>
            </p:extLst>
          </p:nvPr>
        </p:nvGraphicFramePr>
        <p:xfrm>
          <a:off x="3276600" y="1447800"/>
          <a:ext cx="2971799" cy="2057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33361"/>
                <a:gridCol w="1023171"/>
                <a:gridCol w="1115267"/>
              </a:tblGrid>
              <a:tr h="6858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Gill Sans M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2x</a:t>
                      </a:r>
                      <a:endParaRPr lang="en-US" sz="2400" dirty="0">
                        <a:effectLst/>
                        <a:latin typeface="Gill Sans M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-1</a:t>
                      </a:r>
                      <a:endParaRPr lang="en-US" sz="2400" dirty="0">
                        <a:effectLst/>
                        <a:latin typeface="Gill Sans M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8580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2x</a:t>
                      </a:r>
                      <a:endParaRPr lang="en-US" sz="1200" dirty="0">
                        <a:effectLst/>
                        <a:latin typeface="Gill Sans M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 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Gill Sans M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Gill Sans M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8580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endParaRPr lang="en-US" sz="2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Gill Sans M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Gill Sans M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343400" y="2286000"/>
                <a:ext cx="533400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𝟒</m:t>
                          </m:r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2286000"/>
                <a:ext cx="533400" cy="470000"/>
              </a:xfrm>
              <a:prstGeom prst="rect">
                <a:avLst/>
              </a:prstGeom>
              <a:blipFill rotWithShape="1">
                <a:blip r:embed="rId4"/>
                <a:stretch>
                  <a:fillRect l="-3448" r="-252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392882" y="2286000"/>
                <a:ext cx="533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2882" y="2286000"/>
                <a:ext cx="533400" cy="461665"/>
              </a:xfrm>
              <a:prstGeom prst="rect">
                <a:avLst/>
              </a:prstGeom>
              <a:blipFill rotWithShape="1">
                <a:blip r:embed="rId5"/>
                <a:stretch>
                  <a:fillRect r="-2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495800" y="2946927"/>
                <a:ext cx="533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FF0000"/>
                    </a:solidFill>
                  </a:rPr>
                  <a:t>2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/>
                      </a:rPr>
                      <m:t>𝒙</m:t>
                    </m:r>
                  </m:oMath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2946927"/>
                <a:ext cx="533400" cy="461665"/>
              </a:xfrm>
              <a:prstGeom prst="rect">
                <a:avLst/>
              </a:prstGeom>
              <a:blipFill rotWithShape="1">
                <a:blip r:embed="rId6"/>
                <a:stretch>
                  <a:fillRect l="-18391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5469082" y="2971800"/>
            <a:ext cx="779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-1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051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472</TotalTime>
  <Words>892</Words>
  <Application>Microsoft Office PowerPoint</Application>
  <PresentationFormat>On-screen Show (4:3)</PresentationFormat>
  <Paragraphs>293</Paragraphs>
  <Slides>15</Slides>
  <Notes>15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Executive</vt:lpstr>
      <vt:lpstr>Equation</vt:lpstr>
      <vt:lpstr>  Multiplying and Dividing Polynomials</vt:lpstr>
      <vt:lpstr>Recall</vt:lpstr>
      <vt:lpstr>Multiplying Polynomials</vt:lpstr>
      <vt:lpstr>Multiplying Polynomials</vt:lpstr>
      <vt:lpstr>Monomial x Trinomial</vt:lpstr>
      <vt:lpstr>Monomial x Trinomial</vt:lpstr>
      <vt:lpstr>Binomial x Binomial</vt:lpstr>
      <vt:lpstr>Binomial x Binomial</vt:lpstr>
      <vt:lpstr>Binomial x Binomial</vt:lpstr>
      <vt:lpstr>Special Binomials</vt:lpstr>
      <vt:lpstr>Trinomial x Trinomial</vt:lpstr>
      <vt:lpstr>Trinomial x Trinomial</vt:lpstr>
      <vt:lpstr>Dividing Polynomials</vt:lpstr>
      <vt:lpstr>Dividing Polynomials</vt:lpstr>
      <vt:lpstr>Dividing Polynomials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Tammy L. Wallace (tlwallace)</dc:creator>
  <cp:lastModifiedBy>Jenna M. Finnegan</cp:lastModifiedBy>
  <cp:revision>20</cp:revision>
  <cp:lastPrinted>2015-10-26T16:17:13Z</cp:lastPrinted>
  <dcterms:created xsi:type="dcterms:W3CDTF">2014-08-07T12:28:10Z</dcterms:created>
  <dcterms:modified xsi:type="dcterms:W3CDTF">2015-10-26T17:41:08Z</dcterms:modified>
</cp:coreProperties>
</file>