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2254-3C56-4EE7-824B-E0630858DD0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CB380B-8A7E-452E-99D3-20494C95826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2254-3C56-4EE7-824B-E0630858DD0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380B-8A7E-452E-99D3-20494C958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2254-3C56-4EE7-824B-E0630858DD0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380B-8A7E-452E-99D3-20494C958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DD3BB-B6AD-4273-9AC0-728DF2105B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19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4D2254-3C56-4EE7-824B-E0630858DD0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1CB380B-8A7E-452E-99D3-20494C95826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2254-3C56-4EE7-824B-E0630858DD0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380B-8A7E-452E-99D3-20494C958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2254-3C56-4EE7-824B-E0630858DD0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380B-8A7E-452E-99D3-20494C958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380B-8A7E-452E-99D3-20494C958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2254-3C56-4EE7-824B-E0630858DD0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2254-3C56-4EE7-824B-E0630858DD0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380B-8A7E-452E-99D3-20494C958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2254-3C56-4EE7-824B-E0630858DD0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380B-8A7E-452E-99D3-20494C958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4D2254-3C56-4EE7-824B-E0630858DD0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CB380B-8A7E-452E-99D3-20494C9582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2254-3C56-4EE7-824B-E0630858DD0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CB380B-8A7E-452E-99D3-20494C9582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4D2254-3C56-4EE7-824B-E0630858DD0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1CB380B-8A7E-452E-99D3-20494C9582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w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wmf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Finnegan</a:t>
            </a:r>
          </a:p>
          <a:p>
            <a:r>
              <a:rPr lang="en-US" dirty="0" smtClean="0"/>
              <a:t>Algebra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Factoring 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6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two or more numbers are multiplied, each number is a </a:t>
            </a:r>
            <a:r>
              <a:rPr lang="en-US" u="sng" dirty="0" smtClean="0">
                <a:solidFill>
                  <a:srgbClr val="FF0000"/>
                </a:solidFill>
              </a:rPr>
              <a:t>factor</a:t>
            </a:r>
            <a:r>
              <a:rPr lang="en-US" dirty="0" smtClean="0"/>
              <a:t> </a:t>
            </a:r>
            <a:r>
              <a:rPr lang="en-US" dirty="0"/>
              <a:t>of the product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90800"/>
            <a:ext cx="6019800" cy="3127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908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2743200" y="4038600"/>
            <a:ext cx="1143000" cy="609600"/>
          </a:xfrm>
          <a:prstGeom prst="rect">
            <a:avLst/>
          </a:prstGeom>
          <a:solidFill>
            <a:srgbClr val="FFFF00">
              <a:alpha val="4588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828800" y="4038600"/>
            <a:ext cx="914400" cy="609600"/>
          </a:xfrm>
          <a:prstGeom prst="rect">
            <a:avLst/>
          </a:prstGeom>
          <a:solidFill>
            <a:srgbClr val="FFFF00">
              <a:alpha val="4588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rmAutofit fontScale="90000"/>
          </a:bodyPr>
          <a:lstStyle/>
          <a:p>
            <a:r>
              <a:rPr lang="en-US" altLang="en-US" smtClean="0"/>
              <a:t>Review:  What is the GCF of </a:t>
            </a:r>
            <a:br>
              <a:rPr lang="en-US" altLang="en-US" smtClean="0"/>
            </a:br>
            <a:r>
              <a:rPr lang="en-US" altLang="en-US" smtClean="0"/>
              <a:t>   25a</a:t>
            </a:r>
            <a:r>
              <a:rPr lang="en-US" altLang="en-US" baseline="30000" smtClean="0"/>
              <a:t>2</a:t>
            </a:r>
            <a:r>
              <a:rPr lang="en-US" altLang="en-US" smtClean="0"/>
              <a:t> and 15a?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924800" cy="5486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609600" indent="-609600" algn="ctr">
              <a:buFontTx/>
              <a:buNone/>
            </a:pPr>
            <a:r>
              <a:rPr lang="en-US" altLang="en-US" sz="3600" b="1" dirty="0" smtClean="0">
                <a:solidFill>
                  <a:schemeClr val="hlink"/>
                </a:solidFill>
              </a:rPr>
              <a:t>5a</a:t>
            </a:r>
          </a:p>
          <a:p>
            <a:pPr marL="609600" indent="-609600" algn="ctr">
              <a:buFontTx/>
              <a:buNone/>
            </a:pPr>
            <a:r>
              <a:rPr lang="en-US" altLang="en-US" sz="3600" dirty="0" smtClean="0"/>
              <a:t>Let’s go one step further…</a:t>
            </a:r>
          </a:p>
          <a:p>
            <a:pPr marL="609600" indent="-609600" algn="ctr">
              <a:buFontTx/>
              <a:buNone/>
            </a:pPr>
            <a:r>
              <a:rPr lang="en-US" altLang="en-US" sz="3600" dirty="0" smtClean="0"/>
              <a:t>1) </a:t>
            </a:r>
            <a:r>
              <a:rPr lang="en-US" altLang="en-US" sz="3600" b="1" dirty="0" smtClean="0">
                <a:solidFill>
                  <a:srgbClr val="022998"/>
                </a:solidFill>
              </a:rPr>
              <a:t>FACTOR</a:t>
            </a:r>
            <a:r>
              <a:rPr lang="en-US" altLang="en-US" sz="3600" dirty="0" smtClean="0"/>
              <a:t>  25a</a:t>
            </a:r>
            <a:r>
              <a:rPr lang="en-US" altLang="en-US" sz="3600" baseline="30000" dirty="0" smtClean="0"/>
              <a:t>2</a:t>
            </a:r>
            <a:r>
              <a:rPr lang="en-US" altLang="en-US" sz="3600" dirty="0" smtClean="0"/>
              <a:t> + 15a.</a:t>
            </a:r>
          </a:p>
          <a:p>
            <a:pPr marL="609600" indent="-609600" algn="ctr">
              <a:buFontTx/>
              <a:buNone/>
            </a:pPr>
            <a:r>
              <a:rPr lang="en-US" altLang="en-US" sz="3600" dirty="0" smtClean="0"/>
              <a:t>Find the GCF and divide each term</a:t>
            </a:r>
          </a:p>
          <a:p>
            <a:pPr marL="609600" indent="-609600" algn="ctr">
              <a:buFontTx/>
              <a:buNone/>
            </a:pPr>
            <a:r>
              <a:rPr lang="en-US" altLang="en-US" sz="3600" dirty="0" smtClean="0"/>
              <a:t>25a</a:t>
            </a:r>
            <a:r>
              <a:rPr lang="en-US" altLang="en-US" sz="3600" baseline="30000" dirty="0" smtClean="0"/>
              <a:t>2</a:t>
            </a:r>
            <a:r>
              <a:rPr lang="en-US" altLang="en-US" sz="3600" dirty="0" smtClean="0"/>
              <a:t> + 15a = </a:t>
            </a:r>
            <a:r>
              <a:rPr lang="en-US" altLang="en-US" sz="3600" dirty="0" smtClean="0">
                <a:solidFill>
                  <a:schemeClr val="hlink"/>
                </a:solidFill>
              </a:rPr>
              <a:t>5a</a:t>
            </a:r>
            <a:r>
              <a:rPr lang="en-US" altLang="en-US" sz="3600" dirty="0" smtClean="0"/>
              <a:t>( ___  +  ___ )</a:t>
            </a:r>
          </a:p>
          <a:p>
            <a:pPr marL="609600" indent="-609600" algn="ctr">
              <a:buFontTx/>
              <a:buNone/>
            </a:pPr>
            <a:endParaRPr lang="en-US" altLang="en-US" sz="3600" dirty="0" smtClean="0"/>
          </a:p>
          <a:p>
            <a:pPr marL="609600" indent="-609600" algn="ctr">
              <a:buFontTx/>
              <a:buNone/>
            </a:pPr>
            <a:endParaRPr lang="en-US" altLang="en-US" sz="3600" dirty="0" smtClean="0"/>
          </a:p>
          <a:p>
            <a:pPr marL="609600" indent="-609600" algn="ctr">
              <a:buFontTx/>
              <a:buNone/>
            </a:pPr>
            <a:r>
              <a:rPr lang="en-US" altLang="en-US" sz="3600" dirty="0" smtClean="0"/>
              <a:t>Check your answer by distributing.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987925" y="4876800"/>
          <a:ext cx="8032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368300" imgH="419100" progId="Equation.DSMT4">
                  <p:embed/>
                </p:oleObj>
              </mc:Choice>
              <mc:Fallback>
                <p:oleObj name="Equation" r:id="rId4" imgW="368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925" y="4876800"/>
                        <a:ext cx="8032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6526213" y="4932363"/>
          <a:ext cx="636587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6" imgW="291973" imgH="393529" progId="Equation.DSMT4">
                  <p:embed/>
                </p:oleObj>
              </mc:Choice>
              <mc:Fallback>
                <p:oleObj name="Equation" r:id="rId6" imgW="29197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6213" y="4932363"/>
                        <a:ext cx="636587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002068" y="3794125"/>
            <a:ext cx="61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chemeClr val="hlink"/>
                </a:solidFill>
              </a:rPr>
              <a:t>5a</a:t>
            </a:r>
            <a:endParaRPr lang="en-US" sz="3600" dirty="0">
              <a:solidFill>
                <a:schemeClr val="hlink"/>
              </a:solidFill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6597650" y="380163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chemeClr val="hlink"/>
                </a:solidFill>
              </a:rPr>
              <a:t>3</a:t>
            </a:r>
            <a:endParaRPr lang="en-US" sz="3600" dirty="0">
              <a:solidFill>
                <a:schemeClr val="hlink"/>
              </a:solidFill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53340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68580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74" name="Group 14"/>
          <p:cNvGrpSpPr>
            <a:grpSpLocks/>
          </p:cNvGrpSpPr>
          <p:nvPr/>
        </p:nvGrpSpPr>
        <p:grpSpPr bwMode="auto">
          <a:xfrm>
            <a:off x="4572000" y="3976688"/>
            <a:ext cx="762000" cy="138112"/>
            <a:chOff x="4704" y="1920"/>
            <a:chExt cx="624" cy="96"/>
          </a:xfrm>
        </p:grpSpPr>
        <p:sp>
          <p:nvSpPr>
            <p:cNvPr id="3088" name="Arc 12"/>
            <p:cNvSpPr>
              <a:spLocks/>
            </p:cNvSpPr>
            <p:nvPr/>
          </p:nvSpPr>
          <p:spPr bwMode="auto">
            <a:xfrm>
              <a:off x="4992" y="1920"/>
              <a:ext cx="336" cy="96"/>
            </a:xfrm>
            <a:custGeom>
              <a:avLst/>
              <a:gdLst>
                <a:gd name="T0" fmla="*/ 0 w 21600"/>
                <a:gd name="T1" fmla="*/ 0 h 21600"/>
                <a:gd name="T2" fmla="*/ 336 w 21600"/>
                <a:gd name="T3" fmla="*/ 96 h 21600"/>
                <a:gd name="T4" fmla="*/ 0 w 21600"/>
                <a:gd name="T5" fmla="*/ 9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Arc 13"/>
            <p:cNvSpPr>
              <a:spLocks/>
            </p:cNvSpPr>
            <p:nvPr/>
          </p:nvSpPr>
          <p:spPr bwMode="auto">
            <a:xfrm flipH="1">
              <a:off x="4704" y="1920"/>
              <a:ext cx="336" cy="96"/>
            </a:xfrm>
            <a:custGeom>
              <a:avLst/>
              <a:gdLst>
                <a:gd name="T0" fmla="*/ 0 w 21600"/>
                <a:gd name="T1" fmla="*/ 0 h 21600"/>
                <a:gd name="T2" fmla="*/ 336 w 21600"/>
                <a:gd name="T3" fmla="*/ 96 h 21600"/>
                <a:gd name="T4" fmla="*/ 0 w 21600"/>
                <a:gd name="T5" fmla="*/ 9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4572000" y="3919538"/>
            <a:ext cx="2209800" cy="195262"/>
            <a:chOff x="4704" y="1920"/>
            <a:chExt cx="624" cy="96"/>
          </a:xfrm>
        </p:grpSpPr>
        <p:sp>
          <p:nvSpPr>
            <p:cNvPr id="3086" name="Arc 16"/>
            <p:cNvSpPr>
              <a:spLocks/>
            </p:cNvSpPr>
            <p:nvPr/>
          </p:nvSpPr>
          <p:spPr bwMode="auto">
            <a:xfrm>
              <a:off x="4992" y="1920"/>
              <a:ext cx="336" cy="96"/>
            </a:xfrm>
            <a:custGeom>
              <a:avLst/>
              <a:gdLst>
                <a:gd name="T0" fmla="*/ 0 w 21600"/>
                <a:gd name="T1" fmla="*/ 0 h 21600"/>
                <a:gd name="T2" fmla="*/ 336 w 21600"/>
                <a:gd name="T3" fmla="*/ 96 h 21600"/>
                <a:gd name="T4" fmla="*/ 0 w 21600"/>
                <a:gd name="T5" fmla="*/ 9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rc 17"/>
            <p:cNvSpPr>
              <a:spLocks/>
            </p:cNvSpPr>
            <p:nvPr/>
          </p:nvSpPr>
          <p:spPr bwMode="auto">
            <a:xfrm flipH="1">
              <a:off x="4704" y="1920"/>
              <a:ext cx="336" cy="96"/>
            </a:xfrm>
            <a:custGeom>
              <a:avLst/>
              <a:gdLst>
                <a:gd name="T0" fmla="*/ 0 w 21600"/>
                <a:gd name="T1" fmla="*/ 0 h 21600"/>
                <a:gd name="T2" fmla="*/ 336 w 21600"/>
                <a:gd name="T3" fmla="*/ 96 h 21600"/>
                <a:gd name="T4" fmla="*/ 0 w 21600"/>
                <a:gd name="T5" fmla="*/ 9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392348917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 animBg="1"/>
      <p:bldP spid="15378" grpId="0" animBg="1"/>
      <p:bldP spid="15363" grpId="0" build="p" autoUpdateAnimBg="0"/>
      <p:bldP spid="15368" grpId="0"/>
      <p:bldP spid="15369" grpId="0"/>
      <p:bldP spid="15370" grpId="0" animBg="1"/>
      <p:bldP spid="153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4267200" y="3124200"/>
            <a:ext cx="3581400" cy="685800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dirty="0" smtClean="0"/>
              <a:t>2)  Factor 18x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- 12x</a:t>
            </a:r>
            <a:r>
              <a:rPr lang="en-US" altLang="en-US" baseline="30000" dirty="0" smtClean="0"/>
              <a:t>3</a:t>
            </a:r>
            <a:r>
              <a:rPr lang="en-US" altLang="en-US" dirty="0" smtClean="0"/>
              <a:t>.</a:t>
            </a:r>
            <a:endParaRPr lang="en-US" altLang="en-US" baseline="30000" dirty="0" smtClean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14400"/>
            <a:ext cx="7924800" cy="5486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609600" indent="-609600" algn="ctr">
              <a:buFontTx/>
              <a:buNone/>
            </a:pPr>
            <a:r>
              <a:rPr lang="en-US" altLang="en-US" sz="4000" dirty="0" smtClean="0"/>
              <a:t>Find the GCF</a:t>
            </a:r>
          </a:p>
          <a:p>
            <a:pPr marL="609600" indent="-609600" algn="ctr">
              <a:buFontTx/>
              <a:buNone/>
            </a:pPr>
            <a:r>
              <a:rPr lang="en-US" altLang="en-US" sz="4000" dirty="0" smtClean="0">
                <a:solidFill>
                  <a:schemeClr val="hlink"/>
                </a:solidFill>
              </a:rPr>
              <a:t>6x</a:t>
            </a:r>
            <a:r>
              <a:rPr lang="en-US" altLang="en-US" sz="4000" baseline="30000" dirty="0" smtClean="0">
                <a:solidFill>
                  <a:schemeClr val="hlink"/>
                </a:solidFill>
              </a:rPr>
              <a:t>2</a:t>
            </a:r>
          </a:p>
          <a:p>
            <a:pPr marL="609600" indent="-609600" algn="ctr">
              <a:buFontTx/>
              <a:buNone/>
            </a:pPr>
            <a:r>
              <a:rPr lang="en-US" altLang="en-US" sz="4000" dirty="0" smtClean="0"/>
              <a:t>Divide each term by the GCF</a:t>
            </a:r>
          </a:p>
          <a:p>
            <a:pPr marL="609600" indent="-609600" algn="ctr">
              <a:buFontTx/>
              <a:buNone/>
            </a:pPr>
            <a:r>
              <a:rPr lang="en-US" altLang="en-US" sz="4000" dirty="0" smtClean="0"/>
              <a:t>18x</a:t>
            </a:r>
            <a:r>
              <a:rPr lang="en-US" altLang="en-US" sz="4000" baseline="30000" dirty="0" smtClean="0"/>
              <a:t>2</a:t>
            </a:r>
            <a:r>
              <a:rPr lang="en-US" altLang="en-US" sz="4000" dirty="0" smtClean="0"/>
              <a:t> - 12x</a:t>
            </a:r>
            <a:r>
              <a:rPr lang="en-US" altLang="en-US" sz="4000" baseline="30000" dirty="0" smtClean="0"/>
              <a:t>3</a:t>
            </a:r>
            <a:r>
              <a:rPr lang="en-US" altLang="en-US" sz="4000" dirty="0" smtClean="0"/>
              <a:t> = </a:t>
            </a:r>
            <a:r>
              <a:rPr lang="en-US" altLang="en-US" sz="4000" dirty="0" smtClean="0">
                <a:solidFill>
                  <a:schemeClr val="hlink"/>
                </a:solidFill>
              </a:rPr>
              <a:t>6x</a:t>
            </a:r>
            <a:r>
              <a:rPr lang="en-US" altLang="en-US" sz="4000" baseline="30000" dirty="0" smtClean="0">
                <a:solidFill>
                  <a:schemeClr val="hlink"/>
                </a:solidFill>
              </a:rPr>
              <a:t>2</a:t>
            </a:r>
            <a:r>
              <a:rPr lang="en-US" altLang="en-US" sz="4000" dirty="0" smtClean="0"/>
              <a:t>( ___  -  ___ )</a:t>
            </a:r>
          </a:p>
          <a:p>
            <a:pPr marL="609600" indent="-609600" algn="ctr">
              <a:buFontTx/>
              <a:buNone/>
            </a:pPr>
            <a:endParaRPr lang="en-US" altLang="en-US" sz="4000" dirty="0" smtClean="0"/>
          </a:p>
          <a:p>
            <a:pPr marL="609600" indent="-609600" algn="ctr">
              <a:buFontTx/>
              <a:buNone/>
            </a:pPr>
            <a:endParaRPr lang="en-US" altLang="en-US" sz="4000" dirty="0" smtClean="0"/>
          </a:p>
          <a:p>
            <a:pPr marL="609600" indent="-609600" algn="ctr">
              <a:buFontTx/>
              <a:buNone/>
            </a:pPr>
            <a:r>
              <a:rPr lang="en-US" altLang="en-US" sz="4000" dirty="0" smtClean="0"/>
              <a:t>Check your answer by distributing.</a:t>
            </a:r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5346700" y="3943350"/>
          <a:ext cx="7762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355446" imgH="418918" progId="Equation.DSMT4">
                  <p:embed/>
                </p:oleObj>
              </mc:Choice>
              <mc:Fallback>
                <p:oleObj name="Equation" r:id="rId4" imgW="355446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3943350"/>
                        <a:ext cx="7762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6858000" y="3943350"/>
          <a:ext cx="747713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342751" imgH="418918" progId="Equation.DSMT4">
                  <p:embed/>
                </p:oleObj>
              </mc:Choice>
              <mc:Fallback>
                <p:oleObj name="Equation" r:id="rId6" imgW="342751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943350"/>
                        <a:ext cx="747713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458691" y="289560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chemeClr val="hlink"/>
                </a:solidFill>
              </a:rPr>
              <a:t>3</a:t>
            </a:r>
            <a:endParaRPr lang="en-US" sz="4000" dirty="0">
              <a:solidFill>
                <a:schemeClr val="hlink"/>
              </a:solidFill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781800" y="2907145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chemeClr val="hlink"/>
                </a:solidFill>
              </a:rPr>
              <a:t>2x</a:t>
            </a:r>
            <a:endParaRPr lang="en-US" sz="4000" dirty="0">
              <a:solidFill>
                <a:schemeClr val="hlink"/>
              </a:solidFill>
            </a:endParaRP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715000" y="37766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V="1">
            <a:off x="7148513" y="37766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2130729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6" grpId="0" animBg="1"/>
      <p:bldP spid="16391" grpId="0" build="p" autoUpdateAnimBg="0"/>
      <p:bldP spid="16394" grpId="0"/>
      <p:bldP spid="16395" grpId="0"/>
      <p:bldP spid="16396" grpId="0" animBg="1"/>
      <p:bldP spid="163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3)  Factor 28a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b + 56abc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.</a:t>
            </a:r>
            <a:endParaRPr lang="en-US" altLang="en-US" baseline="300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4000" dirty="0" smtClean="0"/>
              <a:t>GCF = </a:t>
            </a:r>
            <a:r>
              <a:rPr lang="en-US" altLang="en-US" sz="4000" dirty="0" smtClean="0">
                <a:solidFill>
                  <a:schemeClr val="hlink"/>
                </a:solidFill>
              </a:rPr>
              <a:t>28ab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4000" dirty="0" smtClean="0"/>
              <a:t>Divide each term by the GCF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4000" dirty="0" smtClean="0"/>
              <a:t>28a</a:t>
            </a:r>
            <a:r>
              <a:rPr lang="en-US" altLang="en-US" sz="4000" baseline="30000" dirty="0" smtClean="0"/>
              <a:t>2</a:t>
            </a:r>
            <a:r>
              <a:rPr lang="en-US" altLang="en-US" sz="4000" dirty="0" smtClean="0"/>
              <a:t>b + 56abc</a:t>
            </a:r>
            <a:r>
              <a:rPr lang="en-US" altLang="en-US" sz="4000" baseline="30000" dirty="0" smtClean="0"/>
              <a:t>2</a:t>
            </a:r>
            <a:r>
              <a:rPr lang="en-US" altLang="en-US" sz="4000" dirty="0" smtClean="0"/>
              <a:t> = </a:t>
            </a:r>
            <a:r>
              <a:rPr lang="en-US" altLang="en-US" sz="4000" dirty="0" smtClean="0">
                <a:solidFill>
                  <a:schemeClr val="hlink"/>
                </a:solidFill>
              </a:rPr>
              <a:t>28ab </a:t>
            </a:r>
            <a:r>
              <a:rPr lang="en-US" altLang="en-US" sz="4000" dirty="0" smtClean="0"/>
              <a:t>( ___  +  ___ )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4000" dirty="0" smtClean="0"/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40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4000" dirty="0" smtClean="0"/>
              <a:t>Check your answer by distributing.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4000" b="1" dirty="0" smtClean="0">
                <a:solidFill>
                  <a:srgbClr val="022998"/>
                </a:solidFill>
              </a:rPr>
              <a:t>28ab(a + 2c</a:t>
            </a:r>
            <a:r>
              <a:rPr lang="en-US" altLang="en-US" sz="4000" b="1" baseline="30000" dirty="0" smtClean="0">
                <a:solidFill>
                  <a:srgbClr val="022998"/>
                </a:solidFill>
              </a:rPr>
              <a:t>2</a:t>
            </a:r>
            <a:r>
              <a:rPr lang="en-US" altLang="en-US" sz="4000" b="1" dirty="0" smtClean="0">
                <a:solidFill>
                  <a:srgbClr val="022998"/>
                </a:solidFill>
              </a:rPr>
              <a:t>)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5846763" y="3533775"/>
          <a:ext cx="9429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431613" imgH="418918" progId="Equation.DSMT4">
                  <p:embed/>
                </p:oleObj>
              </mc:Choice>
              <mc:Fallback>
                <p:oleObj name="Equation" r:id="rId4" imgW="431613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3533775"/>
                        <a:ext cx="9429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7364413" y="3533775"/>
          <a:ext cx="1108075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6" imgW="508000" imgH="419100" progId="Equation.DSMT4">
                  <p:embed/>
                </p:oleObj>
              </mc:Choice>
              <mc:Fallback>
                <p:oleObj name="Equation" r:id="rId6" imgW="5080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4413" y="3533775"/>
                        <a:ext cx="1108075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069013" y="2665413"/>
            <a:ext cx="409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chemeClr val="hlink"/>
                </a:solidFill>
              </a:rPr>
              <a:t>a</a:t>
            </a:r>
            <a:endParaRPr lang="en-US" sz="4000" dirty="0">
              <a:solidFill>
                <a:schemeClr val="hlink"/>
              </a:solidFill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7467600" y="2643044"/>
            <a:ext cx="835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chemeClr val="hlink"/>
                </a:solidFill>
              </a:rPr>
              <a:t>2c</a:t>
            </a:r>
            <a:r>
              <a:rPr lang="en-US" altLang="en-US" sz="4000" baseline="30000" dirty="0">
                <a:solidFill>
                  <a:schemeClr val="hlink"/>
                </a:solidFill>
              </a:rPr>
              <a:t>2</a:t>
            </a:r>
            <a:endParaRPr lang="en-US" sz="4000" baseline="30000" dirty="0">
              <a:solidFill>
                <a:schemeClr val="hlink"/>
              </a:solidFill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6297613" y="33670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V="1">
            <a:off x="7834313" y="33670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3096153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5" grpId="0"/>
      <p:bldP spid="17416" grpId="0"/>
      <p:bldP spid="17417" grpId="0" animBg="1"/>
      <p:bldP spid="174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244</TotalTime>
  <Words>144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Paper</vt:lpstr>
      <vt:lpstr>MathType 5.0 Equation</vt:lpstr>
      <vt:lpstr>Factoring Foundation</vt:lpstr>
      <vt:lpstr>PowerPoint Presentation</vt:lpstr>
      <vt:lpstr>Definitions</vt:lpstr>
      <vt:lpstr>Review:  What is the GCF of     25a2 and 15a?</vt:lpstr>
      <vt:lpstr>2)  Factor 18x2 - 12x3.</vt:lpstr>
      <vt:lpstr>3)  Factor 28a2b + 56abc2.</vt:lpstr>
    </vt:vector>
  </TitlesOfParts>
  <Company>Nottoway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M. Finnegan</dc:creator>
  <cp:lastModifiedBy>Jenna M. Finnegan</cp:lastModifiedBy>
  <cp:revision>5</cp:revision>
  <dcterms:created xsi:type="dcterms:W3CDTF">2016-01-07T16:19:04Z</dcterms:created>
  <dcterms:modified xsi:type="dcterms:W3CDTF">2016-01-07T20:23:04Z</dcterms:modified>
</cp:coreProperties>
</file>