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4" r:id="rId4"/>
    <p:sldId id="292" r:id="rId5"/>
    <p:sldId id="275" r:id="rId6"/>
    <p:sldId id="288" r:id="rId7"/>
    <p:sldId id="279" r:id="rId8"/>
    <p:sldId id="258" r:id="rId9"/>
    <p:sldId id="290" r:id="rId10"/>
    <p:sldId id="291" r:id="rId11"/>
    <p:sldId id="289" r:id="rId12"/>
    <p:sldId id="263" r:id="rId13"/>
    <p:sldId id="265" r:id="rId14"/>
    <p:sldId id="293" r:id="rId15"/>
    <p:sldId id="269" r:id="rId16"/>
    <p:sldId id="270" r:id="rId17"/>
    <p:sldId id="266" r:id="rId18"/>
    <p:sldId id="280" r:id="rId19"/>
    <p:sldId id="281" r:id="rId20"/>
    <p:sldId id="282" r:id="rId21"/>
    <p:sldId id="294" r:id="rId22"/>
    <p:sldId id="283" r:id="rId23"/>
    <p:sldId id="284" r:id="rId24"/>
    <p:sldId id="295" r:id="rId25"/>
    <p:sldId id="285" r:id="rId26"/>
    <p:sldId id="286" r:id="rId27"/>
    <p:sldId id="287" r:id="rId28"/>
    <p:sldId id="26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0000"/>
    <a:srgbClr val="99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 snapToGrid="0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F8FA-44E1-435A-A8A5-98DBABBBA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691AF-ED02-4293-B5ED-396D910CB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7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54497-71CE-4015-B1DA-966C9198A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07F8-7369-46F3-9245-8336E2D07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5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DDD62-C2EF-4755-AAD4-DA442ACDF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1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B5-782C-4CAC-AA24-76E0F3C0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D0E7-D219-4FE6-ABB1-1921EF44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3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BD61-EA0E-4719-92A9-995D23636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A9B6-E929-4C2E-8468-34F79CE68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972F-328D-45A7-BD5E-DF040A9DA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7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02B0-8A0A-4D36-B688-04AC125BC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9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300D-E1F1-4CA5-9E91-44CCC87B0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1B6928-446D-4E23-9E37-CB27C8A66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500" b="1" smtClean="0"/>
              <a:t>8-5 Angles in Circles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Thrm 9-7. </a:t>
            </a:r>
            <a:r>
              <a:rPr lang="en-US" sz="2800" b="1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00063" y="479425"/>
            <a:ext cx="82359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INSCRIBED ANGLE THEOREM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720850"/>
            <a:ext cx="7758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  <a:p>
            <a:pPr marL="342900" indent="-342900">
              <a:spcBef>
                <a:spcPct val="20000"/>
              </a:spcBef>
            </a:pPr>
            <a:endParaRPr lang="en-US" sz="3200"/>
          </a:p>
        </p:txBody>
      </p:sp>
      <p:pic>
        <p:nvPicPr>
          <p:cNvPr id="11269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0000" flipV="1">
            <a:off x="4287838" y="4741863"/>
            <a:ext cx="55562" cy="4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9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4013"/>
            <a:ext cx="24685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0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2995613"/>
            <a:ext cx="2301875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2" name="Picture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2933700"/>
            <a:ext cx="235267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3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2917825"/>
            <a:ext cx="239712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39"/>
          <p:cNvSpPr txBox="1">
            <a:spLocks noChangeArrowheads="1"/>
          </p:cNvSpPr>
          <p:nvPr/>
        </p:nvSpPr>
        <p:spPr bwMode="auto">
          <a:xfrm>
            <a:off x="3130550" y="5886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58408" name="Object 40"/>
          <p:cNvGraphicFramePr>
            <a:graphicFrameLocks noChangeAspect="1"/>
          </p:cNvGraphicFramePr>
          <p:nvPr/>
        </p:nvGraphicFramePr>
        <p:xfrm>
          <a:off x="3706813" y="5245100"/>
          <a:ext cx="9175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8" imgW="279279" imgH="393529" progId="Equation.DSMT4">
                  <p:embed/>
                </p:oleObj>
              </mc:Choice>
              <mc:Fallback>
                <p:oleObj name="Equation" r:id="rId8" imgW="279279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5245100"/>
                        <a:ext cx="9175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409" name="Picture 4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38" y="5335588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2" name="Picture 4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654675"/>
            <a:ext cx="581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Thrm 9-7. </a:t>
            </a:r>
            <a:r>
              <a:rPr lang="en-US" sz="2800" b="1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00063" y="479425"/>
            <a:ext cx="82359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INSCRIBED ANGLE THEOREM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  <a:p>
            <a:pPr marL="342900" indent="-342900">
              <a:spcBef>
                <a:spcPct val="20000"/>
              </a:spcBef>
            </a:pPr>
            <a:endParaRPr lang="en-US" sz="3200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867025" y="3724275"/>
            <a:ext cx="1752600" cy="1752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705225" y="4562475"/>
            <a:ext cx="76200" cy="76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2887663" y="3767138"/>
            <a:ext cx="1189037" cy="101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2857500" y="4751388"/>
            <a:ext cx="1462088" cy="4778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4076700" y="3790950"/>
            <a:ext cx="561975" cy="1414463"/>
          </a:xfrm>
          <a:custGeom>
            <a:avLst/>
            <a:gdLst>
              <a:gd name="T0" fmla="*/ 0 w 354"/>
              <a:gd name="T1" fmla="*/ 0 h 891"/>
              <a:gd name="T2" fmla="*/ 2147483647 w 354"/>
              <a:gd name="T3" fmla="*/ 2147483647 h 891"/>
              <a:gd name="T4" fmla="*/ 2147483647 w 354"/>
              <a:gd name="T5" fmla="*/ 2147483647 h 891"/>
              <a:gd name="T6" fmla="*/ 2147483647 w 354"/>
              <a:gd name="T7" fmla="*/ 2147483647 h 891"/>
              <a:gd name="T8" fmla="*/ 2147483647 w 354"/>
              <a:gd name="T9" fmla="*/ 2147483647 h 891"/>
              <a:gd name="T10" fmla="*/ 2147483647 w 354"/>
              <a:gd name="T11" fmla="*/ 2147483647 h 891"/>
              <a:gd name="T12" fmla="*/ 2147483647 w 354"/>
              <a:gd name="T13" fmla="*/ 2147483647 h 891"/>
              <a:gd name="T14" fmla="*/ 2147483647 w 354"/>
              <a:gd name="T15" fmla="*/ 2147483647 h 891"/>
              <a:gd name="T16" fmla="*/ 2147483647 w 354"/>
              <a:gd name="T17" fmla="*/ 2147483647 h 891"/>
              <a:gd name="T18" fmla="*/ 2147483647 w 354"/>
              <a:gd name="T19" fmla="*/ 2147483647 h 891"/>
              <a:gd name="T20" fmla="*/ 2147483647 w 354"/>
              <a:gd name="T21" fmla="*/ 2147483647 h 891"/>
              <a:gd name="T22" fmla="*/ 2147483647 w 354"/>
              <a:gd name="T23" fmla="*/ 2147483647 h 8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54" h="891">
                <a:moveTo>
                  <a:pt x="0" y="0"/>
                </a:moveTo>
                <a:cubicBezTo>
                  <a:pt x="25" y="12"/>
                  <a:pt x="50" y="24"/>
                  <a:pt x="81" y="45"/>
                </a:cubicBezTo>
                <a:cubicBezTo>
                  <a:pt x="112" y="66"/>
                  <a:pt x="159" y="98"/>
                  <a:pt x="189" y="126"/>
                </a:cubicBezTo>
                <a:cubicBezTo>
                  <a:pt x="219" y="154"/>
                  <a:pt x="240" y="179"/>
                  <a:pt x="261" y="216"/>
                </a:cubicBezTo>
                <a:cubicBezTo>
                  <a:pt x="282" y="253"/>
                  <a:pt x="301" y="310"/>
                  <a:pt x="315" y="351"/>
                </a:cubicBezTo>
                <a:cubicBezTo>
                  <a:pt x="329" y="392"/>
                  <a:pt x="336" y="428"/>
                  <a:pt x="342" y="459"/>
                </a:cubicBezTo>
                <a:cubicBezTo>
                  <a:pt x="348" y="490"/>
                  <a:pt x="354" y="510"/>
                  <a:pt x="351" y="540"/>
                </a:cubicBezTo>
                <a:cubicBezTo>
                  <a:pt x="348" y="570"/>
                  <a:pt x="334" y="603"/>
                  <a:pt x="324" y="639"/>
                </a:cubicBezTo>
                <a:cubicBezTo>
                  <a:pt x="314" y="675"/>
                  <a:pt x="298" y="729"/>
                  <a:pt x="288" y="756"/>
                </a:cubicBezTo>
                <a:cubicBezTo>
                  <a:pt x="278" y="783"/>
                  <a:pt x="271" y="786"/>
                  <a:pt x="261" y="801"/>
                </a:cubicBezTo>
                <a:cubicBezTo>
                  <a:pt x="251" y="816"/>
                  <a:pt x="237" y="831"/>
                  <a:pt x="225" y="846"/>
                </a:cubicBezTo>
                <a:cubicBezTo>
                  <a:pt x="213" y="861"/>
                  <a:pt x="199" y="879"/>
                  <a:pt x="189" y="891"/>
                </a:cubicBezTo>
              </a:path>
            </a:pathLst>
          </a:custGeom>
          <a:noFill/>
          <a:ln w="1016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948113" y="3276600"/>
            <a:ext cx="38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Y</a:t>
            </a:r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286250" y="5200650"/>
            <a:ext cx="38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Z</a:t>
            </a:r>
            <a:endParaRPr 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4291013" y="5210175"/>
            <a:ext cx="76200" cy="76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4019550" y="3738563"/>
            <a:ext cx="76200" cy="76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014663" y="4454525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55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 rot="3560066">
            <a:off x="4437063" y="4194175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</a:rPr>
              <a:t>110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</a:t>
            </a:r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452563" y="3249613"/>
            <a:ext cx="230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Inscribed Angle</a:t>
            </a:r>
            <a:endParaRPr lang="en-US"/>
          </a:p>
        </p:txBody>
      </p:sp>
      <p:sp>
        <p:nvSpPr>
          <p:cNvPr id="57361" name="Freeform 17"/>
          <p:cNvSpPr>
            <a:spLocks/>
          </p:cNvSpPr>
          <p:nvPr/>
        </p:nvSpPr>
        <p:spPr bwMode="auto">
          <a:xfrm rot="10800000">
            <a:off x="2579688" y="3635375"/>
            <a:ext cx="355600" cy="1046163"/>
          </a:xfrm>
          <a:custGeom>
            <a:avLst/>
            <a:gdLst>
              <a:gd name="T0" fmla="*/ 0 w 306"/>
              <a:gd name="T1" fmla="*/ 2147483647 h 549"/>
              <a:gd name="T2" fmla="*/ 2147483647 w 306"/>
              <a:gd name="T3" fmla="*/ 2147483647 h 549"/>
              <a:gd name="T4" fmla="*/ 2147483647 w 306"/>
              <a:gd name="T5" fmla="*/ 2147483647 h 549"/>
              <a:gd name="T6" fmla="*/ 2147483647 w 306"/>
              <a:gd name="T7" fmla="*/ 0 h 5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6" h="549">
                <a:moveTo>
                  <a:pt x="0" y="549"/>
                </a:moveTo>
                <a:cubicBezTo>
                  <a:pt x="78" y="525"/>
                  <a:pt x="156" y="502"/>
                  <a:pt x="207" y="441"/>
                </a:cubicBezTo>
                <a:cubicBezTo>
                  <a:pt x="258" y="380"/>
                  <a:pt x="306" y="253"/>
                  <a:pt x="306" y="180"/>
                </a:cubicBezTo>
                <a:cubicBezTo>
                  <a:pt x="306" y="107"/>
                  <a:pt x="223" y="30"/>
                  <a:pt x="207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3575050" y="5834063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Intercepted Arc</a:t>
            </a:r>
            <a:endParaRPr lang="en-US"/>
          </a:p>
        </p:txBody>
      </p:sp>
      <p:sp>
        <p:nvSpPr>
          <p:cNvPr id="57363" name="Freeform 19"/>
          <p:cNvSpPr>
            <a:spLocks/>
          </p:cNvSpPr>
          <p:nvPr/>
        </p:nvSpPr>
        <p:spPr bwMode="auto">
          <a:xfrm>
            <a:off x="4319588" y="5019675"/>
            <a:ext cx="485775" cy="871538"/>
          </a:xfrm>
          <a:custGeom>
            <a:avLst/>
            <a:gdLst>
              <a:gd name="T0" fmla="*/ 0 w 306"/>
              <a:gd name="T1" fmla="*/ 2147483647 h 549"/>
              <a:gd name="T2" fmla="*/ 2147483647 w 306"/>
              <a:gd name="T3" fmla="*/ 2147483647 h 549"/>
              <a:gd name="T4" fmla="*/ 2147483647 w 306"/>
              <a:gd name="T5" fmla="*/ 2147483647 h 549"/>
              <a:gd name="T6" fmla="*/ 2147483647 w 306"/>
              <a:gd name="T7" fmla="*/ 0 h 5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6" h="549">
                <a:moveTo>
                  <a:pt x="0" y="549"/>
                </a:moveTo>
                <a:cubicBezTo>
                  <a:pt x="78" y="525"/>
                  <a:pt x="156" y="502"/>
                  <a:pt x="207" y="441"/>
                </a:cubicBezTo>
                <a:cubicBezTo>
                  <a:pt x="258" y="380"/>
                  <a:pt x="306" y="253"/>
                  <a:pt x="306" y="180"/>
                </a:cubicBezTo>
                <a:cubicBezTo>
                  <a:pt x="306" y="107"/>
                  <a:pt x="223" y="30"/>
                  <a:pt x="207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/>
      <p:bldP spid="57355" grpId="0"/>
      <p:bldP spid="57356" grpId="0" animBg="1"/>
      <p:bldP spid="57357" grpId="0" animBg="1"/>
      <p:bldP spid="57358" grpId="0"/>
      <p:bldP spid="57359" grpId="0"/>
      <p:bldP spid="57360" grpId="0"/>
      <p:bldP spid="57361" grpId="0" animBg="1"/>
      <p:bldP spid="57362" grpId="0"/>
      <p:bldP spid="57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Thrm 9-7. </a:t>
            </a:r>
            <a:r>
              <a:rPr lang="en-US" sz="2800" b="1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</p:txBody>
      </p:sp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942975" y="2457450"/>
            <a:ext cx="3814763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>
            <a:off x="942975" y="2743200"/>
            <a:ext cx="2843213" cy="1914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H="1" flipV="1">
            <a:off x="938213" y="4652963"/>
            <a:ext cx="3443287" cy="757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>
            <a:off x="2166938" y="2724150"/>
            <a:ext cx="1643062" cy="32861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H="1">
            <a:off x="2166938" y="3767138"/>
            <a:ext cx="2500312" cy="2271712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2414588" y="522922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x</a:t>
            </a:r>
            <a:r>
              <a:rPr lang="en-US" b="1">
                <a:solidFill>
                  <a:srgbClr val="CC3300"/>
                </a:solidFill>
                <a:sym typeface="Symbol" pitchFamily="18" charset="2"/>
              </a:rPr>
              <a:t>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4767263" y="43815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y</a:t>
            </a:r>
            <a:r>
              <a:rPr lang="en-US" b="1">
                <a:solidFill>
                  <a:srgbClr val="CC3300"/>
                </a:solidFill>
                <a:sym typeface="Symbol" pitchFamily="18" charset="2"/>
              </a:rPr>
              <a:t>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4752975" y="345281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Q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4419600" y="5291138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819525" y="234791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33400" y="446246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1847850" y="5976938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1462088" y="4319588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50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4214813" y="2700338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40</a:t>
            </a:r>
            <a:r>
              <a:rPr lang="en-US" b="1">
                <a:solidFill>
                  <a:srgbClr val="CC3300"/>
                </a:solidFill>
                <a:sym typeface="Symbol" pitchFamily="18" charset="2"/>
              </a:rPr>
              <a:t>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>Find the value of </a:t>
            </a:r>
            <a:r>
              <a:rPr lang="en-US" sz="4000">
                <a:solidFill>
                  <a:schemeClr val="tx2"/>
                </a:solidFill>
              </a:rPr>
              <a:t>x</a:t>
            </a:r>
            <a:r>
              <a:rPr lang="en-US" sz="4000" b="1">
                <a:solidFill>
                  <a:schemeClr val="tx2"/>
                </a:solidFill>
              </a:rPr>
              <a:t> and </a:t>
            </a:r>
            <a:r>
              <a:rPr lang="en-US" sz="4000">
                <a:solidFill>
                  <a:schemeClr val="tx2"/>
                </a:solidFill>
              </a:rPr>
              <a:t>y</a:t>
            </a:r>
            <a:r>
              <a:rPr lang="en-US" sz="4000" b="1">
                <a:solidFill>
                  <a:schemeClr val="tx2"/>
                </a:solidFill>
              </a:rPr>
              <a:t> </a:t>
            </a:r>
            <a:br>
              <a:rPr lang="en-US" sz="4000" b="1">
                <a:solidFill>
                  <a:schemeClr val="tx2"/>
                </a:solidFill>
              </a:rPr>
            </a:br>
            <a:r>
              <a:rPr lang="en-US" sz="4000" b="1">
                <a:solidFill>
                  <a:schemeClr val="tx2"/>
                </a:solidFill>
              </a:rPr>
              <a:t> in the figure.  </a:t>
            </a: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5446713" y="1981200"/>
            <a:ext cx="3011487" cy="4114800"/>
          </a:xfrm>
        </p:spPr>
        <p:txBody>
          <a:bodyPr/>
          <a:lstStyle/>
          <a:p>
            <a:pPr eaLnBrk="1" hangingPunct="1"/>
            <a:r>
              <a:rPr lang="en-US" sz="4000" b="1" smtClean="0"/>
              <a:t>X = 20°</a:t>
            </a:r>
          </a:p>
          <a:p>
            <a:pPr eaLnBrk="1" hangingPunct="1"/>
            <a:endParaRPr lang="en-US" sz="4000" b="1" smtClean="0"/>
          </a:p>
          <a:p>
            <a:pPr eaLnBrk="1" hangingPunct="1"/>
            <a:r>
              <a:rPr lang="en-US" sz="4000" b="1" smtClean="0"/>
              <a:t>Y = 60°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Corollary 1. </a:t>
            </a:r>
            <a:r>
              <a:rPr lang="en-US" sz="2800" b="1">
                <a:solidFill>
                  <a:srgbClr val="CC3300"/>
                </a:solidFill>
              </a:rPr>
              <a:t>If two inscribed angles intercept the same arc, then the angles are congruent..</a:t>
            </a: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757238" y="2614613"/>
            <a:ext cx="3814762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H="1">
            <a:off x="757238" y="2900363"/>
            <a:ext cx="2843212" cy="1914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 flipV="1">
            <a:off x="752475" y="4810125"/>
            <a:ext cx="3443288" cy="757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>
            <a:off x="1981200" y="2881313"/>
            <a:ext cx="1643063" cy="32861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H="1">
            <a:off x="1981200" y="5581650"/>
            <a:ext cx="2228850" cy="6143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271713" y="557212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x</a:t>
            </a:r>
            <a:r>
              <a:rPr lang="en-US" b="1">
                <a:solidFill>
                  <a:srgbClr val="CC3300"/>
                </a:solidFill>
                <a:sym typeface="Symbol" pitchFamily="18" charset="2"/>
              </a:rPr>
              <a:t>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4233863" y="54483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633788" y="250507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Q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47663" y="461962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1662113" y="61341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1276350" y="4476750"/>
            <a:ext cx="78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50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 flipH="1" flipV="1">
            <a:off x="2200275" y="2671763"/>
            <a:ext cx="2000250" cy="29146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 flipH="1" flipV="1">
            <a:off x="2195513" y="2695575"/>
            <a:ext cx="1443037" cy="1714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1857375" y="2328863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2452688" y="272415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  <a:sym typeface="Symbol" pitchFamily="18" charset="2"/>
              </a:rPr>
              <a:t>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>Find the value of </a:t>
            </a:r>
            <a:r>
              <a:rPr lang="en-US" sz="4000">
                <a:solidFill>
                  <a:schemeClr val="tx2"/>
                </a:solidFill>
              </a:rPr>
              <a:t>x</a:t>
            </a:r>
            <a:r>
              <a:rPr lang="en-US" sz="4000" b="1">
                <a:solidFill>
                  <a:schemeClr val="tx2"/>
                </a:solidFill>
              </a:rPr>
              <a:t> and </a:t>
            </a:r>
            <a:r>
              <a:rPr lang="en-US" sz="4000">
                <a:solidFill>
                  <a:schemeClr val="tx2"/>
                </a:solidFill>
              </a:rPr>
              <a:t>y</a:t>
            </a:r>
            <a:r>
              <a:rPr lang="en-US" sz="4000" b="1">
                <a:solidFill>
                  <a:schemeClr val="tx2"/>
                </a:solidFill>
              </a:rPr>
              <a:t> </a:t>
            </a:r>
            <a:br>
              <a:rPr lang="en-US" sz="4000" b="1">
                <a:solidFill>
                  <a:schemeClr val="tx2"/>
                </a:solidFill>
              </a:rPr>
            </a:br>
            <a:r>
              <a:rPr lang="en-US" sz="4000" b="1">
                <a:solidFill>
                  <a:schemeClr val="tx2"/>
                </a:solidFill>
              </a:rPr>
              <a:t>in the figure.  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X = 50°</a:t>
            </a:r>
          </a:p>
          <a:p>
            <a:pPr eaLnBrk="1" hangingPunct="1"/>
            <a:endParaRPr lang="en-US" sz="4000" b="1" smtClean="0"/>
          </a:p>
          <a:p>
            <a:pPr eaLnBrk="1" hangingPunct="1"/>
            <a:r>
              <a:rPr lang="en-US" sz="4000" b="1" smtClean="0"/>
              <a:t>Y = 50°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79400" y="528638"/>
            <a:ext cx="8643938" cy="1158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CC3300"/>
                </a:solidFill>
              </a:rPr>
              <a:t>An angle formed by a chord and a tangent can be considered an inscribed angle.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309" y="2336255"/>
            <a:ext cx="4019479" cy="312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49308" y="3576218"/>
            <a:ext cx="79860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2x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79400" y="528638"/>
            <a:ext cx="8643938" cy="1158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>
                <a:solidFill>
                  <a:srgbClr val="CC3300"/>
                </a:solidFill>
              </a:rPr>
              <a:t>An angle formed by a chord and a tangent can be considered an inscribed angle.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414588" y="2071688"/>
            <a:ext cx="3814762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 flipH="1" flipV="1">
            <a:off x="5024438" y="2181225"/>
            <a:ext cx="385762" cy="3286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5335588" y="536257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005013" y="40767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343525" y="188595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16392" name="Oval 10"/>
          <p:cNvSpPr>
            <a:spLocks noChangeArrowheads="1"/>
          </p:cNvSpPr>
          <p:nvPr/>
        </p:nvSpPr>
        <p:spPr bwMode="auto">
          <a:xfrm>
            <a:off x="4367213" y="3810000"/>
            <a:ext cx="42862" cy="71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7143750" y="3486150"/>
            <a:ext cx="78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 flipH="1">
            <a:off x="5408613" y="4052888"/>
            <a:ext cx="2303462" cy="1416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200275" y="5972175"/>
            <a:ext cx="4772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ym typeface="Symbol" pitchFamily="18" charset="2"/>
              </a:rPr>
              <a:t>mPRQ = ½ mPR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5622925" y="6056313"/>
            <a:ext cx="633413" cy="117475"/>
          </a:xfrm>
          <a:custGeom>
            <a:avLst/>
            <a:gdLst>
              <a:gd name="T0" fmla="*/ 272347942 w 21600"/>
              <a:gd name="T1" fmla="*/ 0 h 21600"/>
              <a:gd name="T2" fmla="*/ 68087206 w 21600"/>
              <a:gd name="T3" fmla="*/ 1737412 h 21600"/>
              <a:gd name="T4" fmla="*/ 272347942 w 21600"/>
              <a:gd name="T5" fmla="*/ 868706 h 21600"/>
              <a:gd name="T6" fmla="*/ 476607829 w 21600"/>
              <a:gd name="T7" fmla="*/ 173741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73075" y="566738"/>
            <a:ext cx="7658100" cy="854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/>
              <a:t>What is </a:t>
            </a:r>
            <a:r>
              <a:rPr lang="en-US" sz="5000" b="1">
                <a:sym typeface="Symbol" pitchFamily="18" charset="2"/>
              </a:rPr>
              <a:t>mPRQ </a:t>
            </a:r>
            <a:r>
              <a:rPr lang="en-US" sz="5000" b="1"/>
              <a:t>?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14588" y="2071688"/>
            <a:ext cx="3814762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 flipV="1">
            <a:off x="5024438" y="2181225"/>
            <a:ext cx="371475" cy="32575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405438" y="541972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005013" y="40767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43525" y="188595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367213" y="3810000"/>
            <a:ext cx="42862" cy="71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143750" y="3486150"/>
            <a:ext cx="78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5438775" y="4024313"/>
            <a:ext cx="2243138" cy="14001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H="1">
            <a:off x="2443163" y="2228850"/>
            <a:ext cx="2586037" cy="1985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 flipV="1">
            <a:off x="2438400" y="4224338"/>
            <a:ext cx="2928938" cy="1214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2728913" y="3943350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60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CC3300"/>
                </a:solidFill>
              </a:rPr>
              <a:t>An angle inscribed in a semicircle is a right angle.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2414588" y="2543175"/>
            <a:ext cx="3814762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5891213" y="5376863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18437" name="Line 15"/>
          <p:cNvSpPr>
            <a:spLocks noChangeShapeType="1"/>
          </p:cNvSpPr>
          <p:nvPr/>
        </p:nvSpPr>
        <p:spPr bwMode="auto">
          <a:xfrm flipH="1" flipV="1">
            <a:off x="2957513" y="3143250"/>
            <a:ext cx="2900362" cy="23717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17"/>
          <p:cNvSpPr txBox="1">
            <a:spLocks noChangeArrowheads="1"/>
          </p:cNvSpPr>
          <p:nvPr/>
        </p:nvSpPr>
        <p:spPr bwMode="auto">
          <a:xfrm>
            <a:off x="2514600" y="2700338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18439" name="Oval 19"/>
          <p:cNvSpPr>
            <a:spLocks noChangeArrowheads="1"/>
          </p:cNvSpPr>
          <p:nvPr/>
        </p:nvSpPr>
        <p:spPr bwMode="auto">
          <a:xfrm>
            <a:off x="4367213" y="4281488"/>
            <a:ext cx="42862" cy="714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20"/>
          <p:cNvSpPr txBox="1">
            <a:spLocks noChangeArrowheads="1"/>
          </p:cNvSpPr>
          <p:nvPr/>
        </p:nvSpPr>
        <p:spPr bwMode="auto">
          <a:xfrm>
            <a:off x="5786438" y="2743200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180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1463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CC3300"/>
                </a:solidFill>
              </a:rPr>
              <a:t>An angle inscribed in a semicircle is a right angle.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414588" y="2543175"/>
            <a:ext cx="3814762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891213" y="5376863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 flipV="1">
            <a:off x="2957513" y="3143250"/>
            <a:ext cx="2900362" cy="23717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14600" y="2700338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367213" y="4281488"/>
            <a:ext cx="42862" cy="714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786438" y="2743200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180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2443163" y="3143250"/>
            <a:ext cx="500062" cy="15859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 flipV="1">
            <a:off x="2409825" y="4738688"/>
            <a:ext cx="3414713" cy="771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005013" y="4548188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S</a:t>
            </a:r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533650" y="4348163"/>
            <a:ext cx="78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90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Angles that are formed by two intersecting chords.  (Vertex IN the circle)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92150" y="615950"/>
            <a:ext cx="7772400" cy="1143000"/>
          </a:xfrm>
          <a:prstGeom prst="rect">
            <a:avLst/>
          </a:prstGeom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500" b="1">
                <a:solidFill>
                  <a:schemeClr val="tx2"/>
                </a:solidFill>
              </a:rPr>
              <a:t>Interior Angles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195638" y="3790950"/>
            <a:ext cx="2286000" cy="2209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652838" y="4019550"/>
            <a:ext cx="1828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424238" y="4248150"/>
            <a:ext cx="1828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348038" y="3638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A</a:t>
            </a:r>
            <a:endParaRPr lang="en-US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481638" y="4933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B</a:t>
            </a:r>
            <a:endParaRPr lang="en-US"/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3043238" y="54673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C</a:t>
            </a:r>
            <a:endParaRPr lang="en-US"/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5329238" y="39433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D</a:t>
            </a:r>
            <a:endParaRPr lang="en-US"/>
          </a:p>
        </p:txBody>
      </p:sp>
      <p:sp>
        <p:nvSpPr>
          <p:cNvPr id="38936" name="Arc 24"/>
          <p:cNvSpPr>
            <a:spLocks/>
          </p:cNvSpPr>
          <p:nvPr/>
        </p:nvSpPr>
        <p:spPr bwMode="auto">
          <a:xfrm rot="-7525293" flipH="1" flipV="1">
            <a:off x="4757738" y="4519613"/>
            <a:ext cx="485775" cy="434975"/>
          </a:xfrm>
          <a:custGeom>
            <a:avLst/>
            <a:gdLst>
              <a:gd name="T0" fmla="*/ 0 w 19756"/>
              <a:gd name="T1" fmla="*/ 0 h 21600"/>
              <a:gd name="T2" fmla="*/ 293702378 w 19756"/>
              <a:gd name="T3" fmla="*/ 105077233 h 21600"/>
              <a:gd name="T4" fmla="*/ 0 w 19756"/>
              <a:gd name="T5" fmla="*/ 176394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56" h="21600" fill="none" extrusionOk="0">
                <a:moveTo>
                  <a:pt x="-1" y="0"/>
                </a:moveTo>
                <a:cubicBezTo>
                  <a:pt x="8551" y="0"/>
                  <a:pt x="16298" y="5045"/>
                  <a:pt x="19755" y="12867"/>
                </a:cubicBezTo>
              </a:path>
              <a:path w="19756" h="21600" stroke="0" extrusionOk="0">
                <a:moveTo>
                  <a:pt x="-1" y="0"/>
                </a:moveTo>
                <a:cubicBezTo>
                  <a:pt x="8551" y="0"/>
                  <a:pt x="16298" y="5045"/>
                  <a:pt x="19755" y="1286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Arc 25"/>
          <p:cNvSpPr>
            <a:spLocks/>
          </p:cNvSpPr>
          <p:nvPr/>
        </p:nvSpPr>
        <p:spPr bwMode="auto">
          <a:xfrm rot="3353426" flipH="1" flipV="1">
            <a:off x="4104482" y="4401344"/>
            <a:ext cx="554037" cy="434975"/>
          </a:xfrm>
          <a:custGeom>
            <a:avLst/>
            <a:gdLst>
              <a:gd name="T0" fmla="*/ 0 w 22507"/>
              <a:gd name="T1" fmla="*/ 1437190 h 21600"/>
              <a:gd name="T2" fmla="*/ 335722987 w 22507"/>
              <a:gd name="T3" fmla="*/ 105077233 h 21600"/>
              <a:gd name="T4" fmla="*/ 41034850 w 22507"/>
              <a:gd name="T5" fmla="*/ 176394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07" h="21600" fill="none" extrusionOk="0">
                <a:moveTo>
                  <a:pt x="-1" y="175"/>
                </a:moveTo>
                <a:cubicBezTo>
                  <a:pt x="912" y="58"/>
                  <a:pt x="1831" y="-1"/>
                  <a:pt x="2751" y="0"/>
                </a:cubicBezTo>
                <a:cubicBezTo>
                  <a:pt x="11302" y="0"/>
                  <a:pt x="19049" y="5045"/>
                  <a:pt x="22506" y="12867"/>
                </a:cubicBezTo>
              </a:path>
              <a:path w="22507" h="21600" stroke="0" extrusionOk="0">
                <a:moveTo>
                  <a:pt x="-1" y="175"/>
                </a:moveTo>
                <a:cubicBezTo>
                  <a:pt x="912" y="58"/>
                  <a:pt x="1831" y="-1"/>
                  <a:pt x="2751" y="0"/>
                </a:cubicBezTo>
                <a:cubicBezTo>
                  <a:pt x="11302" y="0"/>
                  <a:pt x="19049" y="5045"/>
                  <a:pt x="22506" y="12867"/>
                </a:cubicBezTo>
                <a:lnTo>
                  <a:pt x="2751" y="21600"/>
                </a:lnTo>
                <a:lnTo>
                  <a:pt x="-1" y="175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36" grpId="0" animBg="1"/>
      <p:bldP spid="389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500" b="1" smtClean="0"/>
              <a:t>Central Angles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965200" y="5086350"/>
            <a:ext cx="175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/>
              <a:t>Central Angle</a:t>
            </a:r>
          </a:p>
          <a:p>
            <a:pPr algn="ctr" eaLnBrk="1" hangingPunct="1"/>
            <a:r>
              <a:rPr lang="en-US" b="1"/>
              <a:t>(of a circle)</a:t>
            </a:r>
            <a:endParaRPr lang="en-US"/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1042988" y="3157538"/>
            <a:ext cx="1752600" cy="1752600"/>
            <a:chOff x="657" y="1695"/>
            <a:chExt cx="1104" cy="1104"/>
          </a:xfrm>
        </p:grpSpPr>
        <p:sp>
          <p:nvSpPr>
            <p:cNvPr id="3091" name="Oval 12"/>
            <p:cNvSpPr>
              <a:spLocks noChangeArrowheads="1"/>
            </p:cNvSpPr>
            <p:nvPr/>
          </p:nvSpPr>
          <p:spPr bwMode="auto">
            <a:xfrm>
              <a:off x="657" y="1695"/>
              <a:ext cx="1104" cy="110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13"/>
            <p:cNvSpPr>
              <a:spLocks noChangeArrowheads="1"/>
            </p:cNvSpPr>
            <p:nvPr/>
          </p:nvSpPr>
          <p:spPr bwMode="auto">
            <a:xfrm>
              <a:off x="1185" y="2223"/>
              <a:ext cx="48" cy="4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14"/>
            <p:cNvSpPr>
              <a:spLocks noChangeShapeType="1"/>
            </p:cNvSpPr>
            <p:nvPr/>
          </p:nvSpPr>
          <p:spPr bwMode="auto">
            <a:xfrm>
              <a:off x="1233" y="2271"/>
              <a:ext cx="336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15"/>
            <p:cNvSpPr>
              <a:spLocks noChangeShapeType="1"/>
            </p:cNvSpPr>
            <p:nvPr/>
          </p:nvSpPr>
          <p:spPr bwMode="auto">
            <a:xfrm flipV="1">
              <a:off x="1215" y="1743"/>
              <a:ext cx="210" cy="51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Arc 16"/>
            <p:cNvSpPr>
              <a:spLocks/>
            </p:cNvSpPr>
            <p:nvPr/>
          </p:nvSpPr>
          <p:spPr bwMode="auto">
            <a:xfrm rot="-7525293" flipH="1" flipV="1">
              <a:off x="1154" y="2124"/>
              <a:ext cx="253" cy="266"/>
            </a:xfrm>
            <a:custGeom>
              <a:avLst/>
              <a:gdLst>
                <a:gd name="T0" fmla="*/ 0 w 19756"/>
                <a:gd name="T1" fmla="*/ 0 h 21600"/>
                <a:gd name="T2" fmla="*/ 0 w 19756"/>
                <a:gd name="T3" fmla="*/ 0 h 21600"/>
                <a:gd name="T4" fmla="*/ 0 w 1975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56" h="21600" fill="none" extrusionOk="0">
                  <a:moveTo>
                    <a:pt x="-1" y="0"/>
                  </a:moveTo>
                  <a:cubicBezTo>
                    <a:pt x="8551" y="0"/>
                    <a:pt x="16298" y="5045"/>
                    <a:pt x="19755" y="12867"/>
                  </a:cubicBezTo>
                </a:path>
                <a:path w="19756" h="21600" stroke="0" extrusionOk="0">
                  <a:moveTo>
                    <a:pt x="-1" y="0"/>
                  </a:moveTo>
                  <a:cubicBezTo>
                    <a:pt x="8551" y="0"/>
                    <a:pt x="16298" y="5045"/>
                    <a:pt x="19755" y="1286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3590925" y="3186113"/>
            <a:ext cx="1676400" cy="1676400"/>
            <a:chOff x="2064" y="1695"/>
            <a:chExt cx="1056" cy="1056"/>
          </a:xfrm>
        </p:grpSpPr>
        <p:sp>
          <p:nvSpPr>
            <p:cNvPr id="3087" name="Oval 18"/>
            <p:cNvSpPr>
              <a:spLocks noChangeArrowheads="1"/>
            </p:cNvSpPr>
            <p:nvPr/>
          </p:nvSpPr>
          <p:spPr bwMode="auto">
            <a:xfrm>
              <a:off x="2064" y="1695"/>
              <a:ext cx="1056" cy="105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9"/>
            <p:cNvSpPr>
              <a:spLocks noChangeShapeType="1"/>
            </p:cNvSpPr>
            <p:nvPr/>
          </p:nvSpPr>
          <p:spPr bwMode="auto">
            <a:xfrm flipH="1">
              <a:off x="2618" y="1726"/>
              <a:ext cx="84" cy="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Oval 20"/>
            <p:cNvSpPr>
              <a:spLocks noChangeArrowheads="1"/>
            </p:cNvSpPr>
            <p:nvPr/>
          </p:nvSpPr>
          <p:spPr bwMode="auto">
            <a:xfrm flipH="1">
              <a:off x="2586" y="2209"/>
              <a:ext cx="48" cy="4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21"/>
            <p:cNvSpPr>
              <a:spLocks noChangeShapeType="1"/>
            </p:cNvSpPr>
            <p:nvPr/>
          </p:nvSpPr>
          <p:spPr bwMode="auto">
            <a:xfrm flipH="1">
              <a:off x="2148" y="2239"/>
              <a:ext cx="4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505200" y="5114925"/>
            <a:ext cx="1752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/>
              <a:t>Central Angle</a:t>
            </a:r>
          </a:p>
          <a:p>
            <a:pPr algn="ctr" eaLnBrk="1" hangingPunct="1"/>
            <a:r>
              <a:rPr lang="en-US" b="1"/>
              <a:t>(of a circle)</a:t>
            </a:r>
            <a:endParaRPr lang="en-US"/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6110288" y="3181350"/>
            <a:ext cx="1752600" cy="1752600"/>
            <a:chOff x="3696" y="1584"/>
            <a:chExt cx="1104" cy="1104"/>
          </a:xfrm>
        </p:grpSpPr>
        <p:sp>
          <p:nvSpPr>
            <p:cNvPr id="3082" name="Oval 26"/>
            <p:cNvSpPr>
              <a:spLocks noChangeArrowheads="1"/>
            </p:cNvSpPr>
            <p:nvPr/>
          </p:nvSpPr>
          <p:spPr bwMode="auto">
            <a:xfrm>
              <a:off x="3696" y="1584"/>
              <a:ext cx="1104" cy="110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Oval 27"/>
            <p:cNvSpPr>
              <a:spLocks noChangeArrowheads="1"/>
            </p:cNvSpPr>
            <p:nvPr/>
          </p:nvSpPr>
          <p:spPr bwMode="auto">
            <a:xfrm>
              <a:off x="4224" y="2112"/>
              <a:ext cx="48" cy="4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28"/>
            <p:cNvSpPr>
              <a:spLocks noChangeShapeType="1"/>
            </p:cNvSpPr>
            <p:nvPr/>
          </p:nvSpPr>
          <p:spPr bwMode="auto">
            <a:xfrm flipV="1">
              <a:off x="3904" y="1626"/>
              <a:ext cx="210" cy="51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29"/>
            <p:cNvSpPr>
              <a:spLocks noChangeShapeType="1"/>
            </p:cNvSpPr>
            <p:nvPr/>
          </p:nvSpPr>
          <p:spPr bwMode="auto">
            <a:xfrm>
              <a:off x="3913" y="2136"/>
              <a:ext cx="495" cy="5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Arc 30"/>
            <p:cNvSpPr>
              <a:spLocks/>
            </p:cNvSpPr>
            <p:nvPr/>
          </p:nvSpPr>
          <p:spPr bwMode="auto">
            <a:xfrm rot="-7525293" flipH="1" flipV="1">
              <a:off x="3829" y="2002"/>
              <a:ext cx="306" cy="274"/>
            </a:xfrm>
            <a:custGeom>
              <a:avLst/>
              <a:gdLst>
                <a:gd name="T0" fmla="*/ 0 w 19756"/>
                <a:gd name="T1" fmla="*/ 0 h 21600"/>
                <a:gd name="T2" fmla="*/ 0 w 19756"/>
                <a:gd name="T3" fmla="*/ 0 h 21600"/>
                <a:gd name="T4" fmla="*/ 0 w 1975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56" h="21600" fill="none" extrusionOk="0">
                  <a:moveTo>
                    <a:pt x="-1" y="0"/>
                  </a:moveTo>
                  <a:cubicBezTo>
                    <a:pt x="8551" y="0"/>
                    <a:pt x="16298" y="5045"/>
                    <a:pt x="19755" y="12867"/>
                  </a:cubicBezTo>
                </a:path>
                <a:path w="19756" h="21600" stroke="0" extrusionOk="0">
                  <a:moveTo>
                    <a:pt x="-1" y="0"/>
                  </a:moveTo>
                  <a:cubicBezTo>
                    <a:pt x="8551" y="0"/>
                    <a:pt x="16298" y="5045"/>
                    <a:pt x="19755" y="1286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019800" y="5075238"/>
            <a:ext cx="1905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i="1" u="sng"/>
              <a:t>NOT A</a:t>
            </a:r>
            <a:r>
              <a:rPr lang="en-US" b="1"/>
              <a:t> Central Angle</a:t>
            </a:r>
          </a:p>
          <a:p>
            <a:pPr algn="ctr" eaLnBrk="1" hangingPunct="1"/>
            <a:r>
              <a:rPr lang="en-US" b="1"/>
              <a:t>(of a circle)</a:t>
            </a:r>
            <a:endParaRPr lang="en-US"/>
          </a:p>
        </p:txBody>
      </p:sp>
      <p:sp>
        <p:nvSpPr>
          <p:cNvPr id="3081" name="Rectangle 3"/>
          <p:cNvSpPr txBox="1">
            <a:spLocks noChangeArrowheads="1"/>
          </p:cNvSpPr>
          <p:nvPr/>
        </p:nvSpPr>
        <p:spPr bwMode="auto">
          <a:xfrm>
            <a:off x="650875" y="194786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A </a:t>
            </a:r>
            <a:r>
              <a:rPr lang="en-US" sz="3200" b="1"/>
              <a:t>central angle</a:t>
            </a:r>
            <a:r>
              <a:rPr lang="en-US" sz="3200"/>
              <a:t> is an angle whose vertex is the CENTER of the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505" grpId="0"/>
      <p:bldP spid="205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5500" b="1" smtClean="0"/>
              <a:t>Interior Angle Theorem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rgbClr val="CC3300"/>
                </a:solidFill>
              </a:rPr>
              <a:t>The measure of the angle formed by the two chords is equal to ½ the </a:t>
            </a:r>
            <a:r>
              <a:rPr lang="en-US" b="1" u="sng" dirty="0" smtClean="0">
                <a:solidFill>
                  <a:srgbClr val="CC3300"/>
                </a:solidFill>
              </a:rPr>
              <a:t>sum</a:t>
            </a:r>
            <a:r>
              <a:rPr lang="en-US" b="1" dirty="0" smtClean="0">
                <a:solidFill>
                  <a:srgbClr val="CC3300"/>
                </a:solidFill>
              </a:rPr>
              <a:t> of the measures of the intercepted arcs.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24" y="3459917"/>
            <a:ext cx="2890340" cy="3017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ck Arc 1"/>
          <p:cNvSpPr/>
          <p:nvPr/>
        </p:nvSpPr>
        <p:spPr>
          <a:xfrm rot="20732592">
            <a:off x="3400657" y="3923342"/>
            <a:ext cx="1378423" cy="616740"/>
          </a:xfrm>
          <a:prstGeom prst="blockArc">
            <a:avLst>
              <a:gd name="adj1" fmla="val 10501814"/>
              <a:gd name="adj2" fmla="val 0"/>
              <a:gd name="adj3" fmla="val 25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 rot="7152651">
            <a:off x="4523323" y="5168092"/>
            <a:ext cx="1378423" cy="530700"/>
          </a:xfrm>
          <a:prstGeom prst="blockArc">
            <a:avLst>
              <a:gd name="adj1" fmla="val 10501814"/>
              <a:gd name="adj2" fmla="val 0"/>
              <a:gd name="adj3" fmla="val 25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688" y="4325533"/>
            <a:ext cx="2381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5500" b="1" smtClean="0"/>
              <a:t>Interior Angle Theorem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rgbClr val="CC3300"/>
                </a:solidFill>
              </a:rPr>
              <a:t>The measure of the angle formed by the two chords is equal to ½ the </a:t>
            </a:r>
            <a:r>
              <a:rPr lang="en-US" b="1" u="sng" smtClean="0">
                <a:solidFill>
                  <a:srgbClr val="CC3300"/>
                </a:solidFill>
              </a:rPr>
              <a:t>sum</a:t>
            </a:r>
            <a:r>
              <a:rPr lang="en-US" b="1" smtClean="0">
                <a:solidFill>
                  <a:srgbClr val="CC3300"/>
                </a:solidFill>
              </a:rPr>
              <a:t> of the measures of the intercepted arcs.</a:t>
            </a:r>
            <a:endParaRPr lang="en-US" b="1" smtClean="0"/>
          </a:p>
          <a:p>
            <a:pPr eaLnBrk="1" hangingPunct="1"/>
            <a:endParaRPr lang="en-US" smtClean="0"/>
          </a:p>
        </p:txBody>
      </p:sp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814388" y="3933825"/>
            <a:ext cx="2819400" cy="2362200"/>
            <a:chOff x="513" y="2478"/>
            <a:chExt cx="1776" cy="1488"/>
          </a:xfrm>
        </p:grpSpPr>
        <p:sp>
          <p:nvSpPr>
            <p:cNvPr id="22537" name="Oval 4"/>
            <p:cNvSpPr>
              <a:spLocks noChangeArrowheads="1"/>
            </p:cNvSpPr>
            <p:nvPr/>
          </p:nvSpPr>
          <p:spPr bwMode="auto">
            <a:xfrm>
              <a:off x="609" y="2574"/>
              <a:ext cx="1440" cy="13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5"/>
            <p:cNvSpPr>
              <a:spLocks noChangeShapeType="1"/>
            </p:cNvSpPr>
            <p:nvPr/>
          </p:nvSpPr>
          <p:spPr bwMode="auto">
            <a:xfrm>
              <a:off x="897" y="2718"/>
              <a:ext cx="115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6"/>
            <p:cNvSpPr>
              <a:spLocks noChangeShapeType="1"/>
            </p:cNvSpPr>
            <p:nvPr/>
          </p:nvSpPr>
          <p:spPr bwMode="auto">
            <a:xfrm flipH="1">
              <a:off x="753" y="2862"/>
              <a:ext cx="1152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1233" y="300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1</a:t>
              </a:r>
            </a:p>
          </p:txBody>
        </p:sp>
        <p:sp>
          <p:nvSpPr>
            <p:cNvPr id="22541" name="Text Box 8"/>
            <p:cNvSpPr txBox="1">
              <a:spLocks noChangeArrowheads="1"/>
            </p:cNvSpPr>
            <p:nvPr/>
          </p:nvSpPr>
          <p:spPr bwMode="auto">
            <a:xfrm>
              <a:off x="705" y="247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22542" name="Text Box 9"/>
            <p:cNvSpPr txBox="1">
              <a:spLocks noChangeArrowheads="1"/>
            </p:cNvSpPr>
            <p:nvPr/>
          </p:nvSpPr>
          <p:spPr bwMode="auto">
            <a:xfrm>
              <a:off x="2049" y="329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B</a:t>
              </a:r>
            </a:p>
          </p:txBody>
        </p:sp>
        <p:sp>
          <p:nvSpPr>
            <p:cNvPr id="22543" name="Text Box 10"/>
            <p:cNvSpPr txBox="1">
              <a:spLocks noChangeArrowheads="1"/>
            </p:cNvSpPr>
            <p:nvPr/>
          </p:nvSpPr>
          <p:spPr bwMode="auto">
            <a:xfrm>
              <a:off x="513" y="363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C</a:t>
              </a:r>
            </a:p>
          </p:txBody>
        </p:sp>
        <p:sp>
          <p:nvSpPr>
            <p:cNvPr id="22544" name="Text Box 11"/>
            <p:cNvSpPr txBox="1">
              <a:spLocks noChangeArrowheads="1"/>
            </p:cNvSpPr>
            <p:nvPr/>
          </p:nvSpPr>
          <p:spPr bwMode="auto">
            <a:xfrm>
              <a:off x="1953" y="267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D</a:t>
              </a:r>
            </a:p>
          </p:txBody>
        </p:sp>
      </p:grp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3956050" y="4043363"/>
            <a:ext cx="4933950" cy="1558925"/>
            <a:chOff x="3012" y="1176"/>
            <a:chExt cx="2496" cy="634"/>
          </a:xfrm>
        </p:grpSpPr>
        <p:graphicFrame>
          <p:nvGraphicFramePr>
            <p:cNvPr id="22534" name="Object 16"/>
            <p:cNvGraphicFramePr>
              <a:graphicFrameLocks noChangeAspect="1"/>
            </p:cNvGraphicFramePr>
            <p:nvPr/>
          </p:nvGraphicFramePr>
          <p:xfrm>
            <a:off x="3012" y="1176"/>
            <a:ext cx="2496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" name="Equation" r:id="rId3" imgW="1548728" imgH="393529" progId="Equation.DSMT4">
                    <p:embed/>
                  </p:oleObj>
                </mc:Choice>
                <mc:Fallback>
                  <p:oleObj name="Equation" r:id="rId3" imgW="1548728" imgH="393529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2" y="1176"/>
                          <a:ext cx="2496" cy="6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5" name="Arc 17"/>
            <p:cNvSpPr>
              <a:spLocks/>
            </p:cNvSpPr>
            <p:nvPr/>
          </p:nvSpPr>
          <p:spPr bwMode="auto">
            <a:xfrm rot="-2218761">
              <a:off x="4356" y="1272"/>
              <a:ext cx="19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Arc 18"/>
            <p:cNvSpPr>
              <a:spLocks/>
            </p:cNvSpPr>
            <p:nvPr/>
          </p:nvSpPr>
          <p:spPr bwMode="auto">
            <a:xfrm rot="-2218761">
              <a:off x="5121" y="1287"/>
              <a:ext cx="19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4"/>
          <p:cNvSpPr>
            <a:spLocks noChangeArrowheads="1"/>
          </p:cNvSpPr>
          <p:nvPr/>
        </p:nvSpPr>
        <p:spPr bwMode="auto">
          <a:xfrm>
            <a:off x="468313" y="2527300"/>
            <a:ext cx="3409950" cy="3333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>
            <a:off x="1458913" y="2698750"/>
            <a:ext cx="2190750" cy="2324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 flipH="1">
            <a:off x="1154113" y="3575050"/>
            <a:ext cx="2590800" cy="19621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1135063" y="222250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3592513" y="49466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3725863" y="325120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773113" y="549910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2740025" y="3729038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x</a:t>
            </a:r>
            <a:r>
              <a:rPr lang="en-US" b="1">
                <a:solidFill>
                  <a:srgbClr val="CC3300"/>
                </a:solidFill>
                <a:cs typeface="Times New Roman" pitchFamily="18" charset="0"/>
              </a:rPr>
              <a:t>°</a:t>
            </a:r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2544763" y="21463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91</a:t>
            </a:r>
            <a:r>
              <a:rPr lang="en-US" b="1">
                <a:solidFill>
                  <a:srgbClr val="CC3300"/>
                </a:solidFill>
                <a:sym typeface="Symbol" pitchFamily="18" charset="2"/>
              </a:rPr>
              <a:t>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2278063" y="5789613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85</a:t>
            </a:r>
            <a:r>
              <a:rPr lang="en-US" b="1">
                <a:solidFill>
                  <a:srgbClr val="CC3300"/>
                </a:solidFill>
                <a:sym typeface="Symbol" pitchFamily="18" charset="2"/>
              </a:rPr>
              <a:t>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23564" name="Rectangle 1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500" b="1">
                <a:solidFill>
                  <a:schemeClr val="tx2"/>
                </a:solidFill>
              </a:rPr>
              <a:t>Interior Angle Theorem</a:t>
            </a:r>
          </a:p>
        </p:txBody>
      </p:sp>
      <p:sp>
        <p:nvSpPr>
          <p:cNvPr id="23565" name="Text Box 17"/>
          <p:cNvSpPr txBox="1">
            <a:spLocks noChangeArrowheads="1"/>
          </p:cNvSpPr>
          <p:nvPr/>
        </p:nvSpPr>
        <p:spPr bwMode="auto">
          <a:xfrm>
            <a:off x="4165600" y="2365375"/>
            <a:ext cx="447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4514850" y="1900238"/>
          <a:ext cx="393223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3" imgW="914400" imgH="393700" progId="Equation.DSMT4">
                  <p:embed/>
                </p:oleObj>
              </mc:Choice>
              <mc:Fallback>
                <p:oleObj name="Equation" r:id="rId3" imgW="9144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900238"/>
                        <a:ext cx="393223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5105400" y="3594100"/>
          <a:ext cx="21510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5" imgW="418918" imgH="177723" progId="Equation.DSMT4">
                  <p:embed/>
                </p:oleObj>
              </mc:Choice>
              <mc:Fallback>
                <p:oleObj name="Equation" r:id="rId5" imgW="418918" imgH="177723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94100"/>
                        <a:ext cx="215106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20"/>
          <p:cNvSpPr txBox="1">
            <a:spLocks noChangeArrowheads="1"/>
          </p:cNvSpPr>
          <p:nvPr/>
        </p:nvSpPr>
        <p:spPr bwMode="auto">
          <a:xfrm>
            <a:off x="2378075" y="3967163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  <a:cs typeface="Times New Roman" pitchFamily="18" charset="0"/>
              </a:rPr>
              <a:t>°</a:t>
            </a:r>
          </a:p>
        </p:txBody>
      </p:sp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4557713" y="4713288"/>
          <a:ext cx="32670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7" imgW="774364" imgH="203112" progId="Equation.DSMT4">
                  <p:embed/>
                </p:oleObj>
              </mc:Choice>
              <mc:Fallback>
                <p:oleObj name="Equation" r:id="rId7" imgW="774364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4713288"/>
                        <a:ext cx="32670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6" name="Object 22"/>
          <p:cNvGraphicFramePr>
            <a:graphicFrameLocks noChangeAspect="1"/>
          </p:cNvGraphicFramePr>
          <p:nvPr/>
        </p:nvGraphicFramePr>
        <p:xfrm>
          <a:off x="5218113" y="5637213"/>
          <a:ext cx="18224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9" imgW="431613" imgH="203112" progId="Equation.DSMT4">
                  <p:embed/>
                </p:oleObj>
              </mc:Choice>
              <mc:Fallback>
                <p:oleObj name="Equation" r:id="rId9" imgW="431613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5637213"/>
                        <a:ext cx="18224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CC3300"/>
                </a:solidFill>
              </a:rPr>
              <a:t>An angle formed by two secants, two tangents, or a secant and a tangent drawn from a point outside the circle. (vertex OUT of the circle.) </a:t>
            </a:r>
          </a:p>
          <a:p>
            <a:pPr eaLnBrk="1" hangingPunct="1"/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24579" name="Rectangle 9"/>
          <p:cNvSpPr>
            <a:spLocks noChangeArrowheads="1"/>
          </p:cNvSpPr>
          <p:nvPr>
            <p:ph type="title"/>
          </p:nvPr>
        </p:nvSpPr>
        <p:spPr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500" b="1" smtClean="0"/>
              <a:t>Exterior Angles</a:t>
            </a:r>
          </a:p>
        </p:txBody>
      </p:sp>
      <p:pic>
        <p:nvPicPr>
          <p:cNvPr id="2458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3995738"/>
            <a:ext cx="8432800" cy="240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CC3300"/>
                </a:solidFill>
              </a:rPr>
              <a:t>An angle formed by two secants, two tangents, or a secant and a tangent drawn from a point outside the circle.  </a:t>
            </a:r>
          </a:p>
          <a:p>
            <a:pPr eaLnBrk="1" hangingPunct="1"/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25603" name="Rectangle 9"/>
          <p:cNvSpPr>
            <a:spLocks noChangeArrowheads="1"/>
          </p:cNvSpPr>
          <p:nvPr>
            <p:ph type="title"/>
          </p:nvPr>
        </p:nvSpPr>
        <p:spPr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500" b="1" smtClean="0"/>
              <a:t>Exterior Angles</a:t>
            </a:r>
          </a:p>
        </p:txBody>
      </p:sp>
      <p:sp>
        <p:nvSpPr>
          <p:cNvPr id="25604" name="Oval 10"/>
          <p:cNvSpPr>
            <a:spLocks noChangeArrowheads="1"/>
          </p:cNvSpPr>
          <p:nvPr/>
        </p:nvSpPr>
        <p:spPr bwMode="auto">
          <a:xfrm>
            <a:off x="538163" y="3995738"/>
            <a:ext cx="16002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11"/>
          <p:cNvSpPr>
            <a:spLocks noChangeShapeType="1"/>
          </p:cNvSpPr>
          <p:nvPr/>
        </p:nvSpPr>
        <p:spPr bwMode="auto">
          <a:xfrm>
            <a:off x="385763" y="3748088"/>
            <a:ext cx="2476500" cy="971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12"/>
          <p:cNvSpPr>
            <a:spLocks noChangeShapeType="1"/>
          </p:cNvSpPr>
          <p:nvPr/>
        </p:nvSpPr>
        <p:spPr bwMode="auto">
          <a:xfrm flipH="1">
            <a:off x="119063" y="4738688"/>
            <a:ext cx="2743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2176463" y="447198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1</a:t>
            </a:r>
            <a:endParaRPr lang="en-US"/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1643063" y="44529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 j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/>
          </a:p>
        </p:txBody>
      </p:sp>
      <p:sp>
        <p:nvSpPr>
          <p:cNvPr id="25609" name="Text Box 15"/>
          <p:cNvSpPr txBox="1">
            <a:spLocks noChangeArrowheads="1"/>
          </p:cNvSpPr>
          <p:nvPr/>
        </p:nvSpPr>
        <p:spPr bwMode="auto">
          <a:xfrm>
            <a:off x="128588" y="442912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k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</a:t>
            </a:r>
            <a:endParaRPr lang="en-US"/>
          </a:p>
        </p:txBody>
      </p:sp>
      <p:sp>
        <p:nvSpPr>
          <p:cNvPr id="25610" name="Oval 16"/>
          <p:cNvSpPr>
            <a:spLocks noChangeArrowheads="1"/>
          </p:cNvSpPr>
          <p:nvPr/>
        </p:nvSpPr>
        <p:spPr bwMode="auto">
          <a:xfrm>
            <a:off x="6805613" y="3995738"/>
            <a:ext cx="16002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7"/>
          <p:cNvSpPr>
            <a:spLocks noChangeShapeType="1"/>
          </p:cNvSpPr>
          <p:nvPr/>
        </p:nvSpPr>
        <p:spPr bwMode="auto">
          <a:xfrm>
            <a:off x="6843713" y="3443288"/>
            <a:ext cx="2286000" cy="127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 flipH="1">
            <a:off x="7053263" y="4738688"/>
            <a:ext cx="2076450" cy="140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8443913" y="447198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1</a:t>
            </a:r>
            <a:endParaRPr lang="en-US"/>
          </a:p>
        </p:txBody>
      </p:sp>
      <p:sp>
        <p:nvSpPr>
          <p:cNvPr id="25614" name="Text Box 20"/>
          <p:cNvSpPr txBox="1">
            <a:spLocks noChangeArrowheads="1"/>
          </p:cNvSpPr>
          <p:nvPr/>
        </p:nvSpPr>
        <p:spPr bwMode="auto">
          <a:xfrm>
            <a:off x="7910513" y="44529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j</a:t>
            </a:r>
            <a:endParaRPr lang="en-US"/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6381750" y="44148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k</a:t>
            </a:r>
            <a:endParaRPr lang="en-US"/>
          </a:p>
        </p:txBody>
      </p:sp>
      <p:sp>
        <p:nvSpPr>
          <p:cNvPr id="25616" name="Oval 22"/>
          <p:cNvSpPr>
            <a:spLocks noChangeArrowheads="1"/>
          </p:cNvSpPr>
          <p:nvPr/>
        </p:nvSpPr>
        <p:spPr bwMode="auto">
          <a:xfrm>
            <a:off x="3681413" y="3957638"/>
            <a:ext cx="16002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3"/>
          <p:cNvSpPr>
            <a:spLocks noChangeShapeType="1"/>
          </p:cNvSpPr>
          <p:nvPr/>
        </p:nvSpPr>
        <p:spPr bwMode="auto">
          <a:xfrm>
            <a:off x="3529013" y="3709988"/>
            <a:ext cx="2476500" cy="971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4"/>
          <p:cNvSpPr>
            <a:spLocks noChangeShapeType="1"/>
          </p:cNvSpPr>
          <p:nvPr/>
        </p:nvSpPr>
        <p:spPr bwMode="auto">
          <a:xfrm flipH="1">
            <a:off x="3890963" y="4700588"/>
            <a:ext cx="211455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25"/>
          <p:cNvSpPr txBox="1">
            <a:spLocks noChangeArrowheads="1"/>
          </p:cNvSpPr>
          <p:nvPr/>
        </p:nvSpPr>
        <p:spPr bwMode="auto">
          <a:xfrm>
            <a:off x="5319713" y="443388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1</a:t>
            </a:r>
            <a:endParaRPr lang="en-US"/>
          </a:p>
        </p:txBody>
      </p:sp>
      <p:sp>
        <p:nvSpPr>
          <p:cNvPr id="25620" name="Text Box 26"/>
          <p:cNvSpPr txBox="1">
            <a:spLocks noChangeArrowheads="1"/>
          </p:cNvSpPr>
          <p:nvPr/>
        </p:nvSpPr>
        <p:spPr bwMode="auto">
          <a:xfrm>
            <a:off x="4943475" y="43767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j</a:t>
            </a:r>
            <a:endParaRPr lang="en-US"/>
          </a:p>
        </p:txBody>
      </p:sp>
      <p:sp>
        <p:nvSpPr>
          <p:cNvPr id="25621" name="Text Box 27"/>
          <p:cNvSpPr txBox="1">
            <a:spLocks noChangeArrowheads="1"/>
          </p:cNvSpPr>
          <p:nvPr/>
        </p:nvSpPr>
        <p:spPr bwMode="auto">
          <a:xfrm>
            <a:off x="3300413" y="4462463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k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Exterior Angle Theorem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CC3300"/>
                </a:solidFill>
              </a:rPr>
              <a:t>The measure of the angle formed is equal to ½ the </a:t>
            </a:r>
            <a:r>
              <a:rPr lang="en-US" b="1" u="sng" smtClean="0">
                <a:solidFill>
                  <a:srgbClr val="CC3300"/>
                </a:solidFill>
              </a:rPr>
              <a:t>difference</a:t>
            </a:r>
            <a:r>
              <a:rPr lang="en-US" b="1" smtClean="0">
                <a:solidFill>
                  <a:srgbClr val="CC3300"/>
                </a:solidFill>
              </a:rPr>
              <a:t> of the intercepted arcs.</a:t>
            </a:r>
          </a:p>
          <a:p>
            <a:pPr eaLnBrk="1" hangingPunct="1"/>
            <a:endParaRPr lang="en-US" smtClean="0">
              <a:solidFill>
                <a:srgbClr val="CC3300"/>
              </a:solidFill>
            </a:endParaRPr>
          </a:p>
        </p:txBody>
      </p:sp>
      <p:grpSp>
        <p:nvGrpSpPr>
          <p:cNvPr id="26628" name="Group 30"/>
          <p:cNvGrpSpPr>
            <a:grpSpLocks/>
          </p:cNvGrpSpPr>
          <p:nvPr/>
        </p:nvGrpSpPr>
        <p:grpSpPr bwMode="auto">
          <a:xfrm>
            <a:off x="385763" y="3254375"/>
            <a:ext cx="8450262" cy="2371725"/>
            <a:chOff x="0" y="1935"/>
            <a:chExt cx="5844" cy="1704"/>
          </a:xfrm>
        </p:grpSpPr>
        <p:sp>
          <p:nvSpPr>
            <p:cNvPr id="26630" name="Oval 7"/>
            <p:cNvSpPr>
              <a:spLocks noChangeArrowheads="1"/>
            </p:cNvSpPr>
            <p:nvPr/>
          </p:nvSpPr>
          <p:spPr bwMode="auto">
            <a:xfrm>
              <a:off x="348" y="2283"/>
              <a:ext cx="1008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8"/>
            <p:cNvSpPr>
              <a:spLocks noChangeShapeType="1"/>
            </p:cNvSpPr>
            <p:nvPr/>
          </p:nvSpPr>
          <p:spPr bwMode="auto">
            <a:xfrm>
              <a:off x="252" y="2127"/>
              <a:ext cx="1560" cy="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 flipH="1">
              <a:off x="84" y="2751"/>
              <a:ext cx="172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Text Box 10"/>
            <p:cNvSpPr txBox="1">
              <a:spLocks noChangeArrowheads="1"/>
            </p:cNvSpPr>
            <p:nvPr/>
          </p:nvSpPr>
          <p:spPr bwMode="auto">
            <a:xfrm>
              <a:off x="1434" y="2583"/>
              <a:ext cx="37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1</a:t>
              </a:r>
              <a:endParaRPr lang="en-US"/>
            </a:p>
          </p:txBody>
        </p:sp>
        <p:sp>
          <p:nvSpPr>
            <p:cNvPr id="26634" name="Text Box 11"/>
            <p:cNvSpPr txBox="1">
              <a:spLocks noChangeArrowheads="1"/>
            </p:cNvSpPr>
            <p:nvPr/>
          </p:nvSpPr>
          <p:spPr bwMode="auto">
            <a:xfrm>
              <a:off x="1044" y="2571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j</a:t>
              </a:r>
              <a:endParaRPr lang="en-US"/>
            </a:p>
          </p:txBody>
        </p:sp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0" y="2547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k</a:t>
              </a:r>
              <a:endParaRPr lang="en-US"/>
            </a:p>
          </p:txBody>
        </p:sp>
        <p:sp>
          <p:nvSpPr>
            <p:cNvPr id="26636" name="Oval 13"/>
            <p:cNvSpPr>
              <a:spLocks noChangeArrowheads="1"/>
            </p:cNvSpPr>
            <p:nvPr/>
          </p:nvSpPr>
          <p:spPr bwMode="auto">
            <a:xfrm>
              <a:off x="4296" y="2283"/>
              <a:ext cx="1008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4320" y="1935"/>
              <a:ext cx="1440" cy="8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5"/>
            <p:cNvSpPr>
              <a:spLocks noChangeShapeType="1"/>
            </p:cNvSpPr>
            <p:nvPr/>
          </p:nvSpPr>
          <p:spPr bwMode="auto">
            <a:xfrm flipH="1">
              <a:off x="4452" y="2751"/>
              <a:ext cx="1308" cy="8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Text Box 16"/>
            <p:cNvSpPr txBox="1">
              <a:spLocks noChangeArrowheads="1"/>
            </p:cNvSpPr>
            <p:nvPr/>
          </p:nvSpPr>
          <p:spPr bwMode="auto">
            <a:xfrm>
              <a:off x="5472" y="2601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3</a:t>
              </a:r>
              <a:endParaRPr lang="en-US"/>
            </a:p>
          </p:txBody>
        </p:sp>
        <p:sp>
          <p:nvSpPr>
            <p:cNvPr id="26640" name="Text Box 17"/>
            <p:cNvSpPr txBox="1">
              <a:spLocks noChangeArrowheads="1"/>
            </p:cNvSpPr>
            <p:nvPr/>
          </p:nvSpPr>
          <p:spPr bwMode="auto">
            <a:xfrm>
              <a:off x="4992" y="2571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j</a:t>
              </a:r>
              <a:endParaRPr lang="en-US"/>
            </a:p>
          </p:txBody>
        </p:sp>
        <p:sp>
          <p:nvSpPr>
            <p:cNvPr id="26641" name="Text Box 18"/>
            <p:cNvSpPr txBox="1">
              <a:spLocks noChangeArrowheads="1"/>
            </p:cNvSpPr>
            <p:nvPr/>
          </p:nvSpPr>
          <p:spPr bwMode="auto">
            <a:xfrm>
              <a:off x="3948" y="2547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k</a:t>
              </a:r>
              <a:endParaRPr lang="en-US"/>
            </a:p>
          </p:txBody>
        </p:sp>
        <p:sp>
          <p:nvSpPr>
            <p:cNvPr id="26642" name="Oval 19"/>
            <p:cNvSpPr>
              <a:spLocks noChangeArrowheads="1"/>
            </p:cNvSpPr>
            <p:nvPr/>
          </p:nvSpPr>
          <p:spPr bwMode="auto">
            <a:xfrm>
              <a:off x="2328" y="2259"/>
              <a:ext cx="1008" cy="10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20"/>
            <p:cNvSpPr>
              <a:spLocks noChangeShapeType="1"/>
            </p:cNvSpPr>
            <p:nvPr/>
          </p:nvSpPr>
          <p:spPr bwMode="auto">
            <a:xfrm>
              <a:off x="2232" y="2103"/>
              <a:ext cx="1560" cy="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1"/>
            <p:cNvSpPr>
              <a:spLocks noChangeShapeType="1"/>
            </p:cNvSpPr>
            <p:nvPr/>
          </p:nvSpPr>
          <p:spPr bwMode="auto">
            <a:xfrm flipH="1">
              <a:off x="2460" y="2727"/>
              <a:ext cx="1332" cy="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Text Box 22"/>
            <p:cNvSpPr txBox="1">
              <a:spLocks noChangeArrowheads="1"/>
            </p:cNvSpPr>
            <p:nvPr/>
          </p:nvSpPr>
          <p:spPr bwMode="auto">
            <a:xfrm>
              <a:off x="3486" y="2586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1</a:t>
              </a:r>
              <a:endParaRPr lang="en-US"/>
            </a:p>
          </p:txBody>
        </p:sp>
        <p:sp>
          <p:nvSpPr>
            <p:cNvPr id="26646" name="Text Box 23"/>
            <p:cNvSpPr txBox="1">
              <a:spLocks noChangeArrowheads="1"/>
            </p:cNvSpPr>
            <p:nvPr/>
          </p:nvSpPr>
          <p:spPr bwMode="auto">
            <a:xfrm>
              <a:off x="3024" y="2547"/>
              <a:ext cx="37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j</a:t>
              </a:r>
              <a:endParaRPr lang="en-US"/>
            </a:p>
          </p:txBody>
        </p:sp>
        <p:sp>
          <p:nvSpPr>
            <p:cNvPr id="26647" name="Text Box 24"/>
            <p:cNvSpPr txBox="1">
              <a:spLocks noChangeArrowheads="1"/>
            </p:cNvSpPr>
            <p:nvPr/>
          </p:nvSpPr>
          <p:spPr bwMode="auto">
            <a:xfrm>
              <a:off x="2045" y="2524"/>
              <a:ext cx="373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k</a:t>
              </a:r>
              <a:endParaRPr lang="en-US"/>
            </a:p>
          </p:txBody>
        </p:sp>
      </p:grpSp>
      <p:graphicFrame>
        <p:nvGraphicFramePr>
          <p:cNvPr id="44059" name="Object 27"/>
          <p:cNvGraphicFramePr>
            <a:graphicFrameLocks noChangeAspect="1"/>
          </p:cNvGraphicFramePr>
          <p:nvPr/>
        </p:nvGraphicFramePr>
        <p:xfrm>
          <a:off x="2808288" y="5376863"/>
          <a:ext cx="3276600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3" imgW="1015559" imgH="406224" progId="Equation.DSMT4">
                  <p:embed/>
                </p:oleObj>
              </mc:Choice>
              <mc:Fallback>
                <p:oleObj name="Equation" r:id="rId3" imgW="1015559" imgH="406224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376863"/>
                        <a:ext cx="3276600" cy="130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en-US" smtClean="0"/>
              <a:t>Find </a:t>
            </a:r>
          </a:p>
        </p:txBody>
      </p:sp>
      <p:graphicFrame>
        <p:nvGraphicFramePr>
          <p:cNvPr id="27651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2049463" y="819150"/>
          <a:ext cx="22907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558558" imgH="177723" progId="Equation.DSMT4">
                  <p:embed/>
                </p:oleObj>
              </mc:Choice>
              <mc:Fallback>
                <p:oleObj name="Equation" r:id="rId3" imgW="558558" imgH="17772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819150"/>
                        <a:ext cx="2290762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&lt;C = ½(265-95)</a:t>
            </a:r>
          </a:p>
          <a:p>
            <a:pPr eaLnBrk="1" hangingPunct="1"/>
            <a:endParaRPr lang="en-US" sz="3500" b="1" smtClean="0"/>
          </a:p>
          <a:p>
            <a:pPr eaLnBrk="1" hangingPunct="1"/>
            <a:r>
              <a:rPr lang="en-US" sz="3500" b="1" smtClean="0"/>
              <a:t>&lt;C = ½(170)</a:t>
            </a:r>
          </a:p>
          <a:p>
            <a:pPr eaLnBrk="1" hangingPunct="1"/>
            <a:endParaRPr lang="en-US" sz="3500" b="1" smtClean="0"/>
          </a:p>
          <a:p>
            <a:pPr eaLnBrk="1" hangingPunct="1"/>
            <a:r>
              <a:rPr lang="en-US" sz="3500" b="1" smtClean="0"/>
              <a:t>m&lt;C = 85</a:t>
            </a:r>
            <a:r>
              <a:rPr lang="en-US" sz="3500" b="1" smtClean="0">
                <a:cs typeface="Times New Roman" pitchFamily="18" charset="0"/>
              </a:rPr>
              <a:t>°</a:t>
            </a:r>
          </a:p>
        </p:txBody>
      </p:sp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109788"/>
            <a:ext cx="4532312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9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9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>
            <p:ph type="title"/>
          </p:nvPr>
        </p:nvSpPr>
        <p:spPr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 smtClean="0"/>
              <a:t>PUTTING IT TOGETHER!</a:t>
            </a:r>
          </a:p>
        </p:txBody>
      </p:sp>
      <p:sp>
        <p:nvSpPr>
          <p:cNvPr id="28675" name="Rectangle 9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AF is a diameter.</a:t>
            </a:r>
          </a:p>
          <a:p>
            <a:pPr eaLnBrk="1" hangingPunct="1"/>
            <a:r>
              <a:rPr lang="en-US" b="1" smtClean="0"/>
              <a:t>mAG=100</a:t>
            </a:r>
          </a:p>
          <a:p>
            <a:pPr eaLnBrk="1" hangingPunct="1"/>
            <a:r>
              <a:rPr lang="en-US" b="1" smtClean="0"/>
              <a:t>mCE=30</a:t>
            </a:r>
          </a:p>
          <a:p>
            <a:pPr eaLnBrk="1" hangingPunct="1"/>
            <a:r>
              <a:rPr lang="en-US" b="1" smtClean="0"/>
              <a:t>mEF=25</a:t>
            </a:r>
          </a:p>
          <a:p>
            <a:pPr eaLnBrk="1" hangingPunct="1"/>
            <a:r>
              <a:rPr lang="en-US" b="1" smtClean="0"/>
              <a:t>Find the measure of all numbered angles.</a:t>
            </a:r>
            <a:endParaRPr lang="en-US" smtClean="0"/>
          </a:p>
        </p:txBody>
      </p:sp>
      <p:grpSp>
        <p:nvGrpSpPr>
          <p:cNvPr id="28676" name="Group 92"/>
          <p:cNvGrpSpPr>
            <a:grpSpLocks/>
          </p:cNvGrpSpPr>
          <p:nvPr/>
        </p:nvGrpSpPr>
        <p:grpSpPr bwMode="auto">
          <a:xfrm>
            <a:off x="360363" y="2224088"/>
            <a:ext cx="3802062" cy="3943350"/>
            <a:chOff x="227" y="1401"/>
            <a:chExt cx="2395" cy="2484"/>
          </a:xfrm>
        </p:grpSpPr>
        <p:grpSp>
          <p:nvGrpSpPr>
            <p:cNvPr id="28681" name="Group 88"/>
            <p:cNvGrpSpPr>
              <a:grpSpLocks/>
            </p:cNvGrpSpPr>
            <p:nvPr/>
          </p:nvGrpSpPr>
          <p:grpSpPr bwMode="auto">
            <a:xfrm>
              <a:off x="450" y="1401"/>
              <a:ext cx="2172" cy="2484"/>
              <a:chOff x="1944" y="1401"/>
              <a:chExt cx="2172" cy="2484"/>
            </a:xfrm>
          </p:grpSpPr>
          <p:sp>
            <p:nvSpPr>
              <p:cNvPr id="28683" name="Oval 61"/>
              <p:cNvSpPr>
                <a:spLocks noChangeArrowheads="1"/>
              </p:cNvSpPr>
              <p:nvPr/>
            </p:nvSpPr>
            <p:spPr bwMode="auto">
              <a:xfrm>
                <a:off x="1944" y="1917"/>
                <a:ext cx="1680" cy="169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Line 63"/>
              <p:cNvSpPr>
                <a:spLocks noChangeShapeType="1"/>
              </p:cNvSpPr>
              <p:nvPr/>
            </p:nvSpPr>
            <p:spPr bwMode="auto">
              <a:xfrm>
                <a:off x="1944" y="2769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Line 64"/>
              <p:cNvSpPr>
                <a:spLocks noChangeShapeType="1"/>
              </p:cNvSpPr>
              <p:nvPr/>
            </p:nvSpPr>
            <p:spPr bwMode="auto">
              <a:xfrm flipV="1">
                <a:off x="1944" y="1629"/>
                <a:ext cx="1860" cy="11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Line 65"/>
              <p:cNvSpPr>
                <a:spLocks noChangeShapeType="1"/>
              </p:cNvSpPr>
              <p:nvPr/>
            </p:nvSpPr>
            <p:spPr bwMode="auto">
              <a:xfrm flipV="1">
                <a:off x="3000" y="1629"/>
                <a:ext cx="804" cy="19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Oval 66"/>
              <p:cNvSpPr>
                <a:spLocks noChangeArrowheads="1"/>
              </p:cNvSpPr>
              <p:nvPr/>
            </p:nvSpPr>
            <p:spPr bwMode="auto">
              <a:xfrm>
                <a:off x="2724" y="2721"/>
                <a:ext cx="84" cy="8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8" name="Line 67"/>
              <p:cNvSpPr>
                <a:spLocks noChangeShapeType="1"/>
              </p:cNvSpPr>
              <p:nvPr/>
            </p:nvSpPr>
            <p:spPr bwMode="auto">
              <a:xfrm flipH="1" flipV="1">
                <a:off x="2772" y="2757"/>
                <a:ext cx="216" cy="8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Text Box 71"/>
              <p:cNvSpPr txBox="1">
                <a:spLocks noChangeArrowheads="1"/>
              </p:cNvSpPr>
              <p:nvPr/>
            </p:nvSpPr>
            <p:spPr bwMode="auto">
              <a:xfrm>
                <a:off x="2652" y="2469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Q</a:t>
                </a:r>
                <a:endParaRPr lang="en-US"/>
              </a:p>
            </p:txBody>
          </p:sp>
          <p:sp>
            <p:nvSpPr>
              <p:cNvPr id="28690" name="Text Box 72"/>
              <p:cNvSpPr txBox="1">
                <a:spLocks noChangeArrowheads="1"/>
              </p:cNvSpPr>
              <p:nvPr/>
            </p:nvSpPr>
            <p:spPr bwMode="auto">
              <a:xfrm>
                <a:off x="2916" y="3597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G</a:t>
                </a:r>
                <a:endParaRPr lang="en-US"/>
              </a:p>
            </p:txBody>
          </p:sp>
          <p:sp>
            <p:nvSpPr>
              <p:cNvPr id="28691" name="Text Box 73"/>
              <p:cNvSpPr txBox="1">
                <a:spLocks noChangeArrowheads="1"/>
              </p:cNvSpPr>
              <p:nvPr/>
            </p:nvSpPr>
            <p:spPr bwMode="auto">
              <a:xfrm>
                <a:off x="3624" y="2649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F</a:t>
                </a:r>
                <a:endParaRPr lang="en-US"/>
              </a:p>
            </p:txBody>
          </p:sp>
          <p:sp>
            <p:nvSpPr>
              <p:cNvPr id="28692" name="Text Box 74"/>
              <p:cNvSpPr txBox="1">
                <a:spLocks noChangeArrowheads="1"/>
              </p:cNvSpPr>
              <p:nvPr/>
            </p:nvSpPr>
            <p:spPr bwMode="auto">
              <a:xfrm>
                <a:off x="3816" y="1401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D</a:t>
                </a:r>
                <a:endParaRPr lang="en-US"/>
              </a:p>
            </p:txBody>
          </p:sp>
          <p:sp>
            <p:nvSpPr>
              <p:cNvPr id="28693" name="Text Box 75"/>
              <p:cNvSpPr txBox="1">
                <a:spLocks noChangeArrowheads="1"/>
              </p:cNvSpPr>
              <p:nvPr/>
            </p:nvSpPr>
            <p:spPr bwMode="auto">
              <a:xfrm>
                <a:off x="3528" y="2205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E</a:t>
                </a:r>
                <a:endParaRPr lang="en-US"/>
              </a:p>
            </p:txBody>
          </p:sp>
          <p:sp>
            <p:nvSpPr>
              <p:cNvPr id="28694" name="Text Box 76"/>
              <p:cNvSpPr txBox="1">
                <a:spLocks noChangeArrowheads="1"/>
              </p:cNvSpPr>
              <p:nvPr/>
            </p:nvSpPr>
            <p:spPr bwMode="auto">
              <a:xfrm>
                <a:off x="3024" y="1725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C</a:t>
                </a:r>
                <a:endParaRPr lang="en-US"/>
              </a:p>
            </p:txBody>
          </p:sp>
          <p:sp>
            <p:nvSpPr>
              <p:cNvPr id="28695" name="Text Box 77"/>
              <p:cNvSpPr txBox="1">
                <a:spLocks noChangeArrowheads="1"/>
              </p:cNvSpPr>
              <p:nvPr/>
            </p:nvSpPr>
            <p:spPr bwMode="auto">
              <a:xfrm>
                <a:off x="2808" y="2733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1</a:t>
                </a:r>
                <a:endParaRPr lang="en-US"/>
              </a:p>
            </p:txBody>
          </p:sp>
          <p:sp>
            <p:nvSpPr>
              <p:cNvPr id="28696" name="Text Box 78"/>
              <p:cNvSpPr txBox="1">
                <a:spLocks noChangeArrowheads="1"/>
              </p:cNvSpPr>
              <p:nvPr/>
            </p:nvSpPr>
            <p:spPr bwMode="auto">
              <a:xfrm>
                <a:off x="2595" y="2715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2</a:t>
                </a:r>
                <a:endParaRPr lang="en-US"/>
              </a:p>
            </p:txBody>
          </p:sp>
          <p:sp>
            <p:nvSpPr>
              <p:cNvPr id="28697" name="Text Box 79"/>
              <p:cNvSpPr txBox="1">
                <a:spLocks noChangeArrowheads="1"/>
              </p:cNvSpPr>
              <p:nvPr/>
            </p:nvSpPr>
            <p:spPr bwMode="auto">
              <a:xfrm>
                <a:off x="2184" y="2517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3</a:t>
                </a:r>
                <a:endParaRPr lang="en-US"/>
              </a:p>
            </p:txBody>
          </p:sp>
          <p:sp>
            <p:nvSpPr>
              <p:cNvPr id="28698" name="Text Box 80"/>
              <p:cNvSpPr txBox="1">
                <a:spLocks noChangeArrowheads="1"/>
              </p:cNvSpPr>
              <p:nvPr/>
            </p:nvSpPr>
            <p:spPr bwMode="auto">
              <a:xfrm>
                <a:off x="3264" y="2733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4</a:t>
                </a:r>
                <a:endParaRPr lang="en-US"/>
              </a:p>
            </p:txBody>
          </p:sp>
          <p:sp>
            <p:nvSpPr>
              <p:cNvPr id="28699" name="Text Box 81"/>
              <p:cNvSpPr txBox="1">
                <a:spLocks noChangeArrowheads="1"/>
              </p:cNvSpPr>
              <p:nvPr/>
            </p:nvSpPr>
            <p:spPr bwMode="auto">
              <a:xfrm>
                <a:off x="3360" y="2505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5</a:t>
                </a:r>
                <a:endParaRPr lang="en-US"/>
              </a:p>
            </p:txBody>
          </p:sp>
          <p:sp>
            <p:nvSpPr>
              <p:cNvPr id="28700" name="Text Box 82"/>
              <p:cNvSpPr txBox="1">
                <a:spLocks noChangeArrowheads="1"/>
              </p:cNvSpPr>
              <p:nvPr/>
            </p:nvSpPr>
            <p:spPr bwMode="auto">
              <a:xfrm>
                <a:off x="3513" y="1698"/>
                <a:ext cx="3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/>
                  <a:t>6</a:t>
                </a:r>
                <a:endParaRPr lang="en-US"/>
              </a:p>
            </p:txBody>
          </p:sp>
        </p:grpSp>
        <p:sp>
          <p:nvSpPr>
            <p:cNvPr id="28682" name="Text Box 91"/>
            <p:cNvSpPr txBox="1">
              <a:spLocks noChangeArrowheads="1"/>
            </p:cNvSpPr>
            <p:nvPr/>
          </p:nvSpPr>
          <p:spPr bwMode="auto">
            <a:xfrm>
              <a:off x="227" y="2616"/>
              <a:ext cx="2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</p:grpSp>
      <p:sp>
        <p:nvSpPr>
          <p:cNvPr id="28677" name="Line 93"/>
          <p:cNvSpPr>
            <a:spLocks noChangeShapeType="1"/>
          </p:cNvSpPr>
          <p:nvPr/>
        </p:nvSpPr>
        <p:spPr bwMode="auto">
          <a:xfrm>
            <a:off x="5205413" y="2062163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Arc 94"/>
          <p:cNvSpPr>
            <a:spLocks/>
          </p:cNvSpPr>
          <p:nvPr/>
        </p:nvSpPr>
        <p:spPr bwMode="auto">
          <a:xfrm rot="-2218761">
            <a:off x="5595938" y="2595563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60692834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rc 95"/>
          <p:cNvSpPr>
            <a:spLocks/>
          </p:cNvSpPr>
          <p:nvPr/>
        </p:nvSpPr>
        <p:spPr bwMode="auto">
          <a:xfrm rot="-2218761">
            <a:off x="5572125" y="3148013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60692834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rc 96"/>
          <p:cNvSpPr>
            <a:spLocks/>
          </p:cNvSpPr>
          <p:nvPr/>
        </p:nvSpPr>
        <p:spPr bwMode="auto">
          <a:xfrm rot="-2218761">
            <a:off x="5543550" y="3709988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60692834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700088" y="2986088"/>
            <a:ext cx="3814762" cy="3714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 flipH="1">
            <a:off x="742950" y="3586163"/>
            <a:ext cx="485775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 flipH="1" flipV="1">
            <a:off x="695325" y="5181600"/>
            <a:ext cx="2986088" cy="11715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690938" y="633412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R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290513" y="49911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 flipH="1" flipV="1">
            <a:off x="1243013" y="3586163"/>
            <a:ext cx="3186112" cy="7286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800100" y="314325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</a:t>
            </a:r>
          </a:p>
        </p:txBody>
      </p:sp>
      <p:sp>
        <p:nvSpPr>
          <p:cNvPr id="29705" name="Oval 11"/>
          <p:cNvSpPr>
            <a:spLocks noChangeArrowheads="1"/>
          </p:cNvSpPr>
          <p:nvPr/>
        </p:nvSpPr>
        <p:spPr bwMode="auto">
          <a:xfrm>
            <a:off x="2652713" y="4724400"/>
            <a:ext cx="42862" cy="71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4500563" y="4057650"/>
            <a:ext cx="78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 flipH="1">
            <a:off x="3724275" y="4310063"/>
            <a:ext cx="685800" cy="2028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Rectangle 15"/>
          <p:cNvSpPr>
            <a:spLocks noChangeArrowheads="1"/>
          </p:cNvSpPr>
          <p:nvPr/>
        </p:nvSpPr>
        <p:spPr bwMode="auto">
          <a:xfrm>
            <a:off x="692150" y="615950"/>
            <a:ext cx="7772400" cy="1143000"/>
          </a:xfrm>
          <a:prstGeom prst="rect">
            <a:avLst/>
          </a:prstGeom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500" b="1">
                <a:solidFill>
                  <a:schemeClr val="tx2"/>
                </a:solidFill>
              </a:rPr>
              <a:t>Inscribed Quadrilaterals</a:t>
            </a:r>
            <a:endParaRPr lang="en-US"/>
          </a:p>
        </p:txBody>
      </p:sp>
      <p:sp>
        <p:nvSpPr>
          <p:cNvPr id="2970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85800" y="1863725"/>
            <a:ext cx="7772400" cy="4232275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CC3300"/>
                </a:solidFill>
              </a:rPr>
              <a:t>If a quadrilateral is inscribed in a circle, then the opposite angles are supplementary.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629150" y="4719638"/>
            <a:ext cx="4322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m</a:t>
            </a:r>
            <a:r>
              <a:rPr lang="en-US" sz="2800" b="1">
                <a:sym typeface="Symbol" pitchFamily="18" charset="2"/>
              </a:rPr>
              <a:t></a:t>
            </a:r>
            <a:r>
              <a:rPr lang="en-US" sz="2800" b="1"/>
              <a:t>PSR + m</a:t>
            </a:r>
            <a:r>
              <a:rPr lang="en-US" sz="2800" b="1">
                <a:sym typeface="Symbol" pitchFamily="18" charset="2"/>
              </a:rPr>
              <a:t></a:t>
            </a:r>
            <a:r>
              <a:rPr lang="en-US" sz="2800" b="1"/>
              <a:t>PQR = 180 </a:t>
            </a:r>
            <a:r>
              <a:rPr lang="en-US" sz="2800" b="1">
                <a:sym typeface="Symbol" pitchFamily="18" charset="2"/>
              </a:rPr>
              <a:t>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746125" y="47942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4000" smtClean="0"/>
              <a:t>CENTRAL ANGLES AND ARCS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rgbClr val="CC3300"/>
                </a:solidFill>
              </a:rPr>
              <a:t>The measure of a central angle is equal to the measure of the intercepted arc.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4100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3163888"/>
            <a:ext cx="28527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746125" y="47942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4000" smtClean="0"/>
              <a:t>CENTRAL ANGLES AND ARCS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rgbClr val="CC3300"/>
                </a:solidFill>
              </a:rPr>
              <a:t>The measure of a central angle is equal to the measure of the intercepted arc.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2838450" y="3333750"/>
            <a:ext cx="2170113" cy="2381250"/>
            <a:chOff x="636" y="1011"/>
            <a:chExt cx="1367" cy="1500"/>
          </a:xfrm>
        </p:grpSpPr>
        <p:sp>
          <p:nvSpPr>
            <p:cNvPr id="5129" name="Oval 7"/>
            <p:cNvSpPr>
              <a:spLocks noChangeArrowheads="1"/>
            </p:cNvSpPr>
            <p:nvPr/>
          </p:nvSpPr>
          <p:spPr bwMode="auto">
            <a:xfrm>
              <a:off x="636" y="1293"/>
              <a:ext cx="1104" cy="110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8"/>
            <p:cNvSpPr>
              <a:spLocks noChangeArrowheads="1"/>
            </p:cNvSpPr>
            <p:nvPr/>
          </p:nvSpPr>
          <p:spPr bwMode="auto">
            <a:xfrm>
              <a:off x="1164" y="1821"/>
              <a:ext cx="48" cy="4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 flipV="1">
              <a:off x="1188" y="1320"/>
              <a:ext cx="210" cy="51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1215" y="1857"/>
              <a:ext cx="336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1"/>
            <p:cNvSpPr>
              <a:spLocks/>
            </p:cNvSpPr>
            <p:nvPr/>
          </p:nvSpPr>
          <p:spPr bwMode="auto">
            <a:xfrm>
              <a:off x="1398" y="1335"/>
              <a:ext cx="354" cy="891"/>
            </a:xfrm>
            <a:custGeom>
              <a:avLst/>
              <a:gdLst>
                <a:gd name="T0" fmla="*/ 0 w 354"/>
                <a:gd name="T1" fmla="*/ 0 h 891"/>
                <a:gd name="T2" fmla="*/ 81 w 354"/>
                <a:gd name="T3" fmla="*/ 45 h 891"/>
                <a:gd name="T4" fmla="*/ 189 w 354"/>
                <a:gd name="T5" fmla="*/ 126 h 891"/>
                <a:gd name="T6" fmla="*/ 261 w 354"/>
                <a:gd name="T7" fmla="*/ 216 h 891"/>
                <a:gd name="T8" fmla="*/ 315 w 354"/>
                <a:gd name="T9" fmla="*/ 351 h 891"/>
                <a:gd name="T10" fmla="*/ 342 w 354"/>
                <a:gd name="T11" fmla="*/ 459 h 891"/>
                <a:gd name="T12" fmla="*/ 351 w 354"/>
                <a:gd name="T13" fmla="*/ 540 h 891"/>
                <a:gd name="T14" fmla="*/ 324 w 354"/>
                <a:gd name="T15" fmla="*/ 639 h 891"/>
                <a:gd name="T16" fmla="*/ 288 w 354"/>
                <a:gd name="T17" fmla="*/ 756 h 891"/>
                <a:gd name="T18" fmla="*/ 261 w 354"/>
                <a:gd name="T19" fmla="*/ 801 h 891"/>
                <a:gd name="T20" fmla="*/ 225 w 354"/>
                <a:gd name="T21" fmla="*/ 846 h 891"/>
                <a:gd name="T22" fmla="*/ 189 w 354"/>
                <a:gd name="T23" fmla="*/ 891 h 8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4" h="891">
                  <a:moveTo>
                    <a:pt x="0" y="0"/>
                  </a:moveTo>
                  <a:cubicBezTo>
                    <a:pt x="25" y="12"/>
                    <a:pt x="50" y="24"/>
                    <a:pt x="81" y="45"/>
                  </a:cubicBezTo>
                  <a:cubicBezTo>
                    <a:pt x="112" y="66"/>
                    <a:pt x="159" y="98"/>
                    <a:pt x="189" y="126"/>
                  </a:cubicBezTo>
                  <a:cubicBezTo>
                    <a:pt x="219" y="154"/>
                    <a:pt x="240" y="179"/>
                    <a:pt x="261" y="216"/>
                  </a:cubicBezTo>
                  <a:cubicBezTo>
                    <a:pt x="282" y="253"/>
                    <a:pt x="301" y="310"/>
                    <a:pt x="315" y="351"/>
                  </a:cubicBezTo>
                  <a:cubicBezTo>
                    <a:pt x="329" y="392"/>
                    <a:pt x="336" y="428"/>
                    <a:pt x="342" y="459"/>
                  </a:cubicBezTo>
                  <a:cubicBezTo>
                    <a:pt x="348" y="490"/>
                    <a:pt x="354" y="510"/>
                    <a:pt x="351" y="540"/>
                  </a:cubicBezTo>
                  <a:cubicBezTo>
                    <a:pt x="348" y="570"/>
                    <a:pt x="334" y="603"/>
                    <a:pt x="324" y="639"/>
                  </a:cubicBezTo>
                  <a:cubicBezTo>
                    <a:pt x="314" y="675"/>
                    <a:pt x="298" y="729"/>
                    <a:pt x="288" y="756"/>
                  </a:cubicBezTo>
                  <a:cubicBezTo>
                    <a:pt x="278" y="783"/>
                    <a:pt x="271" y="786"/>
                    <a:pt x="261" y="801"/>
                  </a:cubicBezTo>
                  <a:cubicBezTo>
                    <a:pt x="251" y="816"/>
                    <a:pt x="237" y="831"/>
                    <a:pt x="225" y="846"/>
                  </a:cubicBezTo>
                  <a:cubicBezTo>
                    <a:pt x="213" y="861"/>
                    <a:pt x="199" y="879"/>
                    <a:pt x="189" y="891"/>
                  </a:cubicBezTo>
                </a:path>
              </a:pathLst>
            </a:custGeom>
            <a:noFill/>
            <a:ln w="1016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1317" y="1011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Y</a:t>
              </a:r>
              <a:endParaRPr lang="en-US"/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1530" y="2223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Z</a:t>
              </a:r>
              <a:endParaRPr lang="en-US"/>
            </a:p>
          </p:txBody>
        </p:sp>
        <p:sp>
          <p:nvSpPr>
            <p:cNvPr id="5136" name="Oval 14"/>
            <p:cNvSpPr>
              <a:spLocks noChangeArrowheads="1"/>
            </p:cNvSpPr>
            <p:nvPr/>
          </p:nvSpPr>
          <p:spPr bwMode="auto">
            <a:xfrm>
              <a:off x="1533" y="2229"/>
              <a:ext cx="48" cy="4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5"/>
            <p:cNvSpPr>
              <a:spLocks noChangeArrowheads="1"/>
            </p:cNvSpPr>
            <p:nvPr/>
          </p:nvSpPr>
          <p:spPr bwMode="auto">
            <a:xfrm>
              <a:off x="1362" y="1302"/>
              <a:ext cx="48" cy="4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861" y="1725"/>
              <a:ext cx="2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O</a:t>
              </a:r>
              <a:endParaRPr lang="en-US"/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1213" y="1671"/>
              <a:ext cx="5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110</a:t>
              </a:r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</a:t>
              </a:r>
              <a:endParaRPr lang="en-US"/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 rot="3560066">
              <a:off x="1579" y="1461"/>
              <a:ext cx="5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3300"/>
                  </a:solidFill>
                </a:rPr>
                <a:t>110</a:t>
              </a:r>
              <a:r>
                <a:rPr lang="en-US" b="1">
                  <a:solidFill>
                    <a:srgbClr val="FF3300"/>
                  </a:solidFill>
                  <a:sym typeface="Symbol" pitchFamily="18" charset="2"/>
                </a:rPr>
                <a:t></a:t>
              </a:r>
              <a:endParaRPr lang="en-US"/>
            </a:p>
          </p:txBody>
        </p:sp>
      </p:grpSp>
      <p:sp>
        <p:nvSpPr>
          <p:cNvPr id="22548" name="Freeform 20"/>
          <p:cNvSpPr>
            <a:spLocks/>
          </p:cNvSpPr>
          <p:nvPr/>
        </p:nvSpPr>
        <p:spPr bwMode="auto">
          <a:xfrm>
            <a:off x="4319588" y="5019675"/>
            <a:ext cx="485775" cy="871538"/>
          </a:xfrm>
          <a:custGeom>
            <a:avLst/>
            <a:gdLst>
              <a:gd name="T0" fmla="*/ 0 w 306"/>
              <a:gd name="T1" fmla="*/ 2147483647 h 549"/>
              <a:gd name="T2" fmla="*/ 2147483647 w 306"/>
              <a:gd name="T3" fmla="*/ 2147483647 h 549"/>
              <a:gd name="T4" fmla="*/ 2147483647 w 306"/>
              <a:gd name="T5" fmla="*/ 2147483647 h 549"/>
              <a:gd name="T6" fmla="*/ 2147483647 w 306"/>
              <a:gd name="T7" fmla="*/ 0 h 5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6" h="549">
                <a:moveTo>
                  <a:pt x="0" y="549"/>
                </a:moveTo>
                <a:cubicBezTo>
                  <a:pt x="78" y="525"/>
                  <a:pt x="156" y="502"/>
                  <a:pt x="207" y="441"/>
                </a:cubicBezTo>
                <a:cubicBezTo>
                  <a:pt x="258" y="380"/>
                  <a:pt x="306" y="253"/>
                  <a:pt x="306" y="180"/>
                </a:cubicBezTo>
                <a:cubicBezTo>
                  <a:pt x="306" y="107"/>
                  <a:pt x="223" y="30"/>
                  <a:pt x="207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628900" y="5837238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Intercepted Arc</a:t>
            </a:r>
          </a:p>
        </p:txBody>
      </p:sp>
      <p:sp>
        <p:nvSpPr>
          <p:cNvPr id="22550" name="Freeform 22"/>
          <p:cNvSpPr>
            <a:spLocks/>
          </p:cNvSpPr>
          <p:nvPr/>
        </p:nvSpPr>
        <p:spPr bwMode="auto">
          <a:xfrm rot="10800000">
            <a:off x="3508375" y="3402013"/>
            <a:ext cx="485775" cy="871537"/>
          </a:xfrm>
          <a:custGeom>
            <a:avLst/>
            <a:gdLst>
              <a:gd name="T0" fmla="*/ 0 w 306"/>
              <a:gd name="T1" fmla="*/ 2147483647 h 549"/>
              <a:gd name="T2" fmla="*/ 2147483647 w 306"/>
              <a:gd name="T3" fmla="*/ 2147483647 h 549"/>
              <a:gd name="T4" fmla="*/ 2147483647 w 306"/>
              <a:gd name="T5" fmla="*/ 2147483647 h 549"/>
              <a:gd name="T6" fmla="*/ 2147483647 w 306"/>
              <a:gd name="T7" fmla="*/ 0 h 5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6" h="549">
                <a:moveTo>
                  <a:pt x="0" y="549"/>
                </a:moveTo>
                <a:cubicBezTo>
                  <a:pt x="78" y="525"/>
                  <a:pt x="156" y="502"/>
                  <a:pt x="207" y="441"/>
                </a:cubicBezTo>
                <a:cubicBezTo>
                  <a:pt x="258" y="380"/>
                  <a:pt x="306" y="253"/>
                  <a:pt x="306" y="180"/>
                </a:cubicBezTo>
                <a:cubicBezTo>
                  <a:pt x="306" y="107"/>
                  <a:pt x="223" y="30"/>
                  <a:pt x="207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890963" y="3017838"/>
            <a:ext cx="19732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Central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  <p:bldP spid="22548" grpId="0" animBg="1"/>
      <p:bldP spid="22549" grpId="0"/>
      <p:bldP spid="22550" grpId="0" animBg="1"/>
      <p:bldP spid="225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4000" b="1" smtClean="0"/>
              <a:t>EXAMPLE</a:t>
            </a:r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700088" y="1773238"/>
            <a:ext cx="7772400" cy="4114800"/>
          </a:xfrm>
        </p:spPr>
        <p:txBody>
          <a:bodyPr/>
          <a:lstStyle/>
          <a:p>
            <a:pPr eaLnBrk="1" hangingPunct="1"/>
            <a:r>
              <a:rPr lang="en-US" b="1" smtClean="0"/>
              <a:t>Segment AD is a diameter.  Find the values of </a:t>
            </a:r>
            <a:r>
              <a:rPr lang="en-US" smtClean="0"/>
              <a:t>x</a:t>
            </a:r>
            <a:r>
              <a:rPr lang="en-US" b="1" smtClean="0"/>
              <a:t> and </a:t>
            </a:r>
            <a:r>
              <a:rPr lang="en-US" smtClean="0"/>
              <a:t>y</a:t>
            </a:r>
            <a:r>
              <a:rPr lang="en-US" b="1" smtClean="0"/>
              <a:t> and </a:t>
            </a:r>
            <a:r>
              <a:rPr lang="en-US" smtClean="0"/>
              <a:t>z</a:t>
            </a:r>
            <a:r>
              <a:rPr lang="en-US" b="1" smtClean="0"/>
              <a:t> in the figure.</a:t>
            </a:r>
          </a:p>
          <a:p>
            <a:pPr eaLnBrk="1" hangingPunct="1">
              <a:buFontTx/>
              <a:buNone/>
            </a:pPr>
            <a:r>
              <a:rPr lang="en-US" sz="4000" b="1" smtClean="0"/>
              <a:t>                                        x = 25</a:t>
            </a:r>
            <a:r>
              <a:rPr lang="en-US" sz="4000" b="1" smtClean="0">
                <a:cs typeface="Times New Roman" pitchFamily="18" charset="0"/>
              </a:rPr>
              <a:t>°</a:t>
            </a:r>
          </a:p>
          <a:p>
            <a:pPr eaLnBrk="1" hangingPunct="1">
              <a:buFontTx/>
              <a:buNone/>
            </a:pPr>
            <a:r>
              <a:rPr lang="en-US" sz="4000" b="1" smtClean="0">
                <a:cs typeface="Times New Roman" pitchFamily="18" charset="0"/>
              </a:rPr>
              <a:t>                                        y = 100°</a:t>
            </a:r>
          </a:p>
          <a:p>
            <a:pPr eaLnBrk="1" hangingPunct="1">
              <a:buFontTx/>
              <a:buNone/>
            </a:pPr>
            <a:r>
              <a:rPr lang="en-US" sz="4000" b="1" smtClean="0">
                <a:cs typeface="Times New Roman" pitchFamily="18" charset="0"/>
              </a:rPr>
              <a:t>                                        z = 55°</a:t>
            </a:r>
            <a:r>
              <a:rPr lang="en-US" sz="4000" b="1" smtClean="0"/>
              <a:t> </a:t>
            </a:r>
          </a:p>
        </p:txBody>
      </p:sp>
      <p:grpSp>
        <p:nvGrpSpPr>
          <p:cNvPr id="6148" name="Group 27"/>
          <p:cNvGrpSpPr>
            <a:grpSpLocks/>
          </p:cNvGrpSpPr>
          <p:nvPr/>
        </p:nvGrpSpPr>
        <p:grpSpPr bwMode="auto">
          <a:xfrm>
            <a:off x="646113" y="2881313"/>
            <a:ext cx="4375150" cy="3719512"/>
            <a:chOff x="407" y="1815"/>
            <a:chExt cx="2756" cy="2343"/>
          </a:xfrm>
        </p:grpSpPr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522" y="1818"/>
              <a:ext cx="2403" cy="23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 flipH="1">
              <a:off x="1689" y="2966"/>
              <a:ext cx="48" cy="4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1700" y="2086"/>
              <a:ext cx="802" cy="9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10"/>
            <p:cNvSpPr>
              <a:spLocks noChangeShapeType="1"/>
            </p:cNvSpPr>
            <p:nvPr/>
          </p:nvSpPr>
          <p:spPr bwMode="auto">
            <a:xfrm flipH="1" flipV="1">
              <a:off x="1706" y="2988"/>
              <a:ext cx="1082" cy="50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11"/>
            <p:cNvSpPr>
              <a:spLocks noChangeShapeType="1"/>
            </p:cNvSpPr>
            <p:nvPr/>
          </p:nvSpPr>
          <p:spPr bwMode="auto">
            <a:xfrm>
              <a:off x="1046" y="2020"/>
              <a:ext cx="657" cy="97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>
              <a:off x="633" y="2476"/>
              <a:ext cx="1078" cy="51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Text Box 13"/>
            <p:cNvSpPr txBox="1">
              <a:spLocks noChangeArrowheads="1"/>
            </p:cNvSpPr>
            <p:nvPr/>
          </p:nvSpPr>
          <p:spPr bwMode="auto">
            <a:xfrm>
              <a:off x="407" y="2274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A</a:t>
              </a:r>
              <a:endParaRPr lang="en-US"/>
            </a:p>
          </p:txBody>
        </p:sp>
        <p:sp>
          <p:nvSpPr>
            <p:cNvPr id="6156" name="Text Box 14"/>
            <p:cNvSpPr txBox="1">
              <a:spLocks noChangeArrowheads="1"/>
            </p:cNvSpPr>
            <p:nvPr/>
          </p:nvSpPr>
          <p:spPr bwMode="auto">
            <a:xfrm>
              <a:off x="837" y="1815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B</a:t>
              </a:r>
              <a:endParaRPr lang="en-US"/>
            </a:p>
          </p:txBody>
        </p:sp>
        <p:sp>
          <p:nvSpPr>
            <p:cNvPr id="6157" name="Text Box 15"/>
            <p:cNvSpPr txBox="1">
              <a:spLocks noChangeArrowheads="1"/>
            </p:cNvSpPr>
            <p:nvPr/>
          </p:nvSpPr>
          <p:spPr bwMode="auto">
            <a:xfrm>
              <a:off x="1568" y="2988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O</a:t>
              </a:r>
              <a:endParaRPr lang="en-US"/>
            </a:p>
          </p:txBody>
        </p:sp>
        <p:sp>
          <p:nvSpPr>
            <p:cNvPr id="6158" name="Text Box 16"/>
            <p:cNvSpPr txBox="1">
              <a:spLocks noChangeArrowheads="1"/>
            </p:cNvSpPr>
            <p:nvPr/>
          </p:nvSpPr>
          <p:spPr bwMode="auto">
            <a:xfrm>
              <a:off x="2448" y="186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C</a:t>
              </a:r>
              <a:endParaRPr lang="en-US"/>
            </a:p>
          </p:txBody>
        </p:sp>
        <p:sp>
          <p:nvSpPr>
            <p:cNvPr id="6159" name="Text Box 17"/>
            <p:cNvSpPr txBox="1">
              <a:spLocks noChangeArrowheads="1"/>
            </p:cNvSpPr>
            <p:nvPr/>
          </p:nvSpPr>
          <p:spPr bwMode="auto">
            <a:xfrm>
              <a:off x="2786" y="3398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D</a:t>
              </a:r>
              <a:endParaRPr lang="en-US"/>
            </a:p>
          </p:txBody>
        </p:sp>
        <p:sp>
          <p:nvSpPr>
            <p:cNvPr id="6160" name="Text Box 18"/>
            <p:cNvSpPr txBox="1">
              <a:spLocks noChangeArrowheads="1"/>
            </p:cNvSpPr>
            <p:nvPr/>
          </p:nvSpPr>
          <p:spPr bwMode="auto">
            <a:xfrm>
              <a:off x="1825" y="2778"/>
              <a:ext cx="4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55</a:t>
              </a:r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</a:t>
              </a:r>
              <a:endParaRPr lang="en-US"/>
            </a:p>
          </p:txBody>
        </p:sp>
        <p:sp>
          <p:nvSpPr>
            <p:cNvPr id="6161" name="Text Box 19"/>
            <p:cNvSpPr txBox="1">
              <a:spLocks noChangeArrowheads="1"/>
            </p:cNvSpPr>
            <p:nvPr/>
          </p:nvSpPr>
          <p:spPr bwMode="auto">
            <a:xfrm>
              <a:off x="1255" y="2576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C3300"/>
                  </a:solidFill>
                </a:rPr>
                <a:t>x</a:t>
              </a:r>
              <a:r>
                <a:rPr lang="en-US" b="1">
                  <a:solidFill>
                    <a:srgbClr val="CC3300"/>
                  </a:solidFill>
                  <a:sym typeface="Symbol" pitchFamily="18" charset="2"/>
                </a:rPr>
                <a:t></a:t>
              </a:r>
              <a:endParaRPr lang="en-US"/>
            </a:p>
          </p:txBody>
        </p:sp>
        <p:sp>
          <p:nvSpPr>
            <p:cNvPr id="6162" name="Text Box 20"/>
            <p:cNvSpPr txBox="1">
              <a:spLocks noChangeArrowheads="1"/>
            </p:cNvSpPr>
            <p:nvPr/>
          </p:nvSpPr>
          <p:spPr bwMode="auto">
            <a:xfrm>
              <a:off x="1602" y="2645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y</a:t>
              </a:r>
              <a:r>
                <a:rPr lang="en-US" b="1">
                  <a:solidFill>
                    <a:schemeClr val="bg2"/>
                  </a:solidFill>
                  <a:sym typeface="Symbol" pitchFamily="18" charset="2"/>
                </a:rPr>
                <a:t>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163" name="Text Box 21"/>
            <p:cNvSpPr txBox="1">
              <a:spLocks noChangeArrowheads="1"/>
            </p:cNvSpPr>
            <p:nvPr/>
          </p:nvSpPr>
          <p:spPr bwMode="auto">
            <a:xfrm>
              <a:off x="532" y="1973"/>
              <a:ext cx="4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C3300"/>
                  </a:solidFill>
                </a:rPr>
                <a:t>25</a:t>
              </a:r>
              <a:r>
                <a:rPr lang="en-US" b="1">
                  <a:solidFill>
                    <a:srgbClr val="CC3300"/>
                  </a:solidFill>
                  <a:sym typeface="Symbol" pitchFamily="18" charset="2"/>
                </a:rPr>
                <a:t></a:t>
              </a:r>
              <a:endParaRPr lang="en-US">
                <a:solidFill>
                  <a:srgbClr val="CC3300"/>
                </a:solidFill>
              </a:endParaRPr>
            </a:p>
          </p:txBody>
        </p:sp>
        <p:sp>
          <p:nvSpPr>
            <p:cNvPr id="6164" name="Text Box 26"/>
            <p:cNvSpPr txBox="1">
              <a:spLocks noChangeArrowheads="1"/>
            </p:cNvSpPr>
            <p:nvPr/>
          </p:nvSpPr>
          <p:spPr bwMode="auto">
            <a:xfrm>
              <a:off x="2866" y="2461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z</a:t>
              </a:r>
              <a:r>
                <a:rPr lang="en-US" b="1">
                  <a:solidFill>
                    <a:schemeClr val="accent2"/>
                  </a:solidFill>
                  <a:sym typeface="Symbol" pitchFamily="18" charset="2"/>
                </a:rPr>
                <a:t>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47942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mtClean="0"/>
              <a:t>SUM OF CENTRAL ANGLES</a:t>
            </a:r>
          </a:p>
        </p:txBody>
      </p:sp>
      <p:pic>
        <p:nvPicPr>
          <p:cNvPr id="5634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1919288"/>
            <a:ext cx="46355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1950"/>
            <a:ext cx="29718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703263" y="1735138"/>
            <a:ext cx="84407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The sum of the measures fo the central angles of a circle with no interior points in common is 360</a:t>
            </a:r>
            <a:r>
              <a:rPr lang="en-US" b="1">
                <a:solidFill>
                  <a:srgbClr val="CC3300"/>
                </a:solidFill>
                <a:cs typeface="Times New Roman" pitchFamily="18" charset="0"/>
              </a:rPr>
              <a:t>º.</a:t>
            </a:r>
            <a:endParaRPr lang="en-US">
              <a:cs typeface="Times New Roman" pitchFamily="18" charset="0"/>
            </a:endParaRPr>
          </a:p>
        </p:txBody>
      </p:sp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3871913" y="3841750"/>
            <a:ext cx="1195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>
                <a:solidFill>
                  <a:srgbClr val="CC3300"/>
                </a:solidFill>
              </a:rPr>
              <a:t>360</a:t>
            </a:r>
            <a:r>
              <a:rPr lang="en-US" sz="4400">
                <a:solidFill>
                  <a:srgbClr val="CC3300"/>
                </a:solidFill>
                <a:cs typeface="Times New Roman" pitchFamily="18" charset="0"/>
              </a:rPr>
              <a:t>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514600" y="1428750"/>
            <a:ext cx="4429125" cy="441483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11213" y="211138"/>
            <a:ext cx="7380287" cy="7397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/>
              <a:t>Find the measure of each arc.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729163" y="3671888"/>
            <a:ext cx="14287" cy="2157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681538" y="3609975"/>
            <a:ext cx="85725" cy="7143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724400" y="1438275"/>
            <a:ext cx="414338" cy="21859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2576513" y="3662363"/>
            <a:ext cx="2143125" cy="2714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733925" y="2162175"/>
            <a:ext cx="1628775" cy="1500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4748213" y="3662363"/>
            <a:ext cx="2171700" cy="3286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14850" y="58864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009775" y="3752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972300" y="38433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372225" y="17859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043488" y="10144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14950" y="3214688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2x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 rot="-3365142">
            <a:off x="4725194" y="2394744"/>
            <a:ext cx="112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2x-14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 rot="2719169">
            <a:off x="4096544" y="2937669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4x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 rot="-2542412">
            <a:off x="4038600" y="3681413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3x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 rot="2756267">
            <a:off x="4876800" y="4076701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3x+10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79400" y="4814888"/>
            <a:ext cx="4946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4x + 3x + 3x + 10+ 2x + 2x – 14 = 360</a:t>
            </a:r>
          </a:p>
          <a:p>
            <a:pPr eaLnBrk="1" hangingPunct="1"/>
            <a:r>
              <a:rPr lang="en-US"/>
              <a:t>…</a:t>
            </a:r>
          </a:p>
          <a:p>
            <a:pPr eaLnBrk="1" hangingPunct="1"/>
            <a:r>
              <a:rPr lang="en-US"/>
              <a:t>x = 26</a:t>
            </a:r>
          </a:p>
          <a:p>
            <a:pPr eaLnBrk="1" hangingPunct="1"/>
            <a:r>
              <a:rPr lang="en-US"/>
              <a:t>104, 78, 88, 52, 66 degrees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706438" y="1835150"/>
            <a:ext cx="7753350" cy="1930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An inscribed angle is an angle whose vertex is on a circle and whose sides contain chords.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000" b="1" smtClean="0"/>
              <a:t>Inscribed Angles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817563" y="3695700"/>
            <a:ext cx="1676400" cy="1676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798763" y="3695700"/>
            <a:ext cx="1676400" cy="1676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856163" y="3695700"/>
            <a:ext cx="1676400" cy="1676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837363" y="3695700"/>
            <a:ext cx="1676400" cy="1676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1350963" y="3695700"/>
            <a:ext cx="533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2798763" y="3841750"/>
            <a:ext cx="1349375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1154113" y="3771900"/>
            <a:ext cx="654050" cy="1057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 flipV="1">
            <a:off x="1141413" y="4816475"/>
            <a:ext cx="1200150" cy="174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2798763" y="46863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5735638" y="3744913"/>
            <a:ext cx="133350" cy="788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 flipH="1">
            <a:off x="1579563" y="4457700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 flipH="1">
            <a:off x="3589338" y="4456113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 flipH="1">
            <a:off x="5684838" y="4511675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 flipH="1">
            <a:off x="7669213" y="4456113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4989513" y="4559300"/>
            <a:ext cx="711200" cy="422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8120063" y="3802063"/>
            <a:ext cx="358775" cy="971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7862888" y="4757738"/>
            <a:ext cx="612775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274763" y="445452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8066088" y="446722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059113" y="44100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354638" y="4170363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966788" y="5567363"/>
            <a:ext cx="1235075" cy="8223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Is NOT!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084763" y="5621338"/>
            <a:ext cx="1238250" cy="8223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Is NOT!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989263" y="5594350"/>
            <a:ext cx="1238250" cy="45720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Is SO!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7123113" y="5648325"/>
            <a:ext cx="1238250" cy="45720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Is SO!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7238" y="528638"/>
            <a:ext cx="7658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Thrm 9-7. </a:t>
            </a:r>
            <a:r>
              <a:rPr lang="en-US" sz="2800" b="1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00063" y="479425"/>
            <a:ext cx="82359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INSCRIBED ANGLE THEOREM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720850"/>
            <a:ext cx="7758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>
                <a:solidFill>
                  <a:srgbClr val="CC3300"/>
                </a:solidFill>
              </a:rPr>
              <a:t>The measure of an inscribed angle is equal to ½ the measure of the intercepted arc.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103" y="3350079"/>
            <a:ext cx="2938001" cy="283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836" y="4097487"/>
            <a:ext cx="3048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02758" y="3350079"/>
            <a:ext cx="687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85135" y="4978847"/>
                <a:ext cx="923092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135" y="4978847"/>
                <a:ext cx="923092" cy="613886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856</Words>
  <Application>Microsoft Office PowerPoint</Application>
  <PresentationFormat>On-screen Show (4:3)</PresentationFormat>
  <Paragraphs>211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Calibri</vt:lpstr>
      <vt:lpstr>Symbol</vt:lpstr>
      <vt:lpstr>Default Design</vt:lpstr>
      <vt:lpstr>MathType 5.0 Equation</vt:lpstr>
      <vt:lpstr>MathType 6.0 Equation</vt:lpstr>
      <vt:lpstr>8-5 Angles in Circles</vt:lpstr>
      <vt:lpstr>Central Angles</vt:lpstr>
      <vt:lpstr>CENTRAL ANGLES AND ARCS</vt:lpstr>
      <vt:lpstr>CENTRAL ANGLES AND ARCS</vt:lpstr>
      <vt:lpstr>EXAMPLE</vt:lpstr>
      <vt:lpstr>SUM OF CENTRAL ANGLES</vt:lpstr>
      <vt:lpstr>PowerPoint Presentation</vt:lpstr>
      <vt:lpstr>Inscribed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Interior Angle Theorem</vt:lpstr>
      <vt:lpstr>Interior Angle Theorem</vt:lpstr>
      <vt:lpstr>PowerPoint Presentation</vt:lpstr>
      <vt:lpstr>Exterior Angles</vt:lpstr>
      <vt:lpstr>Exterior Angles</vt:lpstr>
      <vt:lpstr>Exterior Angle Theorem</vt:lpstr>
      <vt:lpstr>Find </vt:lpstr>
      <vt:lpstr>PUTTING IT TOGETHER!</vt:lpstr>
      <vt:lpstr>PowerPoint Presentation</vt:lpstr>
    </vt:vector>
  </TitlesOfParts>
  <Company>Monta Vista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9-5 Inscribed Angles</dc:title>
  <dc:creator>ed_puccinelli</dc:creator>
  <cp:lastModifiedBy>Luiza S. Wood (lswood)</cp:lastModifiedBy>
  <cp:revision>28</cp:revision>
  <dcterms:created xsi:type="dcterms:W3CDTF">2003-02-05T17:46:00Z</dcterms:created>
  <dcterms:modified xsi:type="dcterms:W3CDTF">2013-08-08T13:07:53Z</dcterms:modified>
</cp:coreProperties>
</file>