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6" r:id="rId2"/>
    <p:sldId id="310" r:id="rId3"/>
    <p:sldId id="347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36" r:id="rId14"/>
    <p:sldId id="335" r:id="rId15"/>
    <p:sldId id="311" r:id="rId16"/>
    <p:sldId id="312" r:id="rId17"/>
    <p:sldId id="313" r:id="rId18"/>
    <p:sldId id="315" r:id="rId19"/>
    <p:sldId id="317" r:id="rId20"/>
    <p:sldId id="318" r:id="rId21"/>
    <p:sldId id="320" r:id="rId22"/>
    <p:sldId id="321" r:id="rId23"/>
    <p:sldId id="34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FF00FF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FF00FF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FF00FF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FF00FF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FF00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00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00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00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00FF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9900CC"/>
    <a:srgbClr val="FF00FF"/>
    <a:srgbClr val="FFFF4F"/>
    <a:srgbClr val="FFFF00"/>
    <a:srgbClr val="000066"/>
    <a:srgbClr val="80008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8" autoAdjust="0"/>
    <p:restoredTop sz="99674" autoAdjust="0"/>
  </p:normalViewPr>
  <p:slideViewPr>
    <p:cSldViewPr>
      <p:cViewPr varScale="1">
        <p:scale>
          <a:sx n="74" d="100"/>
          <a:sy n="74" d="100"/>
        </p:scale>
        <p:origin x="-12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33DD3-4D73-4D23-B29B-0CEAC9CEC06C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3EE41-C96D-4F02-B9FE-8430F8110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9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3EE41-C96D-4F02-B9FE-8430F81106E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02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C3A2D-2115-403F-BF87-8AC838445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70B45-7D98-42C4-95C1-898077CB3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6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893E4-E501-4A22-9580-CAC2479A8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86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BB66E-D709-464F-9488-4D9F39F16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01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14466-08E5-419C-8BAE-E3DD093F7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91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7EA8B-16ED-4A82-93E8-C51828BAE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68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442B5-5607-4839-AB7F-E81AA56F4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AEAD0-BEBA-430E-9404-8FAECBDFC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D8645-40B0-4669-B038-433196846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3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0C0F5-A029-48A7-BA1B-35565BA99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84005-FA55-4CC5-A237-D7744AA1E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37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AAF16-50EB-4A68-BF9F-B01FB22A3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4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B7285-7B2D-4D08-920F-9A82CB18F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9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76708-7335-44AF-8BAC-ACF7BB4E6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6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FB335-2E7F-44B8-8908-EF7FB8AB0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0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8EDF6E3-52CB-4BE5-ACAD-22F5DDB2C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5.png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12.wmf"/><Relationship Id="rId9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6.png"/><Relationship Id="rId4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6.png"/><Relationship Id="rId4" Type="http://schemas.openxmlformats.org/officeDocument/2006/relationships/image" Target="../media/image1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png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114800"/>
            <a:ext cx="7848600" cy="1749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5400" dirty="0" smtClean="0">
              <a:solidFill>
                <a:srgbClr val="800080"/>
              </a:solidFill>
              <a:latin typeface="Bradley Hand ITC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5400" dirty="0" smtClean="0">
                <a:solidFill>
                  <a:srgbClr val="800080"/>
                </a:solidFill>
              </a:rPr>
              <a:t>Equations of Circles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8000" dirty="0" smtClean="0">
                <a:solidFill>
                  <a:srgbClr val="3366FF"/>
                </a:solidFill>
              </a:rPr>
              <a:t>LESSON 10-4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52400" y="6019800"/>
            <a:ext cx="44422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i="1" dirty="0">
                <a:solidFill>
                  <a:srgbClr val="CC0066"/>
                </a:solidFill>
              </a:rPr>
              <a:t>Created by Lisa </a:t>
            </a:r>
            <a:r>
              <a:rPr lang="en-US" sz="1800" i="1" dirty="0" smtClean="0">
                <a:solidFill>
                  <a:srgbClr val="CC0066"/>
                </a:solidFill>
              </a:rPr>
              <a:t>Palen and Kristina Green</a:t>
            </a:r>
            <a:endParaRPr lang="en-US" sz="1800" i="1" dirty="0">
              <a:solidFill>
                <a:srgbClr val="CC0066"/>
              </a:solidFill>
            </a:endParaRPr>
          </a:p>
          <a:p>
            <a:pPr eaLnBrk="1" hangingPunct="1"/>
            <a:r>
              <a:rPr lang="en-US" sz="1800" i="1" dirty="0">
                <a:solidFill>
                  <a:srgbClr val="CC0066"/>
                </a:solidFill>
              </a:rPr>
              <a:t>Henrico High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99" y="1676400"/>
            <a:ext cx="6505575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91550" cy="1066800"/>
          </a:xfrm>
        </p:spPr>
        <p:txBody>
          <a:bodyPr/>
          <a:lstStyle/>
          <a:p>
            <a:r>
              <a:rPr lang="en-US" dirty="0" smtClean="0"/>
              <a:t>Graphing a Circle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661579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Find the center and the radius and graph the circle.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541963"/>
              </p:ext>
            </p:extLst>
          </p:nvPr>
        </p:nvGraphicFramePr>
        <p:xfrm>
          <a:off x="914400" y="954087"/>
          <a:ext cx="2659063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1" name="Equation" r:id="rId4" imgW="1028520" imgH="279360" progId="Equation.DSMT4">
                  <p:embed/>
                </p:oleObj>
              </mc:Choice>
              <mc:Fallback>
                <p:oleObj name="Equation" r:id="rId4" imgW="10285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54087"/>
                        <a:ext cx="2659063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54102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Answers: </a:t>
            </a:r>
          </a:p>
          <a:p>
            <a:r>
              <a:rPr lang="en-US" dirty="0" smtClean="0"/>
              <a:t>center (3, </a:t>
            </a:r>
            <a:r>
              <a:rPr lang="en-US" dirty="0"/>
              <a:t>0</a:t>
            </a:r>
            <a:r>
              <a:rPr lang="en-US" dirty="0" smtClean="0"/>
              <a:t>) </a:t>
            </a:r>
          </a:p>
          <a:p>
            <a:r>
              <a:rPr lang="en-US" dirty="0"/>
              <a:t>r</a:t>
            </a:r>
            <a:r>
              <a:rPr lang="en-US" dirty="0" smtClean="0"/>
              <a:t>adius = </a:t>
            </a:r>
            <a:r>
              <a:rPr lang="en-US" dirty="0"/>
              <a:t>2</a:t>
            </a:r>
            <a:r>
              <a:rPr lang="en-US" dirty="0" smtClean="0"/>
              <a:t> </a:t>
            </a:r>
          </a:p>
        </p:txBody>
      </p:sp>
      <p:sp>
        <p:nvSpPr>
          <p:cNvPr id="7" name="Oval 17"/>
          <p:cNvSpPr>
            <a:spLocks noChangeAspect="1" noChangeArrowheads="1"/>
          </p:cNvSpPr>
          <p:nvPr/>
        </p:nvSpPr>
        <p:spPr bwMode="auto">
          <a:xfrm>
            <a:off x="5715000" y="4113212"/>
            <a:ext cx="165100" cy="1651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 flipH="1" flipV="1">
            <a:off x="5791142" y="3505200"/>
            <a:ext cx="1" cy="679449"/>
          </a:xfrm>
          <a:prstGeom prst="line">
            <a:avLst/>
          </a:prstGeom>
          <a:noFill/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5060668" y="3486233"/>
            <a:ext cx="1460947" cy="139683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FF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048000"/>
            <a:ext cx="4724400" cy="365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the Equation of a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59536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3. A circle has a diameter with endpoints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3200" dirty="0" smtClean="0"/>
              <a:t>A (1, 2) and B (3, 6). </a:t>
            </a:r>
          </a:p>
          <a:p>
            <a:pPr marL="630238" lvl="1" indent="-457200">
              <a:buFont typeface="+mj-lt"/>
              <a:buAutoNum type="alphaLcPeriod"/>
            </a:pPr>
            <a:r>
              <a:rPr lang="en-US" sz="3200" dirty="0" smtClean="0"/>
              <a:t>What is the center of the circle?</a:t>
            </a:r>
          </a:p>
          <a:p>
            <a:pPr marL="173038" lvl="1" indent="0">
              <a:buNone/>
            </a:pPr>
            <a:endParaRPr lang="en-US" sz="3200" dirty="0" smtClean="0"/>
          </a:p>
          <a:p>
            <a:pPr marL="687388" lvl="1" indent="-514350">
              <a:buFont typeface="+mj-lt"/>
              <a:buAutoNum type="alphaLcPeriod" startAt="2"/>
            </a:pPr>
            <a:r>
              <a:rPr lang="en-US" sz="3200" dirty="0" smtClean="0"/>
              <a:t>What is the radius of the circle?</a:t>
            </a:r>
          </a:p>
          <a:p>
            <a:pPr marL="173038" lvl="1" indent="0">
              <a:buNone/>
            </a:pPr>
            <a:endParaRPr lang="en-US" sz="3200" dirty="0" smtClean="0"/>
          </a:p>
          <a:p>
            <a:pPr marL="687388" lvl="1" indent="-514350">
              <a:buFont typeface="+mj-lt"/>
              <a:buAutoNum type="alphaLcPeriod" startAt="3"/>
            </a:pPr>
            <a:r>
              <a:rPr lang="en-US" sz="3200" dirty="0" smtClean="0"/>
              <a:t>What is the equation of the circle?</a:t>
            </a:r>
          </a:p>
          <a:p>
            <a:pPr marL="457200" indent="-457200">
              <a:buAutoNum type="alphaL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4102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Answers: </a:t>
            </a:r>
          </a:p>
          <a:p>
            <a:r>
              <a:rPr lang="en-US" dirty="0" smtClean="0"/>
              <a:t>a. (2, 4) 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sqrt</a:t>
            </a:r>
            <a:r>
              <a:rPr lang="en-US" dirty="0" smtClean="0"/>
              <a:t> (5) </a:t>
            </a:r>
          </a:p>
          <a:p>
            <a:r>
              <a:rPr lang="en-US" dirty="0" smtClean="0"/>
              <a:t>c. (x – 2)</a:t>
            </a:r>
            <a:r>
              <a:rPr lang="en-US" baseline="30000" dirty="0" smtClean="0"/>
              <a:t>2</a:t>
            </a:r>
            <a:r>
              <a:rPr lang="en-US" dirty="0" smtClean="0"/>
              <a:t> + (y – 4)</a:t>
            </a:r>
            <a:r>
              <a:rPr lang="en-US" baseline="30000" dirty="0" smtClean="0"/>
              <a:t>2</a:t>
            </a:r>
            <a:r>
              <a:rPr lang="en-US" dirty="0" smtClean="0"/>
              <a:t> = 5</a:t>
            </a:r>
            <a:endParaRPr lang="en-US" dirty="0"/>
          </a:p>
        </p:txBody>
      </p:sp>
      <p:sp>
        <p:nvSpPr>
          <p:cNvPr id="6" name="Oval 17"/>
          <p:cNvSpPr>
            <a:spLocks noChangeAspect="1" noChangeArrowheads="1"/>
          </p:cNvSpPr>
          <p:nvPr/>
        </p:nvSpPr>
        <p:spPr bwMode="auto">
          <a:xfrm>
            <a:off x="6781800" y="4278312"/>
            <a:ext cx="165100" cy="1651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17"/>
          <p:cNvSpPr>
            <a:spLocks noChangeAspect="1" noChangeArrowheads="1"/>
          </p:cNvSpPr>
          <p:nvPr/>
        </p:nvSpPr>
        <p:spPr bwMode="auto">
          <a:xfrm>
            <a:off x="7315200" y="3200400"/>
            <a:ext cx="165100" cy="1651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6513468" y="3223422"/>
            <a:ext cx="1239117" cy="1184737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FF"/>
              </a:solidFill>
              <a:effectLst/>
              <a:latin typeface="Arial" charset="0"/>
            </a:endParaRPr>
          </a:p>
        </p:txBody>
      </p:sp>
      <p:cxnSp>
        <p:nvCxnSpPr>
          <p:cNvPr id="8" name="Straight Connector 7"/>
          <p:cNvCxnSpPr>
            <a:endCxn id="7" idx="4"/>
          </p:cNvCxnSpPr>
          <p:nvPr/>
        </p:nvCxnSpPr>
        <p:spPr bwMode="auto">
          <a:xfrm flipV="1">
            <a:off x="6868305" y="3365500"/>
            <a:ext cx="529445" cy="954087"/>
          </a:xfrm>
          <a:prstGeom prst="line">
            <a:avLst/>
          </a:prstGeom>
          <a:noFill/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Oval 17"/>
          <p:cNvSpPr>
            <a:spLocks noChangeAspect="1" noChangeArrowheads="1"/>
          </p:cNvSpPr>
          <p:nvPr/>
        </p:nvSpPr>
        <p:spPr bwMode="auto">
          <a:xfrm>
            <a:off x="7050477" y="3718785"/>
            <a:ext cx="165100" cy="165100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66800" y="3223422"/>
            <a:ext cx="4136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The midpoint of segment AB!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4191000"/>
            <a:ext cx="39866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The distance from the </a:t>
            </a:r>
          </a:p>
          <a:p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                  center to A or B!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8000000">
            <a:off x="6421819" y="3534119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diameter</a:t>
            </a:r>
            <a:endParaRPr lang="en-US" sz="1800" b="1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flipH="1">
            <a:off x="6868305" y="3794986"/>
            <a:ext cx="302362" cy="524601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7185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  <p:bldP spid="4" grpId="0"/>
      <p:bldP spid="6" grpId="0" animBg="1"/>
      <p:bldP spid="7" grpId="0" animBg="1"/>
      <p:bldP spid="12" grpId="0" animBg="1"/>
      <p:bldP spid="11" grpId="0" animBg="1"/>
      <p:bldP spid="13" grpId="0"/>
      <p:bldP spid="14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midpoint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9536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For the last problem it was necessary to find the midpoint, or the point halfway between two points. There is a formula for this.</a:t>
            </a:r>
          </a:p>
        </p:txBody>
      </p:sp>
    </p:spTree>
    <p:extLst>
      <p:ext uri="{BB962C8B-B14F-4D97-AF65-F5344CB8AC3E}">
        <p14:creationId xmlns:p14="http://schemas.microsoft.com/office/powerpoint/2010/main" val="67979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114800"/>
            <a:ext cx="7848600" cy="1749425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rgbClr val="800080"/>
                </a:solidFill>
              </a:rPr>
              <a:t>Midpoint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8000" smtClean="0">
                <a:solidFill>
                  <a:srgbClr val="3366FF"/>
                </a:solidFill>
              </a:rPr>
              <a:t>Part II</a:t>
            </a:r>
          </a:p>
        </p:txBody>
      </p:sp>
    </p:spTree>
    <p:extLst>
      <p:ext uri="{BB962C8B-B14F-4D97-AF65-F5344CB8AC3E}">
        <p14:creationId xmlns:p14="http://schemas.microsoft.com/office/powerpoint/2010/main" val="139385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02" name="Line 34"/>
          <p:cNvSpPr>
            <a:spLocks noChangeShapeType="1"/>
          </p:cNvSpPr>
          <p:nvPr/>
        </p:nvSpPr>
        <p:spPr bwMode="auto">
          <a:xfrm>
            <a:off x="3276600" y="3048000"/>
            <a:ext cx="3657600" cy="12954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3366FF"/>
                </a:solidFill>
              </a:rPr>
              <a:t>Reminder: What is a Midpoint?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7924800" cy="10668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800080"/>
                </a:solidFill>
              </a:rPr>
              <a:t>The midpoint of a segment AB is the point that divides AB into two congruent segments.</a:t>
            </a:r>
          </a:p>
          <a:p>
            <a:pPr eaLnBrk="1" hangingPunct="1"/>
            <a:r>
              <a:rPr lang="en-US" sz="2400" smtClean="0">
                <a:solidFill>
                  <a:srgbClr val="800080"/>
                </a:solidFill>
              </a:rPr>
              <a:t>Where is the midpoint of AB?</a:t>
            </a:r>
          </a:p>
        </p:txBody>
      </p:sp>
      <p:sp>
        <p:nvSpPr>
          <p:cNvPr id="109574" name="Oval 6"/>
          <p:cNvSpPr>
            <a:spLocks noChangeAspect="1" noChangeArrowheads="1"/>
          </p:cNvSpPr>
          <p:nvPr/>
        </p:nvSpPr>
        <p:spPr bwMode="auto">
          <a:xfrm>
            <a:off x="3200400" y="2971800"/>
            <a:ext cx="165100" cy="1651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5" name="Oval 7"/>
          <p:cNvSpPr>
            <a:spLocks noChangeAspect="1" noChangeArrowheads="1"/>
          </p:cNvSpPr>
          <p:nvPr/>
        </p:nvSpPr>
        <p:spPr bwMode="auto">
          <a:xfrm>
            <a:off x="6858000" y="4267200"/>
            <a:ext cx="165100" cy="1651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2590800" y="2667000"/>
            <a:ext cx="48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008000"/>
                </a:solidFill>
              </a:rPr>
              <a:t>A</a:t>
            </a:r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6705600" y="4495800"/>
            <a:ext cx="48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22537" name="Line 19"/>
          <p:cNvSpPr>
            <a:spLocks noChangeShapeType="1"/>
          </p:cNvSpPr>
          <p:nvPr/>
        </p:nvSpPr>
        <p:spPr bwMode="auto">
          <a:xfrm>
            <a:off x="762000" y="3429000"/>
            <a:ext cx="381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/>
          <a:p>
            <a:endParaRPr lang="en-US"/>
          </a:p>
        </p:txBody>
      </p:sp>
      <p:sp>
        <p:nvSpPr>
          <p:cNvPr id="109588" name="Line 20"/>
          <p:cNvSpPr>
            <a:spLocks noChangeShapeType="1"/>
          </p:cNvSpPr>
          <p:nvPr/>
        </p:nvSpPr>
        <p:spPr bwMode="auto">
          <a:xfrm>
            <a:off x="914400" y="1676400"/>
            <a:ext cx="381000" cy="0"/>
          </a:xfrm>
          <a:prstGeom prst="line">
            <a:avLst/>
          </a:prstGeom>
          <a:noFill/>
          <a:ln w="2222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>
            <a:spAutoFit/>
          </a:bodyPr>
          <a:lstStyle/>
          <a:p>
            <a:endParaRPr lang="en-US"/>
          </a:p>
        </p:txBody>
      </p:sp>
      <p:sp>
        <p:nvSpPr>
          <p:cNvPr id="109589" name="Line 21"/>
          <p:cNvSpPr>
            <a:spLocks noChangeShapeType="1"/>
          </p:cNvSpPr>
          <p:nvPr/>
        </p:nvSpPr>
        <p:spPr bwMode="auto">
          <a:xfrm>
            <a:off x="4572000" y="1295400"/>
            <a:ext cx="381000" cy="0"/>
          </a:xfrm>
          <a:prstGeom prst="line">
            <a:avLst/>
          </a:prstGeom>
          <a:noFill/>
          <a:ln w="2222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>
            <a:spAutoFit/>
          </a:bodyPr>
          <a:lstStyle/>
          <a:p>
            <a:endParaRPr lang="en-US"/>
          </a:p>
        </p:txBody>
      </p:sp>
      <p:sp>
        <p:nvSpPr>
          <p:cNvPr id="109590" name="Line 22"/>
          <p:cNvSpPr>
            <a:spLocks noChangeShapeType="1"/>
          </p:cNvSpPr>
          <p:nvPr/>
        </p:nvSpPr>
        <p:spPr bwMode="auto">
          <a:xfrm>
            <a:off x="4267200" y="2057400"/>
            <a:ext cx="381000" cy="0"/>
          </a:xfrm>
          <a:prstGeom prst="line">
            <a:avLst/>
          </a:prstGeom>
          <a:noFill/>
          <a:ln w="2222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>
            <a:spAutoFit/>
          </a:bodyPr>
          <a:lstStyle/>
          <a:p>
            <a:endParaRPr lang="en-US"/>
          </a:p>
        </p:txBody>
      </p:sp>
      <p:sp>
        <p:nvSpPr>
          <p:cNvPr id="109593" name="Oval 25"/>
          <p:cNvSpPr>
            <a:spLocks noChangeAspect="1" noChangeArrowheads="1"/>
          </p:cNvSpPr>
          <p:nvPr/>
        </p:nvSpPr>
        <p:spPr bwMode="auto">
          <a:xfrm>
            <a:off x="1143000" y="4343400"/>
            <a:ext cx="165100" cy="165100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95" name="AutoShape 27"/>
          <p:cNvSpPr>
            <a:spLocks noChangeArrowheads="1"/>
          </p:cNvSpPr>
          <p:nvPr/>
        </p:nvSpPr>
        <p:spPr bwMode="auto">
          <a:xfrm rot="-5400000">
            <a:off x="1257300" y="4838700"/>
            <a:ext cx="1219200" cy="1295400"/>
          </a:xfrm>
          <a:prstGeom prst="wedgeEllipseCallout">
            <a:avLst>
              <a:gd name="adj1" fmla="val 77083"/>
              <a:gd name="adj2" fmla="val -47009"/>
            </a:avLst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vert="eaVert"/>
          <a:lstStyle/>
          <a:p>
            <a:pPr algn="ctr"/>
            <a:r>
              <a:rPr lang="en-US">
                <a:solidFill>
                  <a:srgbClr val="800080"/>
                </a:solidFill>
              </a:rPr>
              <a:t>Over Here?</a:t>
            </a:r>
          </a:p>
        </p:txBody>
      </p:sp>
      <p:sp>
        <p:nvSpPr>
          <p:cNvPr id="109598" name="Oval 30"/>
          <p:cNvSpPr>
            <a:spLocks noChangeAspect="1" noChangeArrowheads="1"/>
          </p:cNvSpPr>
          <p:nvPr/>
        </p:nvSpPr>
        <p:spPr bwMode="auto">
          <a:xfrm>
            <a:off x="7848600" y="2667000"/>
            <a:ext cx="165100" cy="165100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99" name="AutoShape 31"/>
          <p:cNvSpPr>
            <a:spLocks noChangeArrowheads="1"/>
          </p:cNvSpPr>
          <p:nvPr/>
        </p:nvSpPr>
        <p:spPr bwMode="auto">
          <a:xfrm rot="-5400000">
            <a:off x="7658100" y="3390900"/>
            <a:ext cx="1219200" cy="1295400"/>
          </a:xfrm>
          <a:prstGeom prst="wedgeEllipseCallout">
            <a:avLst>
              <a:gd name="adj1" fmla="val 97917"/>
              <a:gd name="adj2" fmla="val -21079"/>
            </a:avLst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vert="eaVert"/>
          <a:lstStyle/>
          <a:p>
            <a:pPr algn="ctr"/>
            <a:r>
              <a:rPr lang="en-US">
                <a:solidFill>
                  <a:srgbClr val="800080"/>
                </a:solidFill>
              </a:rPr>
              <a:t>Over Here?</a:t>
            </a:r>
          </a:p>
        </p:txBody>
      </p:sp>
      <p:sp>
        <p:nvSpPr>
          <p:cNvPr id="109600" name="Oval 32"/>
          <p:cNvSpPr>
            <a:spLocks noChangeAspect="1" noChangeArrowheads="1"/>
          </p:cNvSpPr>
          <p:nvPr/>
        </p:nvSpPr>
        <p:spPr bwMode="auto">
          <a:xfrm>
            <a:off x="6096000" y="3962400"/>
            <a:ext cx="165100" cy="165100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01" name="AutoShape 33"/>
          <p:cNvSpPr>
            <a:spLocks noChangeArrowheads="1"/>
          </p:cNvSpPr>
          <p:nvPr/>
        </p:nvSpPr>
        <p:spPr bwMode="auto">
          <a:xfrm rot="-5400000">
            <a:off x="5829300" y="5219700"/>
            <a:ext cx="1219200" cy="1295400"/>
          </a:xfrm>
          <a:prstGeom prst="wedgeEllipseCallout">
            <a:avLst>
              <a:gd name="adj1" fmla="val 133981"/>
              <a:gd name="adj2" fmla="val -20347"/>
            </a:avLst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vert="eaVert"/>
          <a:lstStyle/>
          <a:p>
            <a:pPr algn="ctr"/>
            <a:r>
              <a:rPr lang="en-US">
                <a:solidFill>
                  <a:srgbClr val="800080"/>
                </a:solidFill>
              </a:rPr>
              <a:t>Over Here?</a:t>
            </a:r>
          </a:p>
        </p:txBody>
      </p:sp>
      <p:sp>
        <p:nvSpPr>
          <p:cNvPr id="109585" name="Oval 17"/>
          <p:cNvSpPr>
            <a:spLocks noChangeAspect="1" noChangeArrowheads="1"/>
          </p:cNvSpPr>
          <p:nvPr/>
        </p:nvSpPr>
        <p:spPr bwMode="auto">
          <a:xfrm>
            <a:off x="4876800" y="3581400"/>
            <a:ext cx="165100" cy="1651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03" name="AutoShape 35"/>
          <p:cNvSpPr>
            <a:spLocks noChangeArrowheads="1"/>
          </p:cNvSpPr>
          <p:nvPr/>
        </p:nvSpPr>
        <p:spPr bwMode="auto">
          <a:xfrm rot="-5400000">
            <a:off x="4823619" y="1805781"/>
            <a:ext cx="1895475" cy="2093913"/>
          </a:xfrm>
          <a:prstGeom prst="irregularSeal2">
            <a:avLst/>
          </a:prstGeom>
          <a:solidFill>
            <a:srgbClr val="FFFF0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vert="eaVert" anchor="ctr">
            <a:spAutoFit/>
          </a:bodyPr>
          <a:lstStyle/>
          <a:p>
            <a:pPr algn="ctr"/>
            <a:r>
              <a:rPr lang="en-US">
                <a:solidFill>
                  <a:srgbClr val="000066"/>
                </a:solidFill>
              </a:rPr>
              <a:t>Here it is!</a:t>
            </a:r>
          </a:p>
        </p:txBody>
      </p:sp>
      <p:sp>
        <p:nvSpPr>
          <p:cNvPr id="109604" name="AutoShape 36"/>
          <p:cNvSpPr>
            <a:spLocks noChangeArrowheads="1"/>
          </p:cNvSpPr>
          <p:nvPr/>
        </p:nvSpPr>
        <p:spPr bwMode="auto">
          <a:xfrm>
            <a:off x="4191000" y="3962400"/>
            <a:ext cx="1600200" cy="649288"/>
          </a:xfrm>
          <a:prstGeom prst="upArrowCallout">
            <a:avLst>
              <a:gd name="adj1" fmla="val 61614"/>
              <a:gd name="adj2" fmla="val 61614"/>
              <a:gd name="adj3" fmla="val 16667"/>
              <a:gd name="adj4" fmla="val 66667"/>
            </a:avLst>
          </a:prstGeom>
          <a:solidFill>
            <a:srgbClr val="FF00FF"/>
          </a:solidFill>
          <a:ln w="9525" algn="ctr">
            <a:solidFill>
              <a:srgbClr val="00006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midpoint</a:t>
            </a:r>
          </a:p>
        </p:txBody>
      </p:sp>
      <p:sp>
        <p:nvSpPr>
          <p:cNvPr id="109605" name="Rectangle 37"/>
          <p:cNvSpPr>
            <a:spLocks noChangeArrowheads="1"/>
          </p:cNvSpPr>
          <p:nvPr/>
        </p:nvSpPr>
        <p:spPr bwMode="auto">
          <a:xfrm rot="-4200000">
            <a:off x="3733800" y="3276600"/>
            <a:ext cx="381000" cy="76200"/>
          </a:xfrm>
          <a:prstGeom prst="rect">
            <a:avLst/>
          </a:prstGeom>
          <a:solidFill>
            <a:srgbClr val="000066"/>
          </a:solidFill>
          <a:ln w="9525" algn="ctr">
            <a:solidFill>
              <a:srgbClr val="000066"/>
            </a:solidFill>
            <a:miter lim="800000"/>
            <a:headEnd/>
            <a:tailEnd/>
          </a:ln>
        </p:spPr>
        <p:txBody>
          <a:bodyPr vert="eaVert" wrap="none" anchor="ctr">
            <a:spAutoFit/>
          </a:bodyPr>
          <a:lstStyle/>
          <a:p>
            <a:endParaRPr lang="en-US"/>
          </a:p>
        </p:txBody>
      </p:sp>
      <p:sp>
        <p:nvSpPr>
          <p:cNvPr id="109606" name="Rectangle 38"/>
          <p:cNvSpPr>
            <a:spLocks noChangeArrowheads="1"/>
          </p:cNvSpPr>
          <p:nvPr/>
        </p:nvSpPr>
        <p:spPr bwMode="auto">
          <a:xfrm rot="-4200000">
            <a:off x="5791200" y="3962400"/>
            <a:ext cx="381000" cy="76200"/>
          </a:xfrm>
          <a:prstGeom prst="rect">
            <a:avLst/>
          </a:prstGeom>
          <a:solidFill>
            <a:srgbClr val="000066"/>
          </a:solidFill>
          <a:ln w="9525" algn="ctr">
            <a:solidFill>
              <a:srgbClr val="000066"/>
            </a:solidFill>
            <a:miter lim="800000"/>
            <a:headEnd/>
            <a:tailEnd/>
          </a:ln>
        </p:spPr>
        <p:txBody>
          <a:bodyPr vert="eaVert"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9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9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0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0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10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9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9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09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0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02" grpId="0" animBg="1"/>
      <p:bldP spid="109571" grpId="0" build="p"/>
      <p:bldP spid="109574" grpId="0" animBg="1"/>
      <p:bldP spid="109575" grpId="0" animBg="1"/>
      <p:bldP spid="109578" grpId="0"/>
      <p:bldP spid="109579" grpId="0"/>
      <p:bldP spid="109588" grpId="0" animBg="1"/>
      <p:bldP spid="109589" grpId="0" animBg="1"/>
      <p:bldP spid="109590" grpId="0" animBg="1"/>
      <p:bldP spid="109593" grpId="0" animBg="1"/>
      <p:bldP spid="109593" grpId="1" animBg="1"/>
      <p:bldP spid="109595" grpId="0" animBg="1"/>
      <p:bldP spid="109595" grpId="1" animBg="1"/>
      <p:bldP spid="109598" grpId="0" animBg="1"/>
      <p:bldP spid="109598" grpId="1" animBg="1"/>
      <p:bldP spid="109599" grpId="0" animBg="1"/>
      <p:bldP spid="109599" grpId="1" animBg="1"/>
      <p:bldP spid="109600" grpId="0" animBg="1"/>
      <p:bldP spid="109600" grpId="1" animBg="1"/>
      <p:bldP spid="109601" grpId="0" animBg="1"/>
      <p:bldP spid="109601" grpId="1" animBg="1"/>
      <p:bldP spid="109585" grpId="0" animBg="1"/>
      <p:bldP spid="109603" grpId="0" animBg="1"/>
      <p:bldP spid="109604" grpId="0" animBg="1"/>
      <p:bldP spid="109605" grpId="0" animBg="1"/>
      <p:bldP spid="10960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3366FF"/>
                </a:solidFill>
              </a:rPr>
              <a:t>Midpoint on a Number Line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10668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800080"/>
                </a:solidFill>
              </a:rPr>
              <a:t>To find the midpoint of two points on a number line, just average the coordinates.</a:t>
            </a:r>
          </a:p>
          <a:p>
            <a:pPr eaLnBrk="1" hangingPunct="1"/>
            <a:r>
              <a:rPr lang="en-US" sz="2400" smtClean="0">
                <a:solidFill>
                  <a:srgbClr val="800080"/>
                </a:solidFill>
              </a:rPr>
              <a:t>Find the midpoint of GT.</a:t>
            </a:r>
          </a:p>
        </p:txBody>
      </p:sp>
      <p:graphicFrame>
        <p:nvGraphicFramePr>
          <p:cNvPr id="69645" name="Object 1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14400" y="5486400"/>
          <a:ext cx="823913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6" name="Equation" r:id="rId3" imgW="380835" imgH="393529" progId="Equation.DSMT4">
                  <p:embed/>
                </p:oleObj>
              </mc:Choice>
              <mc:Fallback>
                <p:oleObj name="Equation" r:id="rId3" imgW="380835" imgH="39352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486400"/>
                        <a:ext cx="823913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10000"/>
            <a:ext cx="64404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7" name="Oval 5"/>
          <p:cNvSpPr>
            <a:spLocks noChangeAspect="1" noChangeArrowheads="1"/>
          </p:cNvSpPr>
          <p:nvPr/>
        </p:nvSpPr>
        <p:spPr bwMode="auto">
          <a:xfrm>
            <a:off x="3352800" y="3886200"/>
            <a:ext cx="165100" cy="1651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Oval 6"/>
          <p:cNvSpPr>
            <a:spLocks noChangeAspect="1" noChangeArrowheads="1"/>
          </p:cNvSpPr>
          <p:nvPr/>
        </p:nvSpPr>
        <p:spPr bwMode="auto">
          <a:xfrm>
            <a:off x="7086600" y="3886200"/>
            <a:ext cx="165100" cy="1651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7832725" y="3770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b="1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457200" y="4876800"/>
            <a:ext cx="5592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en-US">
                <a:solidFill>
                  <a:srgbClr val="800080"/>
                </a:solidFill>
              </a:rPr>
              <a:t>   Take the average of the coordinates: </a:t>
            </a:r>
            <a:endParaRPr lang="en-US" sz="3200">
              <a:solidFill>
                <a:schemeClr val="accent2"/>
              </a:solidFill>
            </a:endParaRP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3124200" y="3124200"/>
            <a:ext cx="539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008000"/>
                </a:solidFill>
              </a:rPr>
              <a:t>G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6934200" y="3124200"/>
            <a:ext cx="46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008000"/>
                </a:solidFill>
              </a:rPr>
              <a:t>T</a:t>
            </a:r>
          </a:p>
        </p:txBody>
      </p:sp>
      <p:graphicFrame>
        <p:nvGraphicFramePr>
          <p:cNvPr id="69647" name="Object 1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981200" y="5562600"/>
          <a:ext cx="10668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7" name="Equation" r:id="rId6" imgW="583947" imgH="393529" progId="Equation.DSMT4">
                  <p:embed/>
                </p:oleObj>
              </mc:Choice>
              <mc:Fallback>
                <p:oleObj name="Equation" r:id="rId6" imgW="583947" imgH="39352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562600"/>
                        <a:ext cx="1066800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9" name="Object 17"/>
          <p:cNvGraphicFramePr>
            <a:graphicFrameLocks noChangeAspect="1"/>
          </p:cNvGraphicFramePr>
          <p:nvPr/>
        </p:nvGraphicFramePr>
        <p:xfrm>
          <a:off x="3276600" y="5562600"/>
          <a:ext cx="577850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8" name="Equation" r:id="rId8" imgW="279279" imgH="393529" progId="Equation.DSMT4">
                  <p:embed/>
                </p:oleObj>
              </mc:Choice>
              <mc:Fallback>
                <p:oleObj name="Equation" r:id="rId8" imgW="279279" imgH="393529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62600"/>
                        <a:ext cx="577850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4022725" y="5678488"/>
            <a:ext cx="1038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=   2.5</a:t>
            </a:r>
          </a:p>
        </p:txBody>
      </p:sp>
      <p:sp>
        <p:nvSpPr>
          <p:cNvPr id="69651" name="Freeform 19"/>
          <p:cNvSpPr>
            <a:spLocks/>
          </p:cNvSpPr>
          <p:nvPr/>
        </p:nvSpPr>
        <p:spPr bwMode="auto">
          <a:xfrm>
            <a:off x="4919663" y="4078288"/>
            <a:ext cx="1744662" cy="2627312"/>
          </a:xfrm>
          <a:custGeom>
            <a:avLst/>
            <a:gdLst>
              <a:gd name="T0" fmla="*/ 0 w 1099"/>
              <a:gd name="T1" fmla="*/ 2147483647 h 1655"/>
              <a:gd name="T2" fmla="*/ 115927154 w 1099"/>
              <a:gd name="T3" fmla="*/ 2147483647 h 1655"/>
              <a:gd name="T4" fmla="*/ 599797016 w 1099"/>
              <a:gd name="T5" fmla="*/ 2147483647 h 1655"/>
              <a:gd name="T6" fmla="*/ 831651324 w 1099"/>
              <a:gd name="T7" fmla="*/ 2147483647 h 1655"/>
              <a:gd name="T8" fmla="*/ 2074087206 w 1099"/>
              <a:gd name="T9" fmla="*/ 2147483647 h 1655"/>
              <a:gd name="T10" fmla="*/ 2147483647 w 1099"/>
              <a:gd name="T11" fmla="*/ 2147483647 h 1655"/>
              <a:gd name="T12" fmla="*/ 2147483647 w 1099"/>
              <a:gd name="T13" fmla="*/ 2147483647 h 1655"/>
              <a:gd name="T14" fmla="*/ 2147483647 w 1099"/>
              <a:gd name="T15" fmla="*/ 1106347589 h 1655"/>
              <a:gd name="T16" fmla="*/ 2147483647 w 1099"/>
              <a:gd name="T17" fmla="*/ 899694816 h 1655"/>
              <a:gd name="T18" fmla="*/ 1983361607 w 1099"/>
              <a:gd name="T19" fmla="*/ 806449847 h 1655"/>
              <a:gd name="T20" fmla="*/ 1822071653 w 1099"/>
              <a:gd name="T21" fmla="*/ 715724239 h 1655"/>
              <a:gd name="T22" fmla="*/ 877014124 w 1099"/>
              <a:gd name="T23" fmla="*/ 622477682 h 1655"/>
              <a:gd name="T24" fmla="*/ 599797016 w 1099"/>
              <a:gd name="T25" fmla="*/ 367942742 h 1655"/>
              <a:gd name="T26" fmla="*/ 554434216 w 1099"/>
              <a:gd name="T27" fmla="*/ 299897743 h 1655"/>
              <a:gd name="T28" fmla="*/ 554434216 w 1099"/>
              <a:gd name="T29" fmla="*/ 0 h 165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099"/>
              <a:gd name="T46" fmla="*/ 0 h 1655"/>
              <a:gd name="T47" fmla="*/ 1099 w 1099"/>
              <a:gd name="T48" fmla="*/ 1655 h 165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099" h="1655">
                <a:moveTo>
                  <a:pt x="0" y="1308"/>
                </a:moveTo>
                <a:cubicBezTo>
                  <a:pt x="15" y="1348"/>
                  <a:pt x="20" y="1373"/>
                  <a:pt x="46" y="1408"/>
                </a:cubicBezTo>
                <a:cubicBezTo>
                  <a:pt x="75" y="1513"/>
                  <a:pt x="136" y="1575"/>
                  <a:pt x="238" y="1609"/>
                </a:cubicBezTo>
                <a:cubicBezTo>
                  <a:pt x="269" y="1630"/>
                  <a:pt x="299" y="1635"/>
                  <a:pt x="330" y="1655"/>
                </a:cubicBezTo>
                <a:cubicBezTo>
                  <a:pt x="639" y="1647"/>
                  <a:pt x="611" y="1653"/>
                  <a:pt x="823" y="1600"/>
                </a:cubicBezTo>
                <a:cubicBezTo>
                  <a:pt x="880" y="1546"/>
                  <a:pt x="951" y="1528"/>
                  <a:pt x="988" y="1454"/>
                </a:cubicBezTo>
                <a:cubicBezTo>
                  <a:pt x="1010" y="1318"/>
                  <a:pt x="1010" y="1174"/>
                  <a:pt x="1052" y="1042"/>
                </a:cubicBezTo>
                <a:cubicBezTo>
                  <a:pt x="1049" y="953"/>
                  <a:pt x="1099" y="571"/>
                  <a:pt x="960" y="439"/>
                </a:cubicBezTo>
                <a:cubicBezTo>
                  <a:pt x="945" y="394"/>
                  <a:pt x="914" y="372"/>
                  <a:pt x="869" y="357"/>
                </a:cubicBezTo>
                <a:cubicBezTo>
                  <a:pt x="819" y="322"/>
                  <a:pt x="866" y="351"/>
                  <a:pt x="787" y="320"/>
                </a:cubicBezTo>
                <a:cubicBezTo>
                  <a:pt x="639" y="262"/>
                  <a:pt x="841" y="337"/>
                  <a:pt x="723" y="284"/>
                </a:cubicBezTo>
                <a:cubicBezTo>
                  <a:pt x="607" y="232"/>
                  <a:pt x="468" y="251"/>
                  <a:pt x="348" y="247"/>
                </a:cubicBezTo>
                <a:cubicBezTo>
                  <a:pt x="270" y="221"/>
                  <a:pt x="279" y="218"/>
                  <a:pt x="238" y="146"/>
                </a:cubicBezTo>
                <a:cubicBezTo>
                  <a:pt x="233" y="137"/>
                  <a:pt x="221" y="130"/>
                  <a:pt x="220" y="119"/>
                </a:cubicBezTo>
                <a:cubicBezTo>
                  <a:pt x="215" y="80"/>
                  <a:pt x="220" y="40"/>
                  <a:pt x="220" y="0"/>
                </a:cubicBezTo>
              </a:path>
            </a:pathLst>
          </a:custGeom>
          <a:noFill/>
          <a:ln w="25400">
            <a:solidFill>
              <a:srgbClr val="FF00FF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5" name="Oval 23"/>
          <p:cNvSpPr>
            <a:spLocks noChangeAspect="1" noChangeArrowheads="1"/>
          </p:cNvSpPr>
          <p:nvPr/>
        </p:nvSpPr>
        <p:spPr bwMode="auto">
          <a:xfrm>
            <a:off x="5218113" y="3886200"/>
            <a:ext cx="165100" cy="1651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6765925" y="5068888"/>
            <a:ext cx="1338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midpoint</a:t>
            </a:r>
          </a:p>
        </p:txBody>
      </p:sp>
      <p:sp>
        <p:nvSpPr>
          <p:cNvPr id="69657" name="Line 25"/>
          <p:cNvSpPr>
            <a:spLocks noChangeShapeType="1"/>
          </p:cNvSpPr>
          <p:nvPr/>
        </p:nvSpPr>
        <p:spPr bwMode="auto">
          <a:xfrm>
            <a:off x="3657600" y="2438400"/>
            <a:ext cx="381000" cy="0"/>
          </a:xfrm>
          <a:prstGeom prst="line">
            <a:avLst/>
          </a:prstGeom>
          <a:noFill/>
          <a:ln w="2222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>
            <a:spAutoFit/>
          </a:bodyPr>
          <a:lstStyle/>
          <a:p>
            <a:endParaRPr lang="en-US"/>
          </a:p>
        </p:txBody>
      </p:sp>
      <p:graphicFrame>
        <p:nvGraphicFramePr>
          <p:cNvPr id="69658" name="Object 26"/>
          <p:cNvGraphicFramePr>
            <a:graphicFrameLocks noChangeAspect="1"/>
          </p:cNvGraphicFramePr>
          <p:nvPr/>
        </p:nvGraphicFramePr>
        <p:xfrm>
          <a:off x="5791200" y="2057400"/>
          <a:ext cx="823913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9" name="Equation" r:id="rId10" imgW="380835" imgH="393529" progId="Equation.DSMT4">
                  <p:embed/>
                </p:oleObj>
              </mc:Choice>
              <mc:Fallback>
                <p:oleObj name="Equation" r:id="rId10" imgW="380835" imgH="393529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057400"/>
                        <a:ext cx="823913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175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675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9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9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6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975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475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975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475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0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9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9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69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  <p:bldP spid="69637" grpId="0" animBg="1"/>
      <p:bldP spid="69638" grpId="0" animBg="1"/>
      <p:bldP spid="69639" grpId="0"/>
      <p:bldP spid="69640" grpId="0"/>
      <p:bldP spid="69642" grpId="0"/>
      <p:bldP spid="69643" grpId="0"/>
      <p:bldP spid="69650" grpId="0"/>
      <p:bldP spid="69651" grpId="0" animBg="1"/>
      <p:bldP spid="69655" grpId="0" animBg="1"/>
      <p:bldP spid="69656" grpId="0"/>
      <p:bldP spid="696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3366FF"/>
                </a:solidFill>
              </a:rPr>
              <a:t>Finding a Midpoint in</a:t>
            </a:r>
            <a:br>
              <a:rPr lang="en-US" sz="4000" smtClean="0">
                <a:solidFill>
                  <a:srgbClr val="3366FF"/>
                </a:solidFill>
              </a:rPr>
            </a:br>
            <a:r>
              <a:rPr lang="en-US" sz="4000" smtClean="0">
                <a:solidFill>
                  <a:srgbClr val="3366FF"/>
                </a:solidFill>
              </a:rPr>
              <a:t>The Coordinate Plane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77724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b="1">
                <a:solidFill>
                  <a:schemeClr val="tx1"/>
                </a:solidFill>
              </a:rPr>
              <a:t>x</a:t>
            </a:r>
          </a:p>
        </p:txBody>
      </p:sp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19400"/>
            <a:ext cx="657066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9" name="Oval 5"/>
          <p:cNvSpPr>
            <a:spLocks noChangeAspect="1" noChangeArrowheads="1"/>
          </p:cNvSpPr>
          <p:nvPr/>
        </p:nvSpPr>
        <p:spPr bwMode="auto">
          <a:xfrm>
            <a:off x="3352800" y="5562600"/>
            <a:ext cx="165100" cy="1651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Oval 6"/>
          <p:cNvSpPr>
            <a:spLocks noChangeAspect="1" noChangeArrowheads="1"/>
          </p:cNvSpPr>
          <p:nvPr/>
        </p:nvSpPr>
        <p:spPr bwMode="auto">
          <a:xfrm>
            <a:off x="6781800" y="4191000"/>
            <a:ext cx="165100" cy="1651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48006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b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838200" y="1447800"/>
            <a:ext cx="7772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800080"/>
                </a:solidFill>
              </a:rPr>
              <a:t>We can find the midpoint between any two points in the coordinate plane by finding the midpoint of the x-coordinates and the midpoint of the y-coordinates.</a:t>
            </a: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 flipV="1">
            <a:off x="3505200" y="4343400"/>
            <a:ext cx="3276600" cy="12192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4343400" y="3962400"/>
            <a:ext cx="1508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midpoint?</a:t>
            </a:r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>
            <a:off x="5029200" y="4343400"/>
            <a:ext cx="0" cy="304800"/>
          </a:xfrm>
          <a:prstGeom prst="line">
            <a:avLst/>
          </a:prstGeom>
          <a:noFill/>
          <a:ln w="4445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762000" y="3048000"/>
            <a:ext cx="28273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3366FF"/>
                </a:solidFill>
              </a:rPr>
              <a:t>Example </a:t>
            </a:r>
            <a:r>
              <a:rPr lang="en-US">
                <a:solidFill>
                  <a:srgbClr val="800080"/>
                </a:solidFill>
              </a:rPr>
              <a:t>Find the </a:t>
            </a:r>
          </a:p>
          <a:p>
            <a:pPr eaLnBrk="1" hangingPunct="1"/>
            <a:r>
              <a:rPr lang="en-US">
                <a:solidFill>
                  <a:srgbClr val="800080"/>
                </a:solidFill>
              </a:rPr>
              <a:t>midpoint of the two </a:t>
            </a:r>
          </a:p>
          <a:p>
            <a:pPr eaLnBrk="1" hangingPunct="1"/>
            <a:r>
              <a:rPr lang="en-US">
                <a:solidFill>
                  <a:srgbClr val="800080"/>
                </a:solidFill>
              </a:rPr>
              <a:t>points.</a:t>
            </a:r>
            <a:endParaRPr lang="en-US" b="1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/>
      <p:bldP spid="72709" grpId="0" animBg="1"/>
      <p:bldP spid="72710" grpId="0" animBg="1"/>
      <p:bldP spid="72711" grpId="0"/>
      <p:bldP spid="72712" grpId="0"/>
      <p:bldP spid="72712" grpId="1"/>
      <p:bldP spid="72713" grpId="0" animBg="1"/>
      <p:bldP spid="72714" grpId="0"/>
      <p:bldP spid="72714" grpId="1"/>
      <p:bldP spid="72715" grpId="0" animBg="1"/>
      <p:bldP spid="72715" grpId="1" animBg="1"/>
      <p:bldP spid="72716" grpId="0"/>
      <p:bldP spid="72716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3366FF"/>
                </a:solidFill>
              </a:rPr>
              <a:t>Finding a Midpoint in</a:t>
            </a:r>
            <a:br>
              <a:rPr lang="en-US" sz="4000" smtClean="0">
                <a:solidFill>
                  <a:srgbClr val="3366FF"/>
                </a:solidFill>
              </a:rPr>
            </a:br>
            <a:r>
              <a:rPr lang="en-US" sz="4000" smtClean="0">
                <a:solidFill>
                  <a:srgbClr val="3366FF"/>
                </a:solidFill>
              </a:rPr>
              <a:t>The Coordinate Plane</a:t>
            </a:r>
          </a:p>
        </p:txBody>
      </p:sp>
      <p:graphicFrame>
        <p:nvGraphicFramePr>
          <p:cNvPr id="25603" name="Object 17"/>
          <p:cNvGraphicFramePr>
            <a:graphicFrameLocks noGrp="1" noChangeAspect="1"/>
          </p:cNvGraphicFramePr>
          <p:nvPr>
            <p:ph sz="half" idx="1"/>
          </p:nvPr>
        </p:nvGraphicFramePr>
        <p:xfrm>
          <a:off x="1682750" y="3665538"/>
          <a:ext cx="1587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2" name="Equation" r:id="rId3" imgW="1586811" imgH="393529" progId="Equation.DSMT4">
                  <p:embed/>
                </p:oleObj>
              </mc:Choice>
              <mc:Fallback>
                <p:oleObj name="Equation" r:id="rId3" imgW="1586811" imgH="393529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0" y="3665538"/>
                        <a:ext cx="15875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77724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b="1">
                <a:solidFill>
                  <a:schemeClr val="tx1"/>
                </a:solidFill>
              </a:rPr>
              <a:t>x</a:t>
            </a:r>
          </a:p>
        </p:txBody>
      </p:sp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19400"/>
            <a:ext cx="657066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Oval 5"/>
          <p:cNvSpPr>
            <a:spLocks noChangeAspect="1" noChangeArrowheads="1"/>
          </p:cNvSpPr>
          <p:nvPr/>
        </p:nvSpPr>
        <p:spPr bwMode="auto">
          <a:xfrm>
            <a:off x="3352800" y="5562600"/>
            <a:ext cx="165100" cy="1651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6"/>
          <p:cNvSpPr>
            <a:spLocks noChangeAspect="1" noChangeArrowheads="1"/>
          </p:cNvSpPr>
          <p:nvPr/>
        </p:nvSpPr>
        <p:spPr bwMode="auto">
          <a:xfrm>
            <a:off x="6781800" y="4191000"/>
            <a:ext cx="165100" cy="1651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48006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b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V="1">
            <a:off x="3505200" y="4343400"/>
            <a:ext cx="3276600" cy="12192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0" name="Rectangle 12"/>
          <p:cNvSpPr>
            <a:spLocks noChangeArrowheads="1"/>
          </p:cNvSpPr>
          <p:nvPr/>
        </p:nvSpPr>
        <p:spPr bwMode="auto">
          <a:xfrm>
            <a:off x="914400" y="1447800"/>
            <a:ext cx="822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800080"/>
                </a:solidFill>
              </a:rPr>
              <a:t>First: </a:t>
            </a:r>
            <a:r>
              <a:rPr lang="en-US">
                <a:solidFill>
                  <a:srgbClr val="800080"/>
                </a:solidFill>
              </a:rPr>
              <a:t>Find the average (midpoint) of the x-coordinates.</a:t>
            </a:r>
          </a:p>
          <a:p>
            <a:r>
              <a:rPr lang="en-US" b="1">
                <a:solidFill>
                  <a:srgbClr val="800080"/>
                </a:solidFill>
              </a:rPr>
              <a:t>Remember</a:t>
            </a:r>
            <a:r>
              <a:rPr lang="en-US">
                <a:solidFill>
                  <a:srgbClr val="800080"/>
                </a:solidFill>
              </a:rPr>
              <a:t>: Take the average of the two coordinates.</a:t>
            </a:r>
          </a:p>
        </p:txBody>
      </p:sp>
      <p:sp>
        <p:nvSpPr>
          <p:cNvPr id="73741" name="Line 13"/>
          <p:cNvSpPr>
            <a:spLocks noChangeShapeType="1"/>
          </p:cNvSpPr>
          <p:nvPr/>
        </p:nvSpPr>
        <p:spPr bwMode="auto">
          <a:xfrm flipV="1">
            <a:off x="3429000" y="51054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2" name="Line 14"/>
          <p:cNvSpPr>
            <a:spLocks noChangeShapeType="1"/>
          </p:cNvSpPr>
          <p:nvPr/>
        </p:nvSpPr>
        <p:spPr bwMode="auto">
          <a:xfrm rot="10800000" flipV="1">
            <a:off x="6858000" y="4343400"/>
            <a:ext cx="0" cy="68580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3200400" y="4419600"/>
            <a:ext cx="679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366FF"/>
                </a:solidFill>
              </a:rPr>
              <a:t>–</a:t>
            </a:r>
            <a:r>
              <a:rPr lang="en-US" sz="2800">
                <a:solidFill>
                  <a:srgbClr val="3366FF"/>
                </a:solidFill>
              </a:rPr>
              <a:t> 4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6705600" y="53340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366FF"/>
                </a:solidFill>
              </a:rPr>
              <a:t>8</a:t>
            </a:r>
            <a:endParaRPr lang="en-US" sz="2800">
              <a:solidFill>
                <a:srgbClr val="3366FF"/>
              </a:solidFill>
            </a:endParaRPr>
          </a:p>
        </p:txBody>
      </p:sp>
      <p:sp>
        <p:nvSpPr>
          <p:cNvPr id="73751" name="Text Box 23"/>
          <p:cNvSpPr txBox="1">
            <a:spLocks noChangeArrowheads="1"/>
          </p:cNvSpPr>
          <p:nvPr/>
        </p:nvSpPr>
        <p:spPr bwMode="auto">
          <a:xfrm>
            <a:off x="4953000" y="6019800"/>
            <a:ext cx="3541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average of x-coordinates</a:t>
            </a:r>
          </a:p>
        </p:txBody>
      </p:sp>
      <p:sp>
        <p:nvSpPr>
          <p:cNvPr id="73752" name="Line 24"/>
          <p:cNvSpPr>
            <a:spLocks noChangeShapeType="1"/>
          </p:cNvSpPr>
          <p:nvPr/>
        </p:nvSpPr>
        <p:spPr bwMode="auto">
          <a:xfrm rot="10800000">
            <a:off x="5181600" y="5334000"/>
            <a:ext cx="0" cy="609600"/>
          </a:xfrm>
          <a:prstGeom prst="line">
            <a:avLst/>
          </a:prstGeom>
          <a:noFill/>
          <a:ln w="44450">
            <a:solidFill>
              <a:srgbClr val="FF00FF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3" name="Oval 25"/>
          <p:cNvSpPr>
            <a:spLocks noChangeAspect="1" noChangeArrowheads="1"/>
          </p:cNvSpPr>
          <p:nvPr/>
        </p:nvSpPr>
        <p:spPr bwMode="auto">
          <a:xfrm>
            <a:off x="5105400" y="5029200"/>
            <a:ext cx="119063" cy="119063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3759" name="Object 31"/>
          <p:cNvGraphicFramePr>
            <a:graphicFrameLocks noGrp="1" noChangeAspect="1"/>
          </p:cNvGraphicFramePr>
          <p:nvPr>
            <p:ph sz="half" idx="2"/>
          </p:nvPr>
        </p:nvGraphicFramePr>
        <p:xfrm>
          <a:off x="685800" y="2819400"/>
          <a:ext cx="320040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3" name="Equation" r:id="rId6" imgW="1473200" imgH="393700" progId="Equation.DSMT4">
                  <p:embed/>
                </p:oleObj>
              </mc:Choice>
              <mc:Fallback>
                <p:oleObj name="Equation" r:id="rId6" imgW="1473200" imgH="3937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19400"/>
                        <a:ext cx="3200400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61" name="Text Box 33"/>
          <p:cNvSpPr txBox="1">
            <a:spLocks noChangeArrowheads="1"/>
          </p:cNvSpPr>
          <p:nvPr/>
        </p:nvSpPr>
        <p:spPr bwMode="auto">
          <a:xfrm>
            <a:off x="5334000" y="54102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3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3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3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3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0"/>
                                        <p:tgtEl>
                                          <p:spTgt spid="7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3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73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73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73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73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73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73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73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73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73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0" grpId="0" build="p"/>
      <p:bldP spid="73740" grpId="1" build="allAtOnce"/>
      <p:bldP spid="73741" grpId="0" animBg="1"/>
      <p:bldP spid="73741" grpId="1" animBg="1"/>
      <p:bldP spid="73742" grpId="0" animBg="1"/>
      <p:bldP spid="73742" grpId="1" animBg="1"/>
      <p:bldP spid="73743" grpId="0"/>
      <p:bldP spid="73743" grpId="1"/>
      <p:bldP spid="73744" grpId="0"/>
      <p:bldP spid="73744" grpId="1"/>
      <p:bldP spid="73751" grpId="0"/>
      <p:bldP spid="73751" grpId="1"/>
      <p:bldP spid="73752" grpId="0" animBg="1"/>
      <p:bldP spid="73752" grpId="1" animBg="1"/>
      <p:bldP spid="73753" grpId="0" animBg="1"/>
      <p:bldP spid="73753" grpId="1" animBg="1"/>
      <p:bldP spid="73761" grpId="0"/>
      <p:bldP spid="73761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3366FF"/>
                </a:solidFill>
              </a:rPr>
              <a:t>Finding a Midpoint in</a:t>
            </a:r>
            <a:br>
              <a:rPr lang="en-US" sz="4000" smtClean="0">
                <a:solidFill>
                  <a:srgbClr val="3366FF"/>
                </a:solidFill>
              </a:rPr>
            </a:br>
            <a:r>
              <a:rPr lang="en-US" sz="4000" smtClean="0">
                <a:solidFill>
                  <a:srgbClr val="3366FF"/>
                </a:solidFill>
              </a:rPr>
              <a:t>The Coordinate Plane</a:t>
            </a:r>
          </a:p>
        </p:txBody>
      </p:sp>
      <p:graphicFrame>
        <p:nvGraphicFramePr>
          <p:cNvPr id="26627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682750" y="3665538"/>
          <a:ext cx="1587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0" name="Equation" r:id="rId3" imgW="1586811" imgH="393529" progId="Equation.DSMT4">
                  <p:embed/>
                </p:oleObj>
              </mc:Choice>
              <mc:Fallback>
                <p:oleObj name="Equation" r:id="rId3" imgW="1586811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0" y="3665538"/>
                        <a:ext cx="15875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77724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b="1">
                <a:solidFill>
                  <a:schemeClr val="tx1"/>
                </a:solidFill>
              </a:rPr>
              <a:t>x</a:t>
            </a: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19400"/>
            <a:ext cx="657066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Oval 6"/>
          <p:cNvSpPr>
            <a:spLocks noChangeAspect="1" noChangeArrowheads="1"/>
          </p:cNvSpPr>
          <p:nvPr/>
        </p:nvSpPr>
        <p:spPr bwMode="auto">
          <a:xfrm>
            <a:off x="3352800" y="5562600"/>
            <a:ext cx="165100" cy="1651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Oval 7"/>
          <p:cNvSpPr>
            <a:spLocks noChangeAspect="1" noChangeArrowheads="1"/>
          </p:cNvSpPr>
          <p:nvPr/>
        </p:nvSpPr>
        <p:spPr bwMode="auto">
          <a:xfrm>
            <a:off x="6781800" y="4191000"/>
            <a:ext cx="165100" cy="1651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8006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b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3505200" y="4343400"/>
            <a:ext cx="3276600" cy="12192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914400" y="1447800"/>
            <a:ext cx="822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800080"/>
                </a:solidFill>
              </a:rPr>
              <a:t>Next: </a:t>
            </a:r>
            <a:r>
              <a:rPr lang="en-US">
                <a:solidFill>
                  <a:srgbClr val="800080"/>
                </a:solidFill>
              </a:rPr>
              <a:t>Find the midpoint (average) of the y-coordinates.</a:t>
            </a:r>
          </a:p>
          <a:p>
            <a:r>
              <a:rPr lang="en-US" b="1">
                <a:solidFill>
                  <a:srgbClr val="800080"/>
                </a:solidFill>
              </a:rPr>
              <a:t>Remember</a:t>
            </a:r>
            <a:r>
              <a:rPr lang="en-US">
                <a:solidFill>
                  <a:srgbClr val="800080"/>
                </a:solidFill>
              </a:rPr>
              <a:t>: Take the average of the two coordinates.</a:t>
            </a:r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 rot="5400000" flipV="1">
            <a:off x="4038600" y="5105400"/>
            <a:ext cx="0" cy="106680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6" name="Line 12"/>
          <p:cNvSpPr>
            <a:spLocks noChangeShapeType="1"/>
          </p:cNvSpPr>
          <p:nvPr/>
        </p:nvSpPr>
        <p:spPr bwMode="auto">
          <a:xfrm rot="16200000" flipV="1">
            <a:off x="5715000" y="3200400"/>
            <a:ext cx="0" cy="213360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4800600" y="5410200"/>
            <a:ext cx="679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366FF"/>
                </a:solidFill>
              </a:rPr>
              <a:t>–</a:t>
            </a:r>
            <a:r>
              <a:rPr lang="en-US" sz="2800">
                <a:solidFill>
                  <a:srgbClr val="3366FF"/>
                </a:solidFill>
              </a:rPr>
              <a:t> 2</a:t>
            </a:r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4114800" y="39624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366FF"/>
                </a:solidFill>
              </a:rPr>
              <a:t>3</a:t>
            </a:r>
            <a:endParaRPr lang="en-US" sz="2800">
              <a:solidFill>
                <a:srgbClr val="3366FF"/>
              </a:solidFill>
            </a:endParaRPr>
          </a:p>
        </p:txBody>
      </p:sp>
      <p:sp>
        <p:nvSpPr>
          <p:cNvPr id="82961" name="Oval 17"/>
          <p:cNvSpPr>
            <a:spLocks noChangeAspect="1" noChangeArrowheads="1"/>
          </p:cNvSpPr>
          <p:nvPr/>
        </p:nvSpPr>
        <p:spPr bwMode="auto">
          <a:xfrm>
            <a:off x="5105400" y="5029200"/>
            <a:ext cx="119063" cy="119063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962" name="Object 18"/>
          <p:cNvGraphicFramePr>
            <a:graphicFrameLocks noGrp="1" noChangeAspect="1"/>
          </p:cNvGraphicFramePr>
          <p:nvPr>
            <p:ph sz="half" idx="2"/>
          </p:nvPr>
        </p:nvGraphicFramePr>
        <p:xfrm>
          <a:off x="685800" y="2849563"/>
          <a:ext cx="32004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1" name="Equation" r:id="rId6" imgW="1586811" imgH="393529" progId="Equation.DSMT4">
                  <p:embed/>
                </p:oleObj>
              </mc:Choice>
              <mc:Fallback>
                <p:oleObj name="Equation" r:id="rId6" imgW="1586811" imgH="393529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49563"/>
                        <a:ext cx="320040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63" name="Oval 19"/>
          <p:cNvSpPr>
            <a:spLocks noChangeAspect="1" noChangeArrowheads="1"/>
          </p:cNvSpPr>
          <p:nvPr/>
        </p:nvSpPr>
        <p:spPr bwMode="auto">
          <a:xfrm>
            <a:off x="4572000" y="4876800"/>
            <a:ext cx="119063" cy="119063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4" name="Line 20"/>
          <p:cNvSpPr>
            <a:spLocks noChangeShapeType="1"/>
          </p:cNvSpPr>
          <p:nvPr/>
        </p:nvSpPr>
        <p:spPr bwMode="auto">
          <a:xfrm rot="-5400000">
            <a:off x="4076700" y="4457700"/>
            <a:ext cx="0" cy="990600"/>
          </a:xfrm>
          <a:prstGeom prst="line">
            <a:avLst/>
          </a:prstGeom>
          <a:noFill/>
          <a:ln w="44450">
            <a:solidFill>
              <a:srgbClr val="9900CC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5" name="Text Box 21"/>
          <p:cNvSpPr txBox="1">
            <a:spLocks noChangeArrowheads="1"/>
          </p:cNvSpPr>
          <p:nvPr/>
        </p:nvSpPr>
        <p:spPr bwMode="auto">
          <a:xfrm>
            <a:off x="228600" y="4419600"/>
            <a:ext cx="3541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9900CC"/>
                </a:solidFill>
              </a:rPr>
              <a:t>average of y-coordinates</a:t>
            </a:r>
          </a:p>
        </p:txBody>
      </p:sp>
      <p:sp>
        <p:nvSpPr>
          <p:cNvPr id="82966" name="Line 22"/>
          <p:cNvSpPr>
            <a:spLocks noChangeShapeType="1"/>
          </p:cNvSpPr>
          <p:nvPr/>
        </p:nvSpPr>
        <p:spPr bwMode="auto">
          <a:xfrm rot="10800000">
            <a:off x="5181600" y="5334000"/>
            <a:ext cx="0" cy="609600"/>
          </a:xfrm>
          <a:prstGeom prst="line">
            <a:avLst/>
          </a:prstGeom>
          <a:noFill/>
          <a:ln w="44450">
            <a:solidFill>
              <a:srgbClr val="FF00FF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7" name="Text Box 23"/>
          <p:cNvSpPr txBox="1">
            <a:spLocks noChangeArrowheads="1"/>
          </p:cNvSpPr>
          <p:nvPr/>
        </p:nvSpPr>
        <p:spPr bwMode="auto">
          <a:xfrm>
            <a:off x="4953000" y="6019800"/>
            <a:ext cx="3541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average of x-coordinates</a:t>
            </a:r>
          </a:p>
        </p:txBody>
      </p:sp>
      <p:sp>
        <p:nvSpPr>
          <p:cNvPr id="82968" name="Text Box 24"/>
          <p:cNvSpPr txBox="1">
            <a:spLocks noChangeArrowheads="1"/>
          </p:cNvSpPr>
          <p:nvPr/>
        </p:nvSpPr>
        <p:spPr bwMode="auto">
          <a:xfrm>
            <a:off x="3886200" y="4267200"/>
            <a:ext cx="679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9900CC"/>
                </a:solidFill>
              </a:rPr>
              <a:t>0.5</a:t>
            </a:r>
            <a:endParaRPr lang="en-US" sz="2800">
              <a:solidFill>
                <a:srgbClr val="9900CC"/>
              </a:solidFill>
            </a:endParaRPr>
          </a:p>
        </p:txBody>
      </p:sp>
      <p:sp>
        <p:nvSpPr>
          <p:cNvPr id="82969" name="Text Box 25"/>
          <p:cNvSpPr txBox="1">
            <a:spLocks noChangeArrowheads="1"/>
          </p:cNvSpPr>
          <p:nvPr/>
        </p:nvSpPr>
        <p:spPr bwMode="auto">
          <a:xfrm>
            <a:off x="5334000" y="54102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2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0"/>
                                        <p:tgtEl>
                                          <p:spTgt spid="8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2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2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82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82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829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82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82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82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4" grpId="0" build="p"/>
      <p:bldP spid="82955" grpId="0" animBg="1"/>
      <p:bldP spid="82955" grpId="1" animBg="1"/>
      <p:bldP spid="82956" grpId="0" animBg="1"/>
      <p:bldP spid="82956" grpId="1" animBg="1"/>
      <p:bldP spid="82957" grpId="0"/>
      <p:bldP spid="82957" grpId="1"/>
      <p:bldP spid="82958" grpId="0"/>
      <p:bldP spid="82958" grpId="1"/>
      <p:bldP spid="82961" grpId="0" animBg="1"/>
      <p:bldP spid="82963" grpId="0" animBg="1"/>
      <p:bldP spid="82964" grpId="0" animBg="1"/>
      <p:bldP spid="82965" grpId="0"/>
      <p:bldP spid="82966" grpId="0" animBg="1"/>
      <p:bldP spid="82967" grpId="0"/>
      <p:bldP spid="82968" grpId="0"/>
      <p:bldP spid="8296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3366FF"/>
                </a:solidFill>
              </a:rPr>
              <a:t>Finding a Midpoint in</a:t>
            </a:r>
            <a:br>
              <a:rPr lang="en-US" sz="4000" smtClean="0">
                <a:solidFill>
                  <a:srgbClr val="3366FF"/>
                </a:solidFill>
              </a:rPr>
            </a:br>
            <a:r>
              <a:rPr lang="en-US" sz="4000" smtClean="0">
                <a:solidFill>
                  <a:srgbClr val="3366FF"/>
                </a:solidFill>
              </a:rPr>
              <a:t>The Coordinate Plane</a:t>
            </a:r>
          </a:p>
        </p:txBody>
      </p:sp>
      <p:graphicFrame>
        <p:nvGraphicFramePr>
          <p:cNvPr id="27651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682750" y="3665538"/>
          <a:ext cx="1587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2" name="Equation" r:id="rId4" imgW="1586811" imgH="393529" progId="Equation.DSMT4">
                  <p:embed/>
                </p:oleObj>
              </mc:Choice>
              <mc:Fallback>
                <p:oleObj name="Equation" r:id="rId4" imgW="1586811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0" y="3665538"/>
                        <a:ext cx="15875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77724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b="1">
                <a:solidFill>
                  <a:schemeClr val="tx1"/>
                </a:solidFill>
              </a:rPr>
              <a:t>x</a:t>
            </a:r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19400"/>
            <a:ext cx="657066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Oval 6"/>
          <p:cNvSpPr>
            <a:spLocks noChangeAspect="1" noChangeArrowheads="1"/>
          </p:cNvSpPr>
          <p:nvPr/>
        </p:nvSpPr>
        <p:spPr bwMode="auto">
          <a:xfrm>
            <a:off x="3352800" y="5562600"/>
            <a:ext cx="165100" cy="1651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7"/>
          <p:cNvSpPr>
            <a:spLocks noChangeAspect="1" noChangeArrowheads="1"/>
          </p:cNvSpPr>
          <p:nvPr/>
        </p:nvSpPr>
        <p:spPr bwMode="auto">
          <a:xfrm>
            <a:off x="6781800" y="4191000"/>
            <a:ext cx="165100" cy="1651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8006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b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3505200" y="4343400"/>
            <a:ext cx="3276600" cy="12192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Oval 15"/>
          <p:cNvSpPr>
            <a:spLocks noChangeAspect="1" noChangeArrowheads="1"/>
          </p:cNvSpPr>
          <p:nvPr/>
        </p:nvSpPr>
        <p:spPr bwMode="auto">
          <a:xfrm>
            <a:off x="5105400" y="5029200"/>
            <a:ext cx="119063" cy="119063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17"/>
          <p:cNvSpPr>
            <a:spLocks noChangeAspect="1" noChangeArrowheads="1"/>
          </p:cNvSpPr>
          <p:nvPr/>
        </p:nvSpPr>
        <p:spPr bwMode="auto">
          <a:xfrm>
            <a:off x="4572000" y="4876800"/>
            <a:ext cx="119063" cy="119063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0" name="Line 18"/>
          <p:cNvSpPr>
            <a:spLocks noChangeShapeType="1"/>
          </p:cNvSpPr>
          <p:nvPr/>
        </p:nvSpPr>
        <p:spPr bwMode="auto">
          <a:xfrm rot="-5400000">
            <a:off x="4076700" y="4457700"/>
            <a:ext cx="0" cy="990600"/>
          </a:xfrm>
          <a:prstGeom prst="line">
            <a:avLst/>
          </a:prstGeom>
          <a:noFill/>
          <a:ln w="44450">
            <a:solidFill>
              <a:srgbClr val="9900CC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1" name="Text Box 19"/>
          <p:cNvSpPr txBox="1">
            <a:spLocks noChangeArrowheads="1"/>
          </p:cNvSpPr>
          <p:nvPr/>
        </p:nvSpPr>
        <p:spPr bwMode="auto">
          <a:xfrm>
            <a:off x="228600" y="4419600"/>
            <a:ext cx="359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9900CC"/>
                </a:solidFill>
              </a:rPr>
              <a:t>midpoint of y-coordinates</a:t>
            </a:r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 rot="10800000">
            <a:off x="5181600" y="5334000"/>
            <a:ext cx="0" cy="609600"/>
          </a:xfrm>
          <a:prstGeom prst="line">
            <a:avLst/>
          </a:prstGeom>
          <a:noFill/>
          <a:ln w="44450">
            <a:solidFill>
              <a:srgbClr val="FF00FF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3" name="Text Box 21"/>
          <p:cNvSpPr txBox="1">
            <a:spLocks noChangeArrowheads="1"/>
          </p:cNvSpPr>
          <p:nvPr/>
        </p:nvSpPr>
        <p:spPr bwMode="auto">
          <a:xfrm>
            <a:off x="4953000" y="6019800"/>
            <a:ext cx="359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midpoint of x-coordinates</a:t>
            </a:r>
          </a:p>
        </p:txBody>
      </p:sp>
      <p:sp>
        <p:nvSpPr>
          <p:cNvPr id="27664" name="Text Box 22"/>
          <p:cNvSpPr txBox="1">
            <a:spLocks noChangeArrowheads="1"/>
          </p:cNvSpPr>
          <p:nvPr/>
        </p:nvSpPr>
        <p:spPr bwMode="auto">
          <a:xfrm>
            <a:off x="3886200" y="4267200"/>
            <a:ext cx="679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9900CC"/>
                </a:solidFill>
              </a:rPr>
              <a:t>0.5</a:t>
            </a:r>
            <a:endParaRPr lang="en-US" sz="2800">
              <a:solidFill>
                <a:srgbClr val="9900CC"/>
              </a:solidFill>
            </a:endParaRPr>
          </a:p>
        </p:txBody>
      </p:sp>
      <p:sp>
        <p:nvSpPr>
          <p:cNvPr id="27665" name="Text Box 23"/>
          <p:cNvSpPr txBox="1">
            <a:spLocks noChangeArrowheads="1"/>
          </p:cNvSpPr>
          <p:nvPr/>
        </p:nvSpPr>
        <p:spPr bwMode="auto">
          <a:xfrm>
            <a:off x="5334000" y="54102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/>
              <a:t>2</a:t>
            </a:r>
          </a:p>
        </p:txBody>
      </p:sp>
      <p:sp>
        <p:nvSpPr>
          <p:cNvPr id="85016" name="Rectangle 24"/>
          <p:cNvSpPr>
            <a:spLocks noChangeArrowheads="1"/>
          </p:cNvSpPr>
          <p:nvPr/>
        </p:nvSpPr>
        <p:spPr bwMode="auto">
          <a:xfrm>
            <a:off x="914400" y="1447800"/>
            <a:ext cx="82296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800080"/>
                </a:solidFill>
              </a:rPr>
              <a:t>Finally: </a:t>
            </a:r>
            <a:r>
              <a:rPr lang="en-US">
                <a:solidFill>
                  <a:srgbClr val="800080"/>
                </a:solidFill>
              </a:rPr>
              <a:t>The midpoint is the ordered pair:</a:t>
            </a:r>
          </a:p>
          <a:p>
            <a:endParaRPr lang="en-US">
              <a:solidFill>
                <a:srgbClr val="800080"/>
              </a:solidFill>
            </a:endParaRPr>
          </a:p>
          <a:p>
            <a:r>
              <a:rPr lang="en-US"/>
              <a:t>(average of x-coordinates, </a:t>
            </a:r>
            <a:r>
              <a:rPr lang="en-US">
                <a:solidFill>
                  <a:srgbClr val="9900CC"/>
                </a:solidFill>
              </a:rPr>
              <a:t>average of y-coordinates)</a:t>
            </a:r>
          </a:p>
          <a:p>
            <a:endParaRPr lang="en-US">
              <a:solidFill>
                <a:srgbClr val="9900CC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	= </a:t>
            </a:r>
            <a:r>
              <a:rPr lang="en-US"/>
              <a:t>(2, </a:t>
            </a:r>
            <a:r>
              <a:rPr lang="en-US">
                <a:solidFill>
                  <a:srgbClr val="9900CC"/>
                </a:solidFill>
              </a:rPr>
              <a:t>0.5)</a:t>
            </a:r>
          </a:p>
        </p:txBody>
      </p:sp>
      <p:sp>
        <p:nvSpPr>
          <p:cNvPr id="85018" name="Oval 26"/>
          <p:cNvSpPr>
            <a:spLocks noChangeAspect="1" noChangeArrowheads="1"/>
          </p:cNvSpPr>
          <p:nvPr/>
        </p:nvSpPr>
        <p:spPr bwMode="auto">
          <a:xfrm>
            <a:off x="5081588" y="4879975"/>
            <a:ext cx="165100" cy="1651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9" name="Rectangle 27"/>
          <p:cNvSpPr>
            <a:spLocks noChangeArrowheads="1"/>
          </p:cNvSpPr>
          <p:nvPr/>
        </p:nvSpPr>
        <p:spPr bwMode="auto">
          <a:xfrm>
            <a:off x="4876800" y="3962400"/>
            <a:ext cx="1312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(2, </a:t>
            </a:r>
            <a:r>
              <a:rPr lang="en-US" sz="2800">
                <a:solidFill>
                  <a:srgbClr val="9900CC"/>
                </a:solidFill>
              </a:rPr>
              <a:t>0.5)</a:t>
            </a:r>
          </a:p>
        </p:txBody>
      </p:sp>
      <p:sp>
        <p:nvSpPr>
          <p:cNvPr id="85023" name="Rectangle 31"/>
          <p:cNvSpPr>
            <a:spLocks noChangeArrowheads="1"/>
          </p:cNvSpPr>
          <p:nvPr/>
        </p:nvSpPr>
        <p:spPr bwMode="auto">
          <a:xfrm rot="-7200000">
            <a:off x="3886200" y="5334000"/>
            <a:ext cx="381000" cy="76200"/>
          </a:xfrm>
          <a:prstGeom prst="rect">
            <a:avLst/>
          </a:prstGeom>
          <a:solidFill>
            <a:srgbClr val="000066"/>
          </a:solidFill>
          <a:ln w="9525" algn="ctr">
            <a:solidFill>
              <a:srgbClr val="000066"/>
            </a:solidFill>
            <a:miter lim="800000"/>
            <a:headEnd/>
            <a:tailEnd/>
          </a:ln>
        </p:spPr>
        <p:txBody>
          <a:bodyPr vert="eaVert" wrap="none" anchor="ctr">
            <a:spAutoFit/>
          </a:bodyPr>
          <a:lstStyle/>
          <a:p>
            <a:endParaRPr lang="en-US"/>
          </a:p>
        </p:txBody>
      </p:sp>
      <p:sp>
        <p:nvSpPr>
          <p:cNvPr id="85024" name="Rectangle 32"/>
          <p:cNvSpPr>
            <a:spLocks noChangeArrowheads="1"/>
          </p:cNvSpPr>
          <p:nvPr/>
        </p:nvSpPr>
        <p:spPr bwMode="auto">
          <a:xfrm rot="-7200000">
            <a:off x="5715000" y="4648200"/>
            <a:ext cx="381000" cy="76200"/>
          </a:xfrm>
          <a:prstGeom prst="rect">
            <a:avLst/>
          </a:prstGeom>
          <a:solidFill>
            <a:srgbClr val="000066"/>
          </a:solidFill>
          <a:ln w="9525" algn="ctr">
            <a:solidFill>
              <a:srgbClr val="000066"/>
            </a:solidFill>
            <a:miter lim="800000"/>
            <a:headEnd/>
            <a:tailEnd/>
          </a:ln>
        </p:spPr>
        <p:txBody>
          <a:bodyPr vert="eaVert"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5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5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85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85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5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5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850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850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5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5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5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5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0" grpId="0" animBg="1"/>
      <p:bldP spid="85011" grpId="0"/>
      <p:bldP spid="85012" grpId="0" animBg="1"/>
      <p:bldP spid="85013" grpId="0"/>
      <p:bldP spid="85016" grpId="0" build="p"/>
      <p:bldP spid="85018" grpId="0" animBg="1"/>
      <p:bldP spid="85019" grpId="0"/>
      <p:bldP spid="85023" grpId="0" animBg="1"/>
      <p:bldP spid="850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114800"/>
            <a:ext cx="7848600" cy="1749425"/>
          </a:xfrm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rgbClr val="800080"/>
                </a:solidFill>
              </a:rPr>
              <a:t>Equations of Circles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8000" dirty="0" smtClean="0">
                <a:solidFill>
                  <a:srgbClr val="3366FF"/>
                </a:solidFill>
              </a:rPr>
              <a:t>Part </a:t>
            </a:r>
            <a:r>
              <a:rPr lang="en-US" sz="8000" dirty="0">
                <a:solidFill>
                  <a:srgbClr val="3366FF"/>
                </a:solidFill>
              </a:rPr>
              <a:t>I</a:t>
            </a:r>
            <a:endParaRPr lang="en-US" sz="800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3366FF"/>
                </a:solidFill>
              </a:rPr>
              <a:t>The Midpoint Formula</a:t>
            </a:r>
            <a:endParaRPr lang="en-US" i="1" smtClean="0">
              <a:solidFill>
                <a:srgbClr val="3366FF"/>
              </a:solidFill>
            </a:endParaRP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04800" y="1447800"/>
            <a:ext cx="8478838" cy="586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800080"/>
                </a:solidFill>
              </a:rPr>
              <a:t>The following formula combines what we did:</a:t>
            </a:r>
          </a:p>
          <a:p>
            <a:pPr>
              <a:spcBef>
                <a:spcPct val="20000"/>
              </a:spcBef>
            </a:pPr>
            <a:endParaRPr lang="en-US">
              <a:solidFill>
                <a:srgbClr val="800080"/>
              </a:solidFill>
            </a:endParaRPr>
          </a:p>
          <a:p>
            <a:pPr>
              <a:spcBef>
                <a:spcPct val="20000"/>
              </a:spcBef>
            </a:pPr>
            <a:r>
              <a:rPr lang="en-US" sz="3600">
                <a:solidFill>
                  <a:schemeClr val="tx1"/>
                </a:solidFill>
              </a:rPr>
              <a:t>midpoint</a:t>
            </a:r>
            <a:r>
              <a:rPr lang="en-US" sz="3600">
                <a:solidFill>
                  <a:srgbClr val="800080"/>
                </a:solidFill>
              </a:rPr>
              <a:t> </a:t>
            </a:r>
            <a:endParaRPr lang="en-US">
              <a:solidFill>
                <a:srgbClr val="800080"/>
              </a:solidFill>
            </a:endParaRPr>
          </a:p>
          <a:p>
            <a:pPr>
              <a:spcBef>
                <a:spcPct val="20000"/>
              </a:spcBef>
            </a:pPr>
            <a:r>
              <a:rPr lang="en-US"/>
              <a:t>	</a:t>
            </a:r>
            <a:r>
              <a:rPr lang="en-US">
                <a:solidFill>
                  <a:schemeClr val="tx1"/>
                </a:solidFill>
              </a:rPr>
              <a:t>= </a:t>
            </a:r>
            <a:r>
              <a:rPr lang="en-US"/>
              <a:t>(average of x-coordinates</a:t>
            </a:r>
            <a:r>
              <a:rPr lang="en-US">
                <a:solidFill>
                  <a:srgbClr val="800080"/>
                </a:solidFill>
              </a:rPr>
              <a:t>, </a:t>
            </a:r>
            <a:r>
              <a:rPr lang="en-US">
                <a:solidFill>
                  <a:srgbClr val="9900CC"/>
                </a:solidFill>
              </a:rPr>
              <a:t>average of y-coordinates)</a:t>
            </a:r>
          </a:p>
          <a:p>
            <a:pPr>
              <a:spcBef>
                <a:spcPct val="20000"/>
              </a:spcBef>
            </a:pPr>
            <a:endParaRPr lang="en-US">
              <a:solidFill>
                <a:srgbClr val="800080"/>
              </a:solidFill>
            </a:endParaRPr>
          </a:p>
          <a:p>
            <a:pPr>
              <a:spcBef>
                <a:spcPct val="20000"/>
              </a:spcBef>
            </a:pPr>
            <a:endParaRPr lang="en-US">
              <a:solidFill>
                <a:srgbClr val="800080"/>
              </a:solidFill>
            </a:endParaRPr>
          </a:p>
          <a:p>
            <a:pPr>
              <a:spcBef>
                <a:spcPct val="20000"/>
              </a:spcBef>
            </a:pPr>
            <a:endParaRPr lang="en-US">
              <a:solidFill>
                <a:srgbClr val="800080"/>
              </a:solidFill>
            </a:endParaRPr>
          </a:p>
          <a:p>
            <a:pPr>
              <a:spcBef>
                <a:spcPct val="20000"/>
              </a:spcBef>
            </a:pPr>
            <a:endParaRPr lang="en-US">
              <a:solidFill>
                <a:srgbClr val="800080"/>
              </a:solidFill>
            </a:endParaRPr>
          </a:p>
          <a:p>
            <a:pPr>
              <a:spcBef>
                <a:spcPct val="20000"/>
              </a:spcBef>
            </a:pPr>
            <a:r>
              <a:rPr lang="en-US">
                <a:solidFill>
                  <a:srgbClr val="800080"/>
                </a:solidFill>
              </a:rPr>
              <a:t>where (x</a:t>
            </a:r>
            <a:r>
              <a:rPr lang="en-US" baseline="-25000">
                <a:solidFill>
                  <a:srgbClr val="800080"/>
                </a:solidFill>
              </a:rPr>
              <a:t>1</a:t>
            </a:r>
            <a:r>
              <a:rPr lang="en-US">
                <a:solidFill>
                  <a:srgbClr val="800080"/>
                </a:solidFill>
              </a:rPr>
              <a:t>, y</a:t>
            </a:r>
            <a:r>
              <a:rPr lang="en-US" baseline="-25000">
                <a:solidFill>
                  <a:srgbClr val="800080"/>
                </a:solidFill>
              </a:rPr>
              <a:t>1</a:t>
            </a:r>
            <a:r>
              <a:rPr lang="en-US">
                <a:solidFill>
                  <a:srgbClr val="800080"/>
                </a:solidFill>
              </a:rPr>
              <a:t>) and (x</a:t>
            </a:r>
            <a:r>
              <a:rPr lang="en-US" baseline="-25000">
                <a:solidFill>
                  <a:srgbClr val="800080"/>
                </a:solidFill>
              </a:rPr>
              <a:t>2</a:t>
            </a:r>
            <a:r>
              <a:rPr lang="en-US">
                <a:solidFill>
                  <a:srgbClr val="800080"/>
                </a:solidFill>
              </a:rPr>
              <a:t>, y</a:t>
            </a:r>
            <a:r>
              <a:rPr lang="en-US" baseline="-25000">
                <a:solidFill>
                  <a:srgbClr val="800080"/>
                </a:solidFill>
              </a:rPr>
              <a:t>2</a:t>
            </a:r>
            <a:r>
              <a:rPr lang="en-US">
                <a:solidFill>
                  <a:srgbClr val="800080"/>
                </a:solidFill>
              </a:rPr>
              <a:t>) are the ordered pairs corresponding to the two points. </a:t>
            </a:r>
          </a:p>
          <a:p>
            <a:pPr>
              <a:spcBef>
                <a:spcPct val="20000"/>
              </a:spcBef>
            </a:pPr>
            <a:endParaRPr lang="en-US">
              <a:solidFill>
                <a:srgbClr val="800080"/>
              </a:solidFill>
            </a:endParaRPr>
          </a:p>
          <a:p>
            <a:pPr>
              <a:spcBef>
                <a:spcPct val="20000"/>
              </a:spcBef>
            </a:pPr>
            <a:r>
              <a:rPr lang="en-US">
                <a:solidFill>
                  <a:srgbClr val="800080"/>
                </a:solidFill>
              </a:rPr>
              <a:t>So let’s go back to the example.</a:t>
            </a:r>
          </a:p>
          <a:p>
            <a:pPr>
              <a:spcBef>
                <a:spcPct val="20000"/>
              </a:spcBef>
            </a:pPr>
            <a:endParaRPr lang="en-US">
              <a:solidFill>
                <a:srgbClr val="800080"/>
              </a:solidFill>
            </a:endParaRPr>
          </a:p>
        </p:txBody>
      </p:sp>
      <p:graphicFrame>
        <p:nvGraphicFramePr>
          <p:cNvPr id="87046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3276600" y="3565525"/>
          <a:ext cx="3460750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8" name="Equation" r:id="rId3" imgW="1282700" imgH="457200" progId="Equation.DSMT4">
                  <p:embed/>
                </p:oleObj>
              </mc:Choice>
              <mc:Fallback>
                <p:oleObj name="Equation" r:id="rId3" imgW="128270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565525"/>
                        <a:ext cx="3460750" cy="123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3366FF"/>
                </a:solidFill>
              </a:rPr>
              <a:t>Example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77724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b="1">
                <a:solidFill>
                  <a:schemeClr val="tx1"/>
                </a:solidFill>
              </a:rPr>
              <a:t>x</a:t>
            </a:r>
          </a:p>
        </p:txBody>
      </p:sp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19400"/>
            <a:ext cx="657066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7" name="Oval 5"/>
          <p:cNvSpPr>
            <a:spLocks noChangeAspect="1" noChangeArrowheads="1"/>
          </p:cNvSpPr>
          <p:nvPr/>
        </p:nvSpPr>
        <p:spPr bwMode="auto">
          <a:xfrm>
            <a:off x="3352800" y="5562600"/>
            <a:ext cx="165100" cy="1651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18" name="Oval 6"/>
          <p:cNvSpPr>
            <a:spLocks noChangeAspect="1" noChangeArrowheads="1"/>
          </p:cNvSpPr>
          <p:nvPr/>
        </p:nvSpPr>
        <p:spPr bwMode="auto">
          <a:xfrm>
            <a:off x="6781800" y="4191000"/>
            <a:ext cx="165100" cy="1651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48006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b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533400" y="1447800"/>
            <a:ext cx="8610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800080"/>
                </a:solidFill>
              </a:rPr>
              <a:t>Find the midpoint of the two points.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rgbClr val="800080"/>
                </a:solidFill>
              </a:rPr>
              <a:t>Solution</a:t>
            </a:r>
            <a:r>
              <a:rPr lang="en-US">
                <a:solidFill>
                  <a:srgbClr val="800080"/>
                </a:solidFill>
              </a:rPr>
              <a:t>:  We already know the coordinates of the two points.</a:t>
            </a:r>
          </a:p>
        </p:txBody>
      </p:sp>
      <p:sp>
        <p:nvSpPr>
          <p:cNvPr id="90121" name="Line 9"/>
          <p:cNvSpPr>
            <a:spLocks noChangeShapeType="1"/>
          </p:cNvSpPr>
          <p:nvPr/>
        </p:nvSpPr>
        <p:spPr bwMode="auto">
          <a:xfrm flipV="1">
            <a:off x="3505200" y="4343400"/>
            <a:ext cx="3276600" cy="12192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2057400" y="5867400"/>
            <a:ext cx="1609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(</a:t>
            </a:r>
            <a:r>
              <a:rPr lang="en-US" altLang="en-US" sz="2800">
                <a:solidFill>
                  <a:schemeClr val="accent2"/>
                </a:solidFill>
              </a:rPr>
              <a:t>–</a:t>
            </a:r>
            <a:r>
              <a:rPr lang="en-US" sz="2800">
                <a:solidFill>
                  <a:schemeClr val="accent2"/>
                </a:solidFill>
              </a:rPr>
              <a:t> 4, </a:t>
            </a:r>
            <a:r>
              <a:rPr lang="en-US" altLang="en-US" sz="2800">
                <a:solidFill>
                  <a:schemeClr val="accent2"/>
                </a:solidFill>
              </a:rPr>
              <a:t>–</a:t>
            </a:r>
            <a:r>
              <a:rPr lang="en-US" sz="2800">
                <a:solidFill>
                  <a:schemeClr val="accent2"/>
                </a:solidFill>
              </a:rPr>
              <a:t> 2)</a:t>
            </a:r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6324600" y="3505200"/>
            <a:ext cx="101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(</a:t>
            </a:r>
            <a:r>
              <a:rPr lang="en-US" altLang="en-US" sz="2800">
                <a:solidFill>
                  <a:schemeClr val="accent2"/>
                </a:solidFill>
              </a:rPr>
              <a:t>8</a:t>
            </a:r>
            <a:r>
              <a:rPr lang="en-US" sz="2800">
                <a:solidFill>
                  <a:schemeClr val="accent2"/>
                </a:solidFill>
              </a:rPr>
              <a:t>, 3)</a:t>
            </a:r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4343400" y="3962400"/>
            <a:ext cx="1508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midpoint?</a:t>
            </a:r>
          </a:p>
        </p:txBody>
      </p:sp>
      <p:sp>
        <p:nvSpPr>
          <p:cNvPr id="90134" name="Line 22"/>
          <p:cNvSpPr>
            <a:spLocks noChangeShapeType="1"/>
          </p:cNvSpPr>
          <p:nvPr/>
        </p:nvSpPr>
        <p:spPr bwMode="auto">
          <a:xfrm>
            <a:off x="5029200" y="4343400"/>
            <a:ext cx="0" cy="304800"/>
          </a:xfrm>
          <a:prstGeom prst="line">
            <a:avLst/>
          </a:prstGeom>
          <a:noFill/>
          <a:ln w="4445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225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725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225"/>
                            </p:stCondLst>
                            <p:childTnLst>
                              <p:par>
                                <p:cTn id="3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725"/>
                            </p:stCondLst>
                            <p:childTnLst>
                              <p:par>
                                <p:cTn id="3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725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0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0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0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0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0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0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0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0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0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0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6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0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0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  <p:bldP spid="90117" grpId="0" animBg="1"/>
      <p:bldP spid="90118" grpId="0" animBg="1"/>
      <p:bldP spid="90119" grpId="0"/>
      <p:bldP spid="90120" grpId="0" build="p"/>
      <p:bldP spid="90121" grpId="0" animBg="1"/>
      <p:bldP spid="90133" grpId="0"/>
      <p:bldP spid="9013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9" name="AutoShape 23"/>
          <p:cNvSpPr>
            <a:spLocks noChangeArrowheads="1"/>
          </p:cNvSpPr>
          <p:nvPr/>
        </p:nvSpPr>
        <p:spPr bwMode="auto">
          <a:xfrm>
            <a:off x="3048000" y="6019800"/>
            <a:ext cx="15240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3366FF"/>
                </a:solidFill>
              </a:rPr>
              <a:t>Example </a:t>
            </a:r>
            <a:r>
              <a:rPr lang="en-US" i="1" smtClean="0">
                <a:solidFill>
                  <a:srgbClr val="3366FF"/>
                </a:solidFill>
              </a:rPr>
              <a:t>cont.</a:t>
            </a:r>
          </a:p>
        </p:txBody>
      </p:sp>
      <p:graphicFrame>
        <p:nvGraphicFramePr>
          <p:cNvPr id="91144" name="Object 8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048000" y="2819400"/>
          <a:ext cx="2341563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1" name="Equation" r:id="rId3" imgW="1168400" imgH="457200" progId="Equation.DSMT4">
                  <p:embed/>
                </p:oleObj>
              </mc:Choice>
              <mc:Fallback>
                <p:oleObj name="Equation" r:id="rId3" imgW="11684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819400"/>
                        <a:ext cx="2341563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6" name="Object 1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048000" y="3962400"/>
          <a:ext cx="219710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2" name="Equation" r:id="rId5" imgW="1091726" imgH="431613" progId="Equation.DSMT4">
                  <p:embed/>
                </p:oleObj>
              </mc:Choice>
              <mc:Fallback>
                <p:oleObj name="Equation" r:id="rId5" imgW="1091726" imgH="431613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962400"/>
                        <a:ext cx="219710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8" name="Object 12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048000" y="5029200"/>
          <a:ext cx="94297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3" name="Equation" r:id="rId7" imgW="469696" imgH="431613" progId="Equation.DSMT4">
                  <p:embed/>
                </p:oleObj>
              </mc:Choice>
              <mc:Fallback>
                <p:oleObj name="Equation" r:id="rId7" imgW="469696" imgH="431613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029200"/>
                        <a:ext cx="942975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61" name="Rectangle 25"/>
          <p:cNvSpPr>
            <a:spLocks noChangeArrowheads="1"/>
          </p:cNvSpPr>
          <p:nvPr/>
        </p:nvSpPr>
        <p:spPr bwMode="auto">
          <a:xfrm>
            <a:off x="609600" y="990600"/>
            <a:ext cx="7772400" cy="556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rgbClr val="800080"/>
                </a:solidFill>
              </a:rPr>
              <a:t>Solution</a:t>
            </a:r>
            <a:r>
              <a:rPr lang="en-US">
                <a:solidFill>
                  <a:srgbClr val="800080"/>
                </a:solidFill>
              </a:rPr>
              <a:t> </a:t>
            </a:r>
            <a:r>
              <a:rPr lang="en-US" i="1">
                <a:solidFill>
                  <a:srgbClr val="800080"/>
                </a:solidFill>
              </a:rPr>
              <a:t>cont.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800080"/>
                </a:solidFill>
              </a:rPr>
              <a:t>Since the ordered pairs are 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800080"/>
                </a:solidFill>
              </a:rPr>
              <a:t>	(x</a:t>
            </a:r>
            <a:r>
              <a:rPr lang="en-US" baseline="-25000">
                <a:solidFill>
                  <a:srgbClr val="800080"/>
                </a:solidFill>
              </a:rPr>
              <a:t>1</a:t>
            </a:r>
            <a:r>
              <a:rPr lang="en-US">
                <a:solidFill>
                  <a:srgbClr val="800080"/>
                </a:solidFill>
              </a:rPr>
              <a:t>, y</a:t>
            </a:r>
            <a:r>
              <a:rPr lang="en-US" baseline="-25000">
                <a:solidFill>
                  <a:srgbClr val="800080"/>
                </a:solidFill>
              </a:rPr>
              <a:t>1</a:t>
            </a:r>
            <a:r>
              <a:rPr lang="en-US">
                <a:solidFill>
                  <a:srgbClr val="800080"/>
                </a:solidFill>
              </a:rPr>
              <a:t>) = (-4, -2) and (x</a:t>
            </a:r>
            <a:r>
              <a:rPr lang="en-US" baseline="-25000">
                <a:solidFill>
                  <a:srgbClr val="800080"/>
                </a:solidFill>
              </a:rPr>
              <a:t>2</a:t>
            </a:r>
            <a:r>
              <a:rPr lang="en-US">
                <a:solidFill>
                  <a:srgbClr val="800080"/>
                </a:solidFill>
              </a:rPr>
              <a:t>, y</a:t>
            </a:r>
            <a:r>
              <a:rPr lang="en-US" baseline="-25000">
                <a:solidFill>
                  <a:srgbClr val="800080"/>
                </a:solidFill>
              </a:rPr>
              <a:t>2</a:t>
            </a:r>
            <a:r>
              <a:rPr lang="en-US">
                <a:solidFill>
                  <a:srgbClr val="800080"/>
                </a:solidFill>
              </a:rPr>
              <a:t>) = (8, 3)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800080"/>
                </a:solidFill>
              </a:rPr>
              <a:t>Plug in x</a:t>
            </a:r>
            <a:r>
              <a:rPr lang="en-US" baseline="-25000">
                <a:solidFill>
                  <a:srgbClr val="800080"/>
                </a:solidFill>
              </a:rPr>
              <a:t>1</a:t>
            </a:r>
            <a:r>
              <a:rPr lang="en-US">
                <a:solidFill>
                  <a:srgbClr val="800080"/>
                </a:solidFill>
              </a:rPr>
              <a:t> = -4, y</a:t>
            </a:r>
            <a:r>
              <a:rPr lang="en-US" baseline="-25000">
                <a:solidFill>
                  <a:srgbClr val="800080"/>
                </a:solidFill>
              </a:rPr>
              <a:t>1</a:t>
            </a:r>
            <a:r>
              <a:rPr lang="en-US">
                <a:solidFill>
                  <a:srgbClr val="800080"/>
                </a:solidFill>
              </a:rPr>
              <a:t> = -2, x</a:t>
            </a:r>
            <a:r>
              <a:rPr lang="en-US" baseline="-25000">
                <a:solidFill>
                  <a:srgbClr val="800080"/>
                </a:solidFill>
              </a:rPr>
              <a:t>2</a:t>
            </a:r>
            <a:r>
              <a:rPr lang="en-US">
                <a:solidFill>
                  <a:srgbClr val="800080"/>
                </a:solidFill>
              </a:rPr>
              <a:t> = 8 and y</a:t>
            </a:r>
            <a:r>
              <a:rPr lang="en-US" baseline="-25000">
                <a:solidFill>
                  <a:srgbClr val="800080"/>
                </a:solidFill>
              </a:rPr>
              <a:t>2</a:t>
            </a:r>
            <a:r>
              <a:rPr lang="en-US">
                <a:solidFill>
                  <a:srgbClr val="800080"/>
                </a:solidFill>
              </a:rPr>
              <a:t> = 3 into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800080"/>
                </a:solidFill>
              </a:rPr>
              <a:t>	midpoint =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800080"/>
                </a:solidFill>
              </a:rPr>
              <a:t> 	 </a:t>
            </a:r>
          </a:p>
          <a:p>
            <a:pPr marL="342900" indent="-342900">
              <a:spcBef>
                <a:spcPct val="20000"/>
              </a:spcBef>
            </a:pPr>
            <a:endParaRPr lang="en-US">
              <a:solidFill>
                <a:srgbClr val="800080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800080"/>
                </a:solidFill>
              </a:rPr>
              <a:t>			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800080"/>
                </a:solidFill>
              </a:rPr>
              <a:t>		        =</a:t>
            </a:r>
          </a:p>
          <a:p>
            <a:pPr marL="342900" indent="-342900">
              <a:spcBef>
                <a:spcPct val="20000"/>
              </a:spcBef>
            </a:pPr>
            <a:endParaRPr lang="en-US">
              <a:solidFill>
                <a:srgbClr val="800080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>
              <a:solidFill>
                <a:srgbClr val="800080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800080"/>
                </a:solidFill>
              </a:rPr>
              <a:t>		        = </a:t>
            </a:r>
          </a:p>
          <a:p>
            <a:pPr marL="342900" indent="-342900">
              <a:spcBef>
                <a:spcPct val="20000"/>
              </a:spcBef>
            </a:pPr>
            <a:endParaRPr lang="en-US" sz="800">
              <a:solidFill>
                <a:srgbClr val="800080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800080"/>
                </a:solidFill>
              </a:rPr>
              <a:t>		</a:t>
            </a:r>
            <a:r>
              <a:rPr lang="en-US">
                <a:solidFill>
                  <a:schemeClr val="tx1"/>
                </a:solidFill>
              </a:rPr>
              <a:t>        </a:t>
            </a:r>
            <a:r>
              <a:rPr lang="en-US">
                <a:solidFill>
                  <a:srgbClr val="800080"/>
                </a:solidFill>
              </a:rPr>
              <a:t>=        </a:t>
            </a:r>
            <a:r>
              <a:rPr lang="en-US" sz="3200">
                <a:solidFill>
                  <a:schemeClr val="tx1"/>
                </a:solidFill>
              </a:rPr>
              <a:t>(2, 0.5)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1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1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1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1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1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1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1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1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1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1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1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1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1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1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1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1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1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1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1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1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1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1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1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1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1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1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1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1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1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1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11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11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911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91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9" grpId="0" animBg="1"/>
      <p:bldP spid="9116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CCCC01"/>
                </a:solidFill>
              </a:rPr>
              <a:t>THINK ABOUT IT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990600" y="1828800"/>
            <a:ext cx="8077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/>
              <a:t>Find the center, the length of the radius, and write the equation of the circle if the endpoints of a diameter are (-8,2) and (2,0).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04800" y="3200400"/>
            <a:ext cx="37338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u="sng">
                <a:solidFill>
                  <a:schemeClr val="folHlink"/>
                </a:solidFill>
              </a:rPr>
              <a:t>Center</a:t>
            </a:r>
            <a:r>
              <a:rPr lang="en-US" sz="2600">
                <a:solidFill>
                  <a:schemeClr val="folHlink"/>
                </a:solidFill>
              </a:rPr>
              <a:t>: Use midpoint formula!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267200" y="3200400"/>
            <a:ext cx="46482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u="sng" dirty="0">
                <a:solidFill>
                  <a:schemeClr val="hlink"/>
                </a:solidFill>
              </a:rPr>
              <a:t>Length</a:t>
            </a:r>
            <a:r>
              <a:rPr lang="en-US" sz="2600" dirty="0">
                <a:solidFill>
                  <a:schemeClr val="hlink"/>
                </a:solidFill>
              </a:rPr>
              <a:t>: use distance formula </a:t>
            </a:r>
            <a:r>
              <a:rPr lang="en-US" sz="2600">
                <a:solidFill>
                  <a:schemeClr val="hlink"/>
                </a:solidFill>
              </a:rPr>
              <a:t>with </a:t>
            </a:r>
            <a:r>
              <a:rPr lang="en-US" sz="2600" smtClean="0">
                <a:solidFill>
                  <a:schemeClr val="hlink"/>
                </a:solidFill>
              </a:rPr>
              <a:t>center </a:t>
            </a:r>
            <a:r>
              <a:rPr lang="en-US" sz="2600">
                <a:solidFill>
                  <a:schemeClr val="hlink"/>
                </a:solidFill>
              </a:rPr>
              <a:t>and an endpoint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4114800" y="3276600"/>
            <a:ext cx="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381000" y="4094163"/>
          <a:ext cx="236220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6" name="Equation" r:id="rId3" imgW="1091880" imgH="431640" progId="Equation.DSMT4">
                  <p:embed/>
                </p:oleObj>
              </mc:Choice>
              <mc:Fallback>
                <p:oleObj name="Equation" r:id="rId3" imgW="1091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094163"/>
                        <a:ext cx="2362200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2743200" y="4214813"/>
          <a:ext cx="121920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7" name="Equation" r:id="rId5" imgW="419040" imgH="253800" progId="Equation.DSMT4">
                  <p:embed/>
                </p:oleObj>
              </mc:Choice>
              <mc:Fallback>
                <p:oleObj name="Equation" r:id="rId5" imgW="419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214813"/>
                        <a:ext cx="1219200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4267200" y="4111625"/>
          <a:ext cx="36353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8" name="Equation" r:id="rId7" imgW="1473120" imgH="279360" progId="Equation.DSMT4">
                  <p:embed/>
                </p:oleObj>
              </mc:Choice>
              <mc:Fallback>
                <p:oleObj name="Equation" r:id="rId7" imgW="14731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111625"/>
                        <a:ext cx="363537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7848600" y="4164013"/>
          <a:ext cx="9906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9" name="Equation" r:id="rId9" imgW="317160" imgH="228600" progId="Equation.DSMT4">
                  <p:embed/>
                </p:oleObj>
              </mc:Choice>
              <mc:Fallback>
                <p:oleObj name="Equation" r:id="rId9" imgW="317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4164013"/>
                        <a:ext cx="99060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81000" y="5257800"/>
            <a:ext cx="5181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i="1" u="sng">
                <a:solidFill>
                  <a:schemeClr val="folHlink"/>
                </a:solidFill>
              </a:rPr>
              <a:t>Equation</a:t>
            </a:r>
            <a:r>
              <a:rPr lang="en-US" sz="2600" b="1" i="1">
                <a:solidFill>
                  <a:schemeClr val="folHlink"/>
                </a:solidFill>
              </a:rPr>
              <a:t>: </a:t>
            </a:r>
            <a:r>
              <a:rPr lang="en-US" sz="2600" i="1">
                <a:solidFill>
                  <a:schemeClr val="folHlink"/>
                </a:solidFill>
              </a:rPr>
              <a:t>Put it all together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457200" y="51054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3327" name="Object 15"/>
          <p:cNvGraphicFramePr>
            <a:graphicFrameLocks noChangeAspect="1"/>
          </p:cNvGraphicFramePr>
          <p:nvPr/>
        </p:nvGraphicFramePr>
        <p:xfrm>
          <a:off x="276225" y="5727700"/>
          <a:ext cx="467677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0" name="Equation" r:id="rId11" imgW="2082600" imgH="342720" progId="Equation.DSMT4">
                  <p:embed/>
                </p:oleObj>
              </mc:Choice>
              <mc:Fallback>
                <p:oleObj name="Equation" r:id="rId11" imgW="20826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" y="5727700"/>
                        <a:ext cx="4676775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8" name="Object 16"/>
          <p:cNvGraphicFramePr>
            <a:graphicFrameLocks noChangeAspect="1"/>
          </p:cNvGraphicFramePr>
          <p:nvPr/>
        </p:nvGraphicFramePr>
        <p:xfrm>
          <a:off x="4953000" y="5715000"/>
          <a:ext cx="402272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1" name="Equation" r:id="rId13" imgW="1384200" imgH="279360" progId="Equation.DSMT4">
                  <p:embed/>
                </p:oleObj>
              </mc:Choice>
              <mc:Fallback>
                <p:oleObj name="Equation" r:id="rId13" imgW="13842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715000"/>
                        <a:ext cx="4022725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764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19" grpId="0"/>
      <p:bldP spid="133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CF01"/>
                </a:solidFill>
              </a:rPr>
              <a:t>Recall: Definitions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folHlink"/>
                </a:solidFill>
              </a:rPr>
              <a:t>Circle: </a:t>
            </a:r>
            <a:r>
              <a:rPr lang="en-US" dirty="0" smtClean="0"/>
              <a:t>The set of all points that are the same distance from the center</a:t>
            </a:r>
          </a:p>
          <a:p>
            <a:pPr eaLnBrk="1" hangingPunct="1"/>
            <a:r>
              <a:rPr lang="en-US" u="sng" dirty="0" smtClean="0">
                <a:solidFill>
                  <a:schemeClr val="folHlink"/>
                </a:solidFill>
              </a:rPr>
              <a:t>Radius: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smtClean="0"/>
              <a:t>a segment whose endpoints  are the center and a point on the circle</a:t>
            </a:r>
          </a:p>
          <a:p>
            <a:pPr eaLnBrk="1" hangingPunct="1"/>
            <a:r>
              <a:rPr lang="en-US" u="sng" dirty="0">
                <a:solidFill>
                  <a:schemeClr val="folHlink"/>
                </a:solidFill>
              </a:rPr>
              <a:t>Radius:</a:t>
            </a:r>
            <a:r>
              <a:rPr lang="en-US" dirty="0">
                <a:solidFill>
                  <a:schemeClr val="folHlink"/>
                </a:solidFill>
              </a:rPr>
              <a:t> </a:t>
            </a:r>
            <a:r>
              <a:rPr lang="en-US" dirty="0" smtClean="0"/>
              <a:t>the LENGTH of </a:t>
            </a:r>
            <a:r>
              <a:rPr lang="en-US" smtClean="0"/>
              <a:t>a radius</a:t>
            </a:r>
            <a:endParaRPr lang="en-US" u="sng" dirty="0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881563"/>
            <a:ext cx="2085975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606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of a Circle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61684"/>
              </p:ext>
            </p:extLst>
          </p:nvPr>
        </p:nvGraphicFramePr>
        <p:xfrm>
          <a:off x="609600" y="1536700"/>
          <a:ext cx="23939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4" name="Equation" r:id="rId3" imgW="749160" imgH="228600" progId="Equation.DSMT4">
                  <p:embed/>
                </p:oleObj>
              </mc:Choice>
              <mc:Fallback>
                <p:oleObj name="Equation" r:id="rId3" imgW="749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536700"/>
                        <a:ext cx="2393950" cy="73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14800" y="1524000"/>
            <a:ext cx="289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Center (0, 0)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Radius = 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200400" y="2062609"/>
            <a:ext cx="9144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62600" y="3733800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Center (h, k)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Radius = 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69734"/>
              </p:ext>
            </p:extLst>
          </p:nvPr>
        </p:nvGraphicFramePr>
        <p:xfrm>
          <a:off x="381000" y="3826321"/>
          <a:ext cx="450373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5" name="Equation" r:id="rId5" imgW="1409400" imgH="279360" progId="Equation.DSMT4">
                  <p:embed/>
                </p:oleObj>
              </mc:Choice>
              <mc:Fallback>
                <p:oleObj name="Equation" r:id="rId5" imgW="14094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26321"/>
                        <a:ext cx="4503738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871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the Center and the Radius when given the equation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809461"/>
              </p:ext>
            </p:extLst>
          </p:nvPr>
        </p:nvGraphicFramePr>
        <p:xfrm>
          <a:off x="914400" y="1752600"/>
          <a:ext cx="4038600" cy="4237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0" name="Equation" r:id="rId3" imgW="1549080" imgH="1625400" progId="Equation.DSMT4">
                  <p:embed/>
                </p:oleObj>
              </mc:Choice>
              <mc:Fallback>
                <p:oleObj name="Equation" r:id="rId3" imgW="154908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752600"/>
                        <a:ext cx="4038600" cy="4237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53000" y="1748589"/>
            <a:ext cx="40386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/>
              <a:t>Center (0, 0), r = 5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Center (0, 0), r = </a:t>
            </a:r>
            <a:r>
              <a:rPr lang="en-US" sz="3200" dirty="0" smtClean="0"/>
              <a:t>10</a:t>
            </a:r>
          </a:p>
          <a:p>
            <a:pPr>
              <a:spcAft>
                <a:spcPts val="2400"/>
              </a:spcAft>
            </a:pPr>
            <a:r>
              <a:rPr lang="en-US" sz="3200" dirty="0" smtClean="0"/>
              <a:t>Center (5, -4), </a:t>
            </a:r>
            <a:r>
              <a:rPr lang="en-US" sz="3200" dirty="0"/>
              <a:t>r = </a:t>
            </a:r>
            <a:r>
              <a:rPr lang="en-US" sz="3200" dirty="0" smtClean="0"/>
              <a:t>7</a:t>
            </a:r>
            <a:endParaRPr lang="en-US" sz="3600" dirty="0"/>
          </a:p>
          <a:p>
            <a:pPr>
              <a:spcAft>
                <a:spcPts val="1800"/>
              </a:spcAft>
            </a:pPr>
            <a:r>
              <a:rPr lang="en-US" sz="3200" dirty="0" smtClean="0"/>
              <a:t>Center (-7, 3), r = </a:t>
            </a:r>
          </a:p>
          <a:p>
            <a:pPr>
              <a:spcAft>
                <a:spcPts val="2400"/>
              </a:spcAft>
            </a:pPr>
            <a:r>
              <a:rPr lang="en-US" sz="3200" dirty="0" smtClean="0"/>
              <a:t>Center (0, 1), r = </a:t>
            </a:r>
            <a:endParaRPr lang="en-US" sz="3200" dirty="0"/>
          </a:p>
          <a:p>
            <a:pPr>
              <a:spcAft>
                <a:spcPts val="600"/>
              </a:spcAft>
            </a:pPr>
            <a:r>
              <a:rPr lang="en-US" sz="3200" dirty="0" smtClean="0"/>
              <a:t>Center (3, 0), r = 9</a:t>
            </a:r>
            <a:endParaRPr lang="en-US" sz="32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997191"/>
              </p:ext>
            </p:extLst>
          </p:nvPr>
        </p:nvGraphicFramePr>
        <p:xfrm>
          <a:off x="4114800" y="2489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1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0" y="2489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314274"/>
              </p:ext>
            </p:extLst>
          </p:nvPr>
        </p:nvGraphicFramePr>
        <p:xfrm>
          <a:off x="8191499" y="3733800"/>
          <a:ext cx="571501" cy="571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2" name="Equation" r:id="rId7" imgW="228600" imgH="228600" progId="Equation.DSMT4">
                  <p:embed/>
                </p:oleObj>
              </mc:Choice>
              <mc:Fallback>
                <p:oleObj name="Equation" r:id="rId7" imgW="228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91499" y="3733800"/>
                        <a:ext cx="571501" cy="571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226968"/>
              </p:ext>
            </p:extLst>
          </p:nvPr>
        </p:nvGraphicFramePr>
        <p:xfrm>
          <a:off x="8032750" y="4495800"/>
          <a:ext cx="7302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3" name="Equation" r:id="rId9" imgW="291960" imgH="215640" progId="Equation.DSMT4">
                  <p:embed/>
                </p:oleObj>
              </mc:Choice>
              <mc:Fallback>
                <p:oleObj name="Equation" r:id="rId9" imgW="2919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0" y="4495800"/>
                        <a:ext cx="7302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311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the Equation of a Circle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0"/>
            <a:ext cx="8595360" cy="493776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200" dirty="0" smtClean="0"/>
              <a:t>Center (0, 0)  r = 2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Center (0, 1)  r = 6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Center (-3, 5) r = 2.5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Center (-5, 10) r = 10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Center (8, 0) r = 1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Center (6, 9) r = 3.4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1676400"/>
            <a:ext cx="44958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/>
              <a:t>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y</a:t>
            </a:r>
            <a:r>
              <a:rPr lang="en-US" sz="3200" baseline="30000" dirty="0"/>
              <a:t>2</a:t>
            </a:r>
            <a:r>
              <a:rPr lang="en-US" sz="3200" dirty="0" smtClean="0"/>
              <a:t> = 4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+ (y – </a:t>
            </a:r>
            <a:r>
              <a:rPr lang="en-US" sz="3200" dirty="0" smtClean="0"/>
              <a:t>1)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= 36</a:t>
            </a:r>
            <a:endParaRPr lang="en-US" sz="3200" dirty="0"/>
          </a:p>
          <a:p>
            <a:pPr>
              <a:spcAft>
                <a:spcPts val="600"/>
              </a:spcAft>
            </a:pPr>
            <a:r>
              <a:rPr lang="en-US" sz="3200" dirty="0" smtClean="0"/>
              <a:t>(x + 3)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+ </a:t>
            </a:r>
            <a:r>
              <a:rPr lang="en-US" sz="3200" dirty="0" smtClean="0"/>
              <a:t>(y– 5)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= 6.25</a:t>
            </a:r>
            <a:endParaRPr lang="en-US" sz="3200" dirty="0"/>
          </a:p>
          <a:p>
            <a:pPr>
              <a:spcAft>
                <a:spcPts val="600"/>
              </a:spcAft>
            </a:pPr>
            <a:r>
              <a:rPr lang="en-US" sz="3200" dirty="0"/>
              <a:t>(x + </a:t>
            </a:r>
            <a:r>
              <a:rPr lang="en-US" sz="3200" dirty="0" smtClean="0"/>
              <a:t>5)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+ (</a:t>
            </a:r>
            <a:r>
              <a:rPr lang="en-US" sz="3200" dirty="0" smtClean="0"/>
              <a:t>y–10)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= 100</a:t>
            </a:r>
            <a:endParaRPr lang="en-US" sz="3200" dirty="0"/>
          </a:p>
          <a:p>
            <a:pPr>
              <a:spcAft>
                <a:spcPts val="600"/>
              </a:spcAft>
            </a:pPr>
            <a:r>
              <a:rPr lang="en-US" sz="3200" dirty="0"/>
              <a:t>(x </a:t>
            </a:r>
            <a:r>
              <a:rPr lang="en-US" sz="3200" dirty="0" smtClean="0"/>
              <a:t>– 8)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+ </a:t>
            </a:r>
            <a:r>
              <a:rPr lang="en-US" sz="3200" dirty="0" smtClean="0"/>
              <a:t>y</a:t>
            </a:r>
            <a:r>
              <a:rPr lang="en-US" sz="3200" baseline="30000" dirty="0" smtClean="0"/>
              <a:t>2</a:t>
            </a:r>
            <a:r>
              <a:rPr lang="en-US" sz="3200" dirty="0"/>
              <a:t>= </a:t>
            </a:r>
            <a:r>
              <a:rPr lang="en-US" sz="3200" dirty="0" smtClean="0"/>
              <a:t>1</a:t>
            </a:r>
          </a:p>
          <a:p>
            <a:pPr>
              <a:spcAft>
                <a:spcPts val="600"/>
              </a:spcAft>
            </a:pPr>
            <a:r>
              <a:rPr lang="en-US" sz="3200" dirty="0" smtClean="0"/>
              <a:t>(x– 6)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+ (</a:t>
            </a:r>
            <a:r>
              <a:rPr lang="en-US" sz="3200" dirty="0" smtClean="0"/>
              <a:t>y– 9)</a:t>
            </a:r>
            <a:r>
              <a:rPr lang="en-US" sz="3200" baseline="30000" dirty="0" smtClean="0"/>
              <a:t>2</a:t>
            </a:r>
            <a:r>
              <a:rPr lang="en-US" sz="3200" dirty="0"/>
              <a:t>= </a:t>
            </a:r>
            <a:r>
              <a:rPr lang="en-US" sz="3200" dirty="0" smtClean="0"/>
              <a:t>11.56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166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048000"/>
            <a:ext cx="4724400" cy="365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the Equation of a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330933"/>
            <a:ext cx="859536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2. A circle whose center is at (-3, 2) passes through (-7, 2).  </a:t>
            </a:r>
          </a:p>
          <a:p>
            <a:pPr marL="630238" lvl="1" indent="-457200">
              <a:buFont typeface="+mj-lt"/>
              <a:buAutoNum type="alphaLcPeriod"/>
            </a:pPr>
            <a:r>
              <a:rPr lang="en-US" sz="3200" dirty="0" smtClean="0"/>
              <a:t>What is the length of the radius of the circle?</a:t>
            </a:r>
          </a:p>
          <a:p>
            <a:pPr marL="173038" lvl="1" indent="0">
              <a:buNone/>
            </a:pPr>
            <a:endParaRPr lang="en-US" sz="3200" dirty="0"/>
          </a:p>
          <a:p>
            <a:pPr marL="173038" lvl="1" indent="0">
              <a:buNone/>
            </a:pPr>
            <a:r>
              <a:rPr lang="en-US" sz="3200" dirty="0" smtClean="0"/>
              <a:t> </a:t>
            </a:r>
          </a:p>
          <a:p>
            <a:pPr marL="687388" lvl="1" indent="-514350">
              <a:buFont typeface="+mj-lt"/>
              <a:buAutoNum type="alphaLcPeriod" startAt="2"/>
            </a:pPr>
            <a:r>
              <a:rPr lang="en-US" sz="3200" dirty="0" smtClean="0"/>
              <a:t>Write the equation of the circle.</a:t>
            </a:r>
          </a:p>
          <a:p>
            <a:pPr marL="457200" indent="-457200">
              <a:buAutoNum type="alphaL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32130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Answers: </a:t>
            </a:r>
          </a:p>
          <a:p>
            <a:r>
              <a:rPr lang="en-US" dirty="0" smtClean="0"/>
              <a:t>a. </a:t>
            </a:r>
            <a:r>
              <a:rPr lang="en-US" dirty="0"/>
              <a:t>r</a:t>
            </a:r>
            <a:r>
              <a:rPr lang="en-US" dirty="0" smtClean="0"/>
              <a:t> = 4 </a:t>
            </a:r>
          </a:p>
          <a:p>
            <a:r>
              <a:rPr lang="en-US" dirty="0"/>
              <a:t>b</a:t>
            </a:r>
            <a:r>
              <a:rPr lang="en-US" dirty="0" smtClean="0"/>
              <a:t>. (x + 3)</a:t>
            </a:r>
            <a:r>
              <a:rPr lang="en-US" baseline="30000" dirty="0" smtClean="0"/>
              <a:t>2</a:t>
            </a:r>
            <a:r>
              <a:rPr lang="en-US" dirty="0" smtClean="0"/>
              <a:t> + (y - 2)</a:t>
            </a:r>
            <a:r>
              <a:rPr lang="en-US" baseline="30000" dirty="0" smtClean="0"/>
              <a:t>2</a:t>
            </a:r>
            <a:r>
              <a:rPr lang="en-US" dirty="0" smtClean="0"/>
              <a:t> = 16</a:t>
            </a:r>
            <a:endParaRPr lang="en-US" dirty="0"/>
          </a:p>
        </p:txBody>
      </p:sp>
      <p:sp>
        <p:nvSpPr>
          <p:cNvPr id="6" name="Oval 17"/>
          <p:cNvSpPr>
            <a:spLocks noChangeAspect="1" noChangeArrowheads="1"/>
          </p:cNvSpPr>
          <p:nvPr/>
        </p:nvSpPr>
        <p:spPr bwMode="auto">
          <a:xfrm>
            <a:off x="5791200" y="4267200"/>
            <a:ext cx="165100" cy="1651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7086600" y="3657600"/>
            <a:ext cx="1752600" cy="14478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FF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86000" y="3200400"/>
            <a:ext cx="1676400" cy="16764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FF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791456" y="3268579"/>
            <a:ext cx="2112264" cy="211421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FF"/>
              </a:solidFill>
              <a:effectLst/>
              <a:latin typeface="Arial" charset="0"/>
            </a:endParaRPr>
          </a:p>
        </p:txBody>
      </p:sp>
      <p:sp>
        <p:nvSpPr>
          <p:cNvPr id="14" name="Oval 17"/>
          <p:cNvSpPr>
            <a:spLocks noChangeAspect="1" noChangeArrowheads="1"/>
          </p:cNvSpPr>
          <p:nvPr/>
        </p:nvSpPr>
        <p:spPr bwMode="auto">
          <a:xfrm>
            <a:off x="4739271" y="4267200"/>
            <a:ext cx="165100" cy="1651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4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  <p:bldP spid="4" grpId="0"/>
      <p:bldP spid="6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98" y="1665287"/>
            <a:ext cx="6505575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91550" cy="1066800"/>
          </a:xfrm>
        </p:spPr>
        <p:txBody>
          <a:bodyPr/>
          <a:lstStyle/>
          <a:p>
            <a:r>
              <a:rPr lang="en-US" dirty="0" smtClean="0"/>
              <a:t>Graphing a Circle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661579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Find the center and the radius and graph the circle.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102914"/>
              </p:ext>
            </p:extLst>
          </p:nvPr>
        </p:nvGraphicFramePr>
        <p:xfrm>
          <a:off x="914400" y="914400"/>
          <a:ext cx="2794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2" name="Equation" r:id="rId4" imgW="698400" imgH="228600" progId="Equation.DSMT4">
                  <p:embed/>
                </p:oleObj>
              </mc:Choice>
              <mc:Fallback>
                <p:oleObj name="Equation" r:id="rId4" imgW="698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914400"/>
                        <a:ext cx="27940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17"/>
          <p:cNvSpPr>
            <a:spLocks noChangeAspect="1" noChangeArrowheads="1"/>
          </p:cNvSpPr>
          <p:nvPr/>
        </p:nvSpPr>
        <p:spPr bwMode="auto">
          <a:xfrm>
            <a:off x="4618036" y="4102100"/>
            <a:ext cx="165100" cy="1651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3644453" y="3127541"/>
            <a:ext cx="2112264" cy="211421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FF"/>
              </a:solidFill>
              <a:effectLst/>
              <a:latin typeface="Arial" charset="0"/>
            </a:endParaRPr>
          </a:p>
        </p:txBody>
      </p:sp>
      <p:cxnSp>
        <p:nvCxnSpPr>
          <p:cNvPr id="8" name="Straight Connector 7"/>
          <p:cNvCxnSpPr>
            <a:stCxn id="7" idx="6"/>
            <a:endCxn id="6" idx="6"/>
          </p:cNvCxnSpPr>
          <p:nvPr/>
        </p:nvCxnSpPr>
        <p:spPr bwMode="auto">
          <a:xfrm flipH="1">
            <a:off x="4783136" y="4184649"/>
            <a:ext cx="973581" cy="1"/>
          </a:xfrm>
          <a:prstGeom prst="line">
            <a:avLst/>
          </a:prstGeom>
          <a:noFill/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28600" y="54102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Answers: </a:t>
            </a:r>
          </a:p>
          <a:p>
            <a:r>
              <a:rPr lang="en-US" dirty="0" smtClean="0"/>
              <a:t>center (0, </a:t>
            </a:r>
            <a:r>
              <a:rPr lang="en-US" dirty="0"/>
              <a:t>0</a:t>
            </a:r>
            <a:r>
              <a:rPr lang="en-US" dirty="0" smtClean="0"/>
              <a:t>) </a:t>
            </a:r>
          </a:p>
          <a:p>
            <a:r>
              <a:rPr lang="en-US" dirty="0"/>
              <a:t>r</a:t>
            </a:r>
            <a:r>
              <a:rPr lang="en-US" dirty="0" smtClean="0"/>
              <a:t>adius = 3 </a:t>
            </a:r>
          </a:p>
        </p:txBody>
      </p:sp>
    </p:spTree>
    <p:extLst>
      <p:ext uri="{BB962C8B-B14F-4D97-AF65-F5344CB8AC3E}">
        <p14:creationId xmlns:p14="http://schemas.microsoft.com/office/powerpoint/2010/main" val="256490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99" y="1676400"/>
            <a:ext cx="6505575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91550" cy="1066800"/>
          </a:xfrm>
        </p:spPr>
        <p:txBody>
          <a:bodyPr/>
          <a:lstStyle/>
          <a:p>
            <a:r>
              <a:rPr lang="en-US" dirty="0" smtClean="0"/>
              <a:t>Graphing a Circle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661579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Find the center and the radius and graph the circle.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35030"/>
              </p:ext>
            </p:extLst>
          </p:nvPr>
        </p:nvGraphicFramePr>
        <p:xfrm>
          <a:off x="749300" y="1123950"/>
          <a:ext cx="3643313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6" name="Equation" r:id="rId4" imgW="1409400" imgH="279360" progId="Equation.DSMT4">
                  <p:embed/>
                </p:oleObj>
              </mc:Choice>
              <mc:Fallback>
                <p:oleObj name="Equation" r:id="rId4" imgW="14094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123950"/>
                        <a:ext cx="3643313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17"/>
          <p:cNvSpPr>
            <a:spLocks noChangeAspect="1" noChangeArrowheads="1"/>
          </p:cNvSpPr>
          <p:nvPr/>
        </p:nvSpPr>
        <p:spPr bwMode="auto">
          <a:xfrm>
            <a:off x="4953000" y="4800600"/>
            <a:ext cx="165100" cy="1651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5071740" y="4883150"/>
            <a:ext cx="1786260" cy="0"/>
          </a:xfrm>
          <a:prstGeom prst="line">
            <a:avLst/>
          </a:prstGeom>
          <a:noFill/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3288086" y="3092450"/>
            <a:ext cx="3569914" cy="35814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FF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4102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Answers: </a:t>
            </a:r>
          </a:p>
          <a:p>
            <a:r>
              <a:rPr lang="en-US" dirty="0" smtClean="0"/>
              <a:t>center (1, -2) </a:t>
            </a:r>
          </a:p>
          <a:p>
            <a:r>
              <a:rPr lang="en-US" dirty="0"/>
              <a:t>r</a:t>
            </a:r>
            <a:r>
              <a:rPr lang="en-US" dirty="0" smtClean="0"/>
              <a:t>adius = </a:t>
            </a:r>
            <a:r>
              <a:rPr lang="en-US" dirty="0"/>
              <a:t>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569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00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00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890</Words>
  <Application>Microsoft Office PowerPoint</Application>
  <PresentationFormat>On-screen Show (4:3)</PresentationFormat>
  <Paragraphs>180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Equation</vt:lpstr>
      <vt:lpstr>LESSON 10-4</vt:lpstr>
      <vt:lpstr>Part I</vt:lpstr>
      <vt:lpstr>Recall: Definitions</vt:lpstr>
      <vt:lpstr>Equation of a Circle</vt:lpstr>
      <vt:lpstr>Finding the Center and the Radius when given the equation</vt:lpstr>
      <vt:lpstr>Writing the Equation of a Circle</vt:lpstr>
      <vt:lpstr>Writing the Equation of a circle</vt:lpstr>
      <vt:lpstr>Graphing a Circle</vt:lpstr>
      <vt:lpstr>Graphing a Circle</vt:lpstr>
      <vt:lpstr>Graphing a Circle</vt:lpstr>
      <vt:lpstr>Writing the Equation of a circle</vt:lpstr>
      <vt:lpstr>Finding the midpoint</vt:lpstr>
      <vt:lpstr>Part II</vt:lpstr>
      <vt:lpstr>Reminder: What is a Midpoint?</vt:lpstr>
      <vt:lpstr>Midpoint on a Number Line</vt:lpstr>
      <vt:lpstr>Finding a Midpoint in The Coordinate Plane</vt:lpstr>
      <vt:lpstr>Finding a Midpoint in The Coordinate Plane</vt:lpstr>
      <vt:lpstr>Finding a Midpoint in The Coordinate Plane</vt:lpstr>
      <vt:lpstr>Finding a Midpoint in The Coordinate Plane</vt:lpstr>
      <vt:lpstr>The Midpoint Formula</vt:lpstr>
      <vt:lpstr>Example</vt:lpstr>
      <vt:lpstr>Example cont.</vt:lpstr>
      <vt:lpstr>THINK ABOUT 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10-4</dc:title>
  <dc:creator>Luiza S. Wood (lswood)</dc:creator>
  <cp:lastModifiedBy>Luiza S. Wood (lswood)</cp:lastModifiedBy>
  <cp:revision>5</cp:revision>
  <dcterms:created xsi:type="dcterms:W3CDTF">2012-06-26T00:23:34Z</dcterms:created>
  <dcterms:modified xsi:type="dcterms:W3CDTF">2013-08-08T15:15:07Z</dcterms:modified>
</cp:coreProperties>
</file>