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1"/>
  </p:notesMasterIdLst>
  <p:sldIdLst>
    <p:sldId id="294" r:id="rId2"/>
    <p:sldId id="256" r:id="rId3"/>
    <p:sldId id="265" r:id="rId4"/>
    <p:sldId id="266" r:id="rId5"/>
    <p:sldId id="260" r:id="rId6"/>
    <p:sldId id="261" r:id="rId7"/>
    <p:sldId id="267" r:id="rId8"/>
    <p:sldId id="264" r:id="rId9"/>
    <p:sldId id="268" r:id="rId10"/>
    <p:sldId id="269" r:id="rId11"/>
    <p:sldId id="270" r:id="rId12"/>
    <p:sldId id="271" r:id="rId13"/>
    <p:sldId id="272" r:id="rId14"/>
    <p:sldId id="280" r:id="rId15"/>
    <p:sldId id="281" r:id="rId16"/>
    <p:sldId id="282" r:id="rId17"/>
    <p:sldId id="283" r:id="rId18"/>
    <p:sldId id="284" r:id="rId19"/>
    <p:sldId id="285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333399"/>
    <a:srgbClr val="CC3300"/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16A788A1-6CB1-4EEB-B819-548F788F1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247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BE1EF82-8CD9-49DF-8363-4ED8ABDF7665}" type="slidenum">
              <a:rPr lang="en-US" altLang="en-US" b="0" smtClean="0"/>
              <a:pPr/>
              <a:t>13</a:t>
            </a:fld>
            <a:endParaRPr lang="en-US" altLang="en-US" b="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 b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 b="0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b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9-2: Prisms &amp; Pyramids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A0BFF-92CB-4443-869E-B6110C346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8364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9-2: Prisms &amp; Pyramids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DD6AD-47EF-4D01-9FDD-18E0DFD20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5978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9-2: Prisms &amp; Pyramids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03BE0-FFC7-450E-8BB4-D914EA197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856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9050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62000" y="40005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9-3: Cylinders and Cones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55F3D-202E-4D6C-BDBD-9D01278F9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56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9-3: Cylinders and Cones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EAD22-8A95-48D1-831B-7CE1E7BD4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7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9-2: Prisms &amp; Pyramids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ECFC6-B105-488A-B0AF-D9D70D540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587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9-2: Prisms &amp; Pyramids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194EF-40D6-4511-8670-94C22305A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7413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9-2: Prisms &amp; Pyramids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96A73-9F08-4F4B-9A45-FB1063FBE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6421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9-2: Prisms &amp; Pyramids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56E99-2637-4696-9DB2-952AF383A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1697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9-2: Prisms &amp; Pyramids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09884-C4C8-4A5C-A1B2-C5103F1CB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7819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9-2: Prisms &amp; Pyramids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43871-E0C8-4C8C-AF8F-ADC312BAF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9558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9-2: Prisms &amp; Pyramids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330DE-6261-48D8-AE61-7B8ABF7BF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5548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9-2: Prisms &amp; Pyramids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049A9-6670-4544-BEF4-9833D8575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0770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>
              <a:defRPr/>
            </a:pPr>
            <a:r>
              <a:rPr lang="en-US"/>
              <a:t>Lesson 9-2: Prisms &amp; Pyramids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>
              <a:defRPr/>
            </a:pPr>
            <a:fld id="{40DD891D-8A4D-4279-9D41-B5A8CA041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b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3" r:id="rId12"/>
    <p:sldLayoutId id="2147483744" r:id="rId13"/>
  </p:sldLayoutIdLst>
  <p:transition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Surface Area &amp; Volume </a:t>
            </a:r>
            <a:endParaRPr lang="en-US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G.13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09884-C4C8-4A5C-A1B2-C5103F1CB63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1356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0" dirty="0" smtClean="0"/>
              <a:t>Cylinders and Cones</a:t>
            </a:r>
          </a:p>
        </p:txBody>
      </p:sp>
      <p:sp>
        <p:nvSpPr>
          <p:cNvPr id="23555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1906B6F-78F9-48DA-884F-9B4955435FB1}" type="slidenum">
              <a:rPr lang="en-US" b="0" smtClean="0"/>
              <a:pPr/>
              <a:t>10</a:t>
            </a:fld>
            <a:endParaRPr lang="en-US" b="0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 sz="4800" b="1" smtClean="0">
                <a:solidFill>
                  <a:schemeClr val="tx1"/>
                </a:solidFill>
              </a:rPr>
              <a:t>Cylinders</a:t>
            </a:r>
            <a:endParaRPr lang="en-US" altLang="en-US" sz="4800" smtClean="0">
              <a:solidFill>
                <a:schemeClr val="tx1"/>
              </a:solidFill>
            </a:endParaRPr>
          </a:p>
        </p:txBody>
      </p:sp>
      <p:graphicFrame>
        <p:nvGraphicFramePr>
          <p:cNvPr id="7245" name="Object 77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5895975" y="3152775"/>
          <a:ext cx="7620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5" name="Equation" r:id="rId3" imgW="266469" imgH="203024" progId="Equation.DSMT4">
                  <p:embed/>
                </p:oleObj>
              </mc:Choice>
              <mc:Fallback>
                <p:oleObj name="Equation" r:id="rId3" imgW="266469" imgH="203024" progId="Equation.DSMT4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5975" y="3152775"/>
                        <a:ext cx="76200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47" name="Object 7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810000" y="4114800"/>
          <a:ext cx="9906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6" name="Equation" r:id="rId5" imgW="342751" imgH="203112" progId="Equation.DSMT4">
                  <p:embed/>
                </p:oleObj>
              </mc:Choice>
              <mc:Fallback>
                <p:oleObj name="Equation" r:id="rId5" imgW="342751" imgH="203112" progId="Equation.DSMT4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114800"/>
                        <a:ext cx="99060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762000" y="2743200"/>
            <a:ext cx="701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>
                <a:solidFill>
                  <a:srgbClr val="CC3300"/>
                </a:solidFill>
              </a:rPr>
              <a:t>Surface Area (SA) = 2B + LA = 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CC3300"/>
                </a:solidFill>
              </a:rPr>
              <a:t>2πr ( r + h )</a:t>
            </a:r>
          </a:p>
        </p:txBody>
      </p:sp>
      <p:grpSp>
        <p:nvGrpSpPr>
          <p:cNvPr id="7201" name="Group 33"/>
          <p:cNvGrpSpPr>
            <a:grpSpLocks/>
          </p:cNvGrpSpPr>
          <p:nvPr/>
        </p:nvGrpSpPr>
        <p:grpSpPr bwMode="auto">
          <a:xfrm>
            <a:off x="3276600" y="4953000"/>
            <a:ext cx="1143000" cy="1371600"/>
            <a:chOff x="624" y="1872"/>
            <a:chExt cx="1441" cy="1595"/>
          </a:xfrm>
        </p:grpSpPr>
        <p:sp>
          <p:nvSpPr>
            <p:cNvPr id="23591" name="Line 34"/>
            <p:cNvSpPr>
              <a:spLocks noChangeShapeType="1"/>
            </p:cNvSpPr>
            <p:nvPr/>
          </p:nvSpPr>
          <p:spPr bwMode="auto">
            <a:xfrm>
              <a:off x="1296" y="2064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2" name="Arc 35"/>
            <p:cNvSpPr>
              <a:spLocks/>
            </p:cNvSpPr>
            <p:nvPr/>
          </p:nvSpPr>
          <p:spPr bwMode="auto">
            <a:xfrm flipH="1">
              <a:off x="625" y="3264"/>
              <a:ext cx="1440" cy="203"/>
            </a:xfrm>
            <a:custGeom>
              <a:avLst/>
              <a:gdLst>
                <a:gd name="T0" fmla="*/ 48 w 43195"/>
                <a:gd name="T1" fmla="*/ 0 h 22812"/>
                <a:gd name="T2" fmla="*/ 0 w 43195"/>
                <a:gd name="T3" fmla="*/ 0 h 22812"/>
                <a:gd name="T4" fmla="*/ 24 w 43195"/>
                <a:gd name="T5" fmla="*/ 0 h 228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5" h="22812" fill="none" extrusionOk="0">
                  <a:moveTo>
                    <a:pt x="43195" y="1648"/>
                  </a:moveTo>
                  <a:cubicBezTo>
                    <a:pt x="42958" y="13405"/>
                    <a:pt x="33359" y="22811"/>
                    <a:pt x="21600" y="22812"/>
                  </a:cubicBezTo>
                  <a:cubicBezTo>
                    <a:pt x="9670" y="22812"/>
                    <a:pt x="0" y="13141"/>
                    <a:pt x="0" y="1212"/>
                  </a:cubicBezTo>
                  <a:cubicBezTo>
                    <a:pt x="-1" y="807"/>
                    <a:pt x="11" y="403"/>
                    <a:pt x="34" y="-1"/>
                  </a:cubicBezTo>
                </a:path>
                <a:path w="43195" h="22812" stroke="0" extrusionOk="0">
                  <a:moveTo>
                    <a:pt x="43195" y="1648"/>
                  </a:moveTo>
                  <a:cubicBezTo>
                    <a:pt x="42958" y="13405"/>
                    <a:pt x="33359" y="22811"/>
                    <a:pt x="21600" y="22812"/>
                  </a:cubicBezTo>
                  <a:cubicBezTo>
                    <a:pt x="9670" y="22812"/>
                    <a:pt x="0" y="13141"/>
                    <a:pt x="0" y="1212"/>
                  </a:cubicBezTo>
                  <a:cubicBezTo>
                    <a:pt x="-1" y="807"/>
                    <a:pt x="11" y="403"/>
                    <a:pt x="34" y="-1"/>
                  </a:cubicBezTo>
                  <a:lnTo>
                    <a:pt x="21600" y="1212"/>
                  </a:lnTo>
                  <a:lnTo>
                    <a:pt x="43195" y="1648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3" name="Oval 36"/>
            <p:cNvSpPr>
              <a:spLocks noChangeArrowheads="1"/>
            </p:cNvSpPr>
            <p:nvPr/>
          </p:nvSpPr>
          <p:spPr bwMode="auto">
            <a:xfrm>
              <a:off x="624" y="1872"/>
              <a:ext cx="1440" cy="38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4" name="Line 37"/>
            <p:cNvSpPr>
              <a:spLocks noChangeShapeType="1"/>
            </p:cNvSpPr>
            <p:nvPr/>
          </p:nvSpPr>
          <p:spPr bwMode="auto">
            <a:xfrm>
              <a:off x="624" y="2064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5" name="Line 38"/>
            <p:cNvSpPr>
              <a:spLocks noChangeShapeType="1"/>
            </p:cNvSpPr>
            <p:nvPr/>
          </p:nvSpPr>
          <p:spPr bwMode="auto">
            <a:xfrm>
              <a:off x="2064" y="2112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762000" y="1752600"/>
            <a:ext cx="7239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/>
              <a:t>Cylinders are right prisms with circular bases.</a:t>
            </a:r>
          </a:p>
        </p:txBody>
      </p:sp>
      <p:grpSp>
        <p:nvGrpSpPr>
          <p:cNvPr id="7213" name="Group 45"/>
          <p:cNvGrpSpPr>
            <a:grpSpLocks/>
          </p:cNvGrpSpPr>
          <p:nvPr/>
        </p:nvGrpSpPr>
        <p:grpSpPr bwMode="auto">
          <a:xfrm>
            <a:off x="3276600" y="4953000"/>
            <a:ext cx="1143000" cy="1447800"/>
            <a:chOff x="240" y="624"/>
            <a:chExt cx="864" cy="1392"/>
          </a:xfrm>
        </p:grpSpPr>
        <p:sp>
          <p:nvSpPr>
            <p:cNvPr id="23589" name="Oval 40"/>
            <p:cNvSpPr>
              <a:spLocks noChangeArrowheads="1"/>
            </p:cNvSpPr>
            <p:nvPr/>
          </p:nvSpPr>
          <p:spPr bwMode="auto">
            <a:xfrm>
              <a:off x="240" y="624"/>
              <a:ext cx="864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0" name="Oval 41"/>
            <p:cNvSpPr>
              <a:spLocks noChangeArrowheads="1"/>
            </p:cNvSpPr>
            <p:nvPr/>
          </p:nvSpPr>
          <p:spPr bwMode="auto">
            <a:xfrm>
              <a:off x="240" y="1680"/>
              <a:ext cx="864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1066800" y="2286000"/>
            <a:ext cx="754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/>
              <a:t>Therefore, the formulas for prisms can be used for cylinders.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762000" y="4191000"/>
            <a:ext cx="3151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>
                <a:solidFill>
                  <a:srgbClr val="CC3300"/>
                </a:solidFill>
              </a:rPr>
              <a:t>Volume (V) = Bh = </a:t>
            </a: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838200" y="327660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The base area is the area of the circle: </a:t>
            </a: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838200" y="3733800"/>
            <a:ext cx="7032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The lateral area is the area of the rectangle:   2πrh</a:t>
            </a:r>
            <a:endParaRPr lang="en-US" sz="2400"/>
          </a:p>
        </p:txBody>
      </p:sp>
      <p:grpSp>
        <p:nvGrpSpPr>
          <p:cNvPr id="7217" name="Group 49"/>
          <p:cNvGrpSpPr>
            <a:grpSpLocks/>
          </p:cNvGrpSpPr>
          <p:nvPr/>
        </p:nvGrpSpPr>
        <p:grpSpPr bwMode="auto">
          <a:xfrm>
            <a:off x="4572000" y="5029200"/>
            <a:ext cx="1752600" cy="1066800"/>
            <a:chOff x="1584" y="2736"/>
            <a:chExt cx="1728" cy="1392"/>
          </a:xfrm>
        </p:grpSpPr>
        <p:grpSp>
          <p:nvGrpSpPr>
            <p:cNvPr id="23581" name="Group 50"/>
            <p:cNvGrpSpPr>
              <a:grpSpLocks/>
            </p:cNvGrpSpPr>
            <p:nvPr/>
          </p:nvGrpSpPr>
          <p:grpSpPr bwMode="auto">
            <a:xfrm>
              <a:off x="2064" y="2736"/>
              <a:ext cx="1248" cy="1392"/>
              <a:chOff x="2256" y="2629"/>
              <a:chExt cx="1344" cy="1499"/>
            </a:xfrm>
          </p:grpSpPr>
          <p:sp>
            <p:nvSpPr>
              <p:cNvPr id="23583" name="Arc 51"/>
              <p:cNvSpPr>
                <a:spLocks/>
              </p:cNvSpPr>
              <p:nvPr/>
            </p:nvSpPr>
            <p:spPr bwMode="auto">
              <a:xfrm>
                <a:off x="2258" y="2629"/>
                <a:ext cx="1342" cy="334"/>
              </a:xfrm>
              <a:custGeom>
                <a:avLst/>
                <a:gdLst>
                  <a:gd name="T0" fmla="*/ 33 w 43200"/>
                  <a:gd name="T1" fmla="*/ 0 h 39008"/>
                  <a:gd name="T2" fmla="*/ 7 w 43200"/>
                  <a:gd name="T3" fmla="*/ 0 h 39008"/>
                  <a:gd name="T4" fmla="*/ 21 w 43200"/>
                  <a:gd name="T5" fmla="*/ 1 h 3900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39008" fill="none" extrusionOk="0">
                    <a:moveTo>
                      <a:pt x="34386" y="-1"/>
                    </a:moveTo>
                    <a:cubicBezTo>
                      <a:pt x="39927" y="4068"/>
                      <a:pt x="43200" y="10533"/>
                      <a:pt x="43200" y="17408"/>
                    </a:cubicBezTo>
                    <a:cubicBezTo>
                      <a:pt x="43200" y="29337"/>
                      <a:pt x="33529" y="39008"/>
                      <a:pt x="21600" y="39008"/>
                    </a:cubicBezTo>
                    <a:cubicBezTo>
                      <a:pt x="9670" y="39008"/>
                      <a:pt x="0" y="29337"/>
                      <a:pt x="0" y="17408"/>
                    </a:cubicBezTo>
                    <a:cubicBezTo>
                      <a:pt x="-1" y="11145"/>
                      <a:pt x="2717" y="5192"/>
                      <a:pt x="7448" y="1089"/>
                    </a:cubicBezTo>
                  </a:path>
                  <a:path w="43200" h="39008" stroke="0" extrusionOk="0">
                    <a:moveTo>
                      <a:pt x="34386" y="-1"/>
                    </a:moveTo>
                    <a:cubicBezTo>
                      <a:pt x="39927" y="4068"/>
                      <a:pt x="43200" y="10533"/>
                      <a:pt x="43200" y="17408"/>
                    </a:cubicBezTo>
                    <a:cubicBezTo>
                      <a:pt x="43200" y="29337"/>
                      <a:pt x="33529" y="39008"/>
                      <a:pt x="21600" y="39008"/>
                    </a:cubicBezTo>
                    <a:cubicBezTo>
                      <a:pt x="9670" y="39008"/>
                      <a:pt x="0" y="29337"/>
                      <a:pt x="0" y="17408"/>
                    </a:cubicBezTo>
                    <a:cubicBezTo>
                      <a:pt x="-1" y="11145"/>
                      <a:pt x="2717" y="5192"/>
                      <a:pt x="7448" y="1089"/>
                    </a:cubicBezTo>
                    <a:lnTo>
                      <a:pt x="21600" y="17408"/>
                    </a:lnTo>
                    <a:lnTo>
                      <a:pt x="34386" y="-1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4" name="Arc 52"/>
              <p:cNvSpPr>
                <a:spLocks/>
              </p:cNvSpPr>
              <p:nvPr/>
            </p:nvSpPr>
            <p:spPr bwMode="auto">
              <a:xfrm>
                <a:off x="2257" y="3910"/>
                <a:ext cx="1343" cy="218"/>
              </a:xfrm>
              <a:custGeom>
                <a:avLst/>
                <a:gdLst>
                  <a:gd name="T0" fmla="*/ 42 w 43200"/>
                  <a:gd name="T1" fmla="*/ 0 h 25419"/>
                  <a:gd name="T2" fmla="*/ 0 w 43200"/>
                  <a:gd name="T3" fmla="*/ 0 h 25419"/>
                  <a:gd name="T4" fmla="*/ 21 w 43200"/>
                  <a:gd name="T5" fmla="*/ 0 h 254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5419" fill="none" extrusionOk="0">
                    <a:moveTo>
                      <a:pt x="43167" y="2634"/>
                    </a:moveTo>
                    <a:cubicBezTo>
                      <a:pt x="43189" y="3029"/>
                      <a:pt x="43200" y="3424"/>
                      <a:pt x="43200" y="3819"/>
                    </a:cubicBezTo>
                    <a:cubicBezTo>
                      <a:pt x="43200" y="15748"/>
                      <a:pt x="33529" y="25419"/>
                      <a:pt x="21600" y="25419"/>
                    </a:cubicBezTo>
                    <a:cubicBezTo>
                      <a:pt x="9670" y="25419"/>
                      <a:pt x="0" y="15748"/>
                      <a:pt x="0" y="3819"/>
                    </a:cubicBezTo>
                    <a:cubicBezTo>
                      <a:pt x="-1" y="2538"/>
                      <a:pt x="113" y="1260"/>
                      <a:pt x="340" y="-1"/>
                    </a:cubicBezTo>
                  </a:path>
                  <a:path w="43200" h="25419" stroke="0" extrusionOk="0">
                    <a:moveTo>
                      <a:pt x="43167" y="2634"/>
                    </a:moveTo>
                    <a:cubicBezTo>
                      <a:pt x="43189" y="3029"/>
                      <a:pt x="43200" y="3424"/>
                      <a:pt x="43200" y="3819"/>
                    </a:cubicBezTo>
                    <a:cubicBezTo>
                      <a:pt x="43200" y="15748"/>
                      <a:pt x="33529" y="25419"/>
                      <a:pt x="21600" y="25419"/>
                    </a:cubicBezTo>
                    <a:cubicBezTo>
                      <a:pt x="9670" y="25419"/>
                      <a:pt x="0" y="15748"/>
                      <a:pt x="0" y="3819"/>
                    </a:cubicBezTo>
                    <a:cubicBezTo>
                      <a:pt x="-1" y="2538"/>
                      <a:pt x="113" y="1260"/>
                      <a:pt x="340" y="-1"/>
                    </a:cubicBezTo>
                    <a:lnTo>
                      <a:pt x="21600" y="3819"/>
                    </a:lnTo>
                    <a:lnTo>
                      <a:pt x="43167" y="2634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5" name="Line 53"/>
              <p:cNvSpPr>
                <a:spLocks noChangeShapeType="1"/>
              </p:cNvSpPr>
              <p:nvPr/>
            </p:nvSpPr>
            <p:spPr bwMode="auto">
              <a:xfrm>
                <a:off x="2496" y="2640"/>
                <a:ext cx="0" cy="2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6" name="Line 54"/>
              <p:cNvSpPr>
                <a:spLocks noChangeShapeType="1"/>
              </p:cNvSpPr>
              <p:nvPr/>
            </p:nvSpPr>
            <p:spPr bwMode="auto">
              <a:xfrm>
                <a:off x="3312" y="264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7" name="Line 55"/>
              <p:cNvSpPr>
                <a:spLocks noChangeShapeType="1"/>
              </p:cNvSpPr>
              <p:nvPr/>
            </p:nvSpPr>
            <p:spPr bwMode="auto">
              <a:xfrm>
                <a:off x="2256" y="2778"/>
                <a:ext cx="0" cy="11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8" name="Line 56"/>
              <p:cNvSpPr>
                <a:spLocks noChangeShapeType="1"/>
              </p:cNvSpPr>
              <p:nvPr/>
            </p:nvSpPr>
            <p:spPr bwMode="auto">
              <a:xfrm>
                <a:off x="3600" y="2772"/>
                <a:ext cx="0" cy="11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82" name="AutoShape 57"/>
            <p:cNvSpPr>
              <a:spLocks noChangeArrowheads="1"/>
            </p:cNvSpPr>
            <p:nvPr/>
          </p:nvSpPr>
          <p:spPr bwMode="auto">
            <a:xfrm rot="671169" flipV="1">
              <a:off x="1584" y="3552"/>
              <a:ext cx="382" cy="257"/>
            </a:xfrm>
            <a:prstGeom prst="rightArrow">
              <a:avLst>
                <a:gd name="adj1" fmla="val 30185"/>
                <a:gd name="adj2" fmla="val 32955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58" name="Group 90"/>
          <p:cNvGrpSpPr>
            <a:grpSpLocks/>
          </p:cNvGrpSpPr>
          <p:nvPr/>
        </p:nvGrpSpPr>
        <p:grpSpPr bwMode="auto">
          <a:xfrm>
            <a:off x="6934200" y="4267200"/>
            <a:ext cx="1676400" cy="1981200"/>
            <a:chOff x="4368" y="2688"/>
            <a:chExt cx="1056" cy="1248"/>
          </a:xfrm>
        </p:grpSpPr>
        <p:grpSp>
          <p:nvGrpSpPr>
            <p:cNvPr id="23576" name="Group 58"/>
            <p:cNvGrpSpPr>
              <a:grpSpLocks/>
            </p:cNvGrpSpPr>
            <p:nvPr/>
          </p:nvGrpSpPr>
          <p:grpSpPr bwMode="auto">
            <a:xfrm>
              <a:off x="4368" y="2688"/>
              <a:ext cx="1056" cy="1248"/>
              <a:chOff x="3600" y="1392"/>
              <a:chExt cx="1824" cy="1632"/>
            </a:xfrm>
          </p:grpSpPr>
          <p:sp>
            <p:nvSpPr>
              <p:cNvPr id="23579" name="Rectangle 59" descr="70%"/>
              <p:cNvSpPr>
                <a:spLocks noChangeArrowheads="1"/>
              </p:cNvSpPr>
              <p:nvPr/>
            </p:nvSpPr>
            <p:spPr bwMode="auto">
              <a:xfrm>
                <a:off x="3600" y="1920"/>
                <a:ext cx="1824" cy="1104"/>
              </a:xfrm>
              <a:prstGeom prst="rect">
                <a:avLst/>
              </a:prstGeom>
              <a:pattFill prst="pct70">
                <a:fgClr>
                  <a:schemeClr val="accent2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0" name="Line 60"/>
              <p:cNvSpPr>
                <a:spLocks noChangeShapeType="1"/>
              </p:cNvSpPr>
              <p:nvPr/>
            </p:nvSpPr>
            <p:spPr bwMode="auto">
              <a:xfrm>
                <a:off x="4512" y="1392"/>
                <a:ext cx="0" cy="432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 type="triangl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77" name="Text Box 62"/>
            <p:cNvSpPr txBox="1">
              <a:spLocks noChangeArrowheads="1"/>
            </p:cNvSpPr>
            <p:nvPr/>
          </p:nvSpPr>
          <p:spPr bwMode="auto">
            <a:xfrm>
              <a:off x="4416" y="3460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2000">
                  <a:latin typeface="Times" pitchFamily="18" charset="0"/>
                </a:rPr>
                <a:t>h</a:t>
              </a:r>
            </a:p>
          </p:txBody>
        </p:sp>
        <p:sp>
          <p:nvSpPr>
            <p:cNvPr id="23578" name="Text Box 63"/>
            <p:cNvSpPr txBox="1">
              <a:spLocks noChangeArrowheads="1"/>
            </p:cNvSpPr>
            <p:nvPr/>
          </p:nvSpPr>
          <p:spPr bwMode="auto">
            <a:xfrm>
              <a:off x="4781" y="3072"/>
              <a:ext cx="35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2000">
                  <a:latin typeface="Times" pitchFamily="18" charset="0"/>
                </a:rPr>
                <a:t>2πr</a:t>
              </a:r>
            </a:p>
          </p:txBody>
        </p:sp>
      </p:grpSp>
      <p:sp>
        <p:nvSpPr>
          <p:cNvPr id="7234" name="AutoShape 66"/>
          <p:cNvSpPr>
            <a:spLocks noChangeArrowheads="1"/>
          </p:cNvSpPr>
          <p:nvPr/>
        </p:nvSpPr>
        <p:spPr bwMode="auto">
          <a:xfrm>
            <a:off x="6400800" y="54102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44" name="AutoShape 76"/>
          <p:cNvSpPr>
            <a:spLocks noChangeArrowheads="1"/>
          </p:cNvSpPr>
          <p:nvPr/>
        </p:nvSpPr>
        <p:spPr bwMode="auto">
          <a:xfrm>
            <a:off x="4495800" y="54864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49" name="Text Box 81"/>
          <p:cNvSpPr txBox="1">
            <a:spLocks noChangeArrowheads="1"/>
          </p:cNvSpPr>
          <p:nvPr/>
        </p:nvSpPr>
        <p:spPr bwMode="auto">
          <a:xfrm>
            <a:off x="2895600" y="54864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h</a:t>
            </a:r>
          </a:p>
        </p:txBody>
      </p:sp>
      <p:sp>
        <p:nvSpPr>
          <p:cNvPr id="7250" name="Line 82"/>
          <p:cNvSpPr>
            <a:spLocks noChangeShapeType="1"/>
          </p:cNvSpPr>
          <p:nvPr/>
        </p:nvSpPr>
        <p:spPr bwMode="auto">
          <a:xfrm>
            <a:off x="3124200" y="510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51" name="Line 83"/>
          <p:cNvSpPr>
            <a:spLocks noChangeShapeType="1"/>
          </p:cNvSpPr>
          <p:nvPr/>
        </p:nvSpPr>
        <p:spPr bwMode="auto">
          <a:xfrm flipV="1">
            <a:off x="3048000" y="586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Text Box 87"/>
          <p:cNvSpPr txBox="1">
            <a:spLocks noChangeArrowheads="1"/>
          </p:cNvSpPr>
          <p:nvPr/>
        </p:nvSpPr>
        <p:spPr bwMode="auto">
          <a:xfrm>
            <a:off x="3505200" y="304800"/>
            <a:ext cx="5410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solidFill>
                  <a:srgbClr val="CC3300"/>
                </a:solidFill>
              </a:rPr>
              <a:t>Formulas:</a:t>
            </a:r>
            <a:r>
              <a:rPr lang="en-US" sz="3200"/>
              <a:t>  S.A. = </a:t>
            </a:r>
            <a:r>
              <a:rPr lang="en-US" altLang="en-US" sz="3200"/>
              <a:t>2πr ( r + h )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CC3300"/>
                </a:solidFill>
              </a:rPr>
              <a:t>	     	     </a:t>
            </a:r>
            <a:r>
              <a:rPr lang="en-US" sz="3200"/>
              <a:t>V = </a:t>
            </a:r>
          </a:p>
        </p:txBody>
      </p:sp>
      <p:graphicFrame>
        <p:nvGraphicFramePr>
          <p:cNvPr id="23575" name="Object 88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6705600" y="914400"/>
          <a:ext cx="10668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7" name="Equation" r:id="rId7" imgW="342751" imgH="203112" progId="Equation.DSMT4">
                  <p:embed/>
                </p:oleObj>
              </mc:Choice>
              <mc:Fallback>
                <p:oleObj name="Equation" r:id="rId7" imgW="342751" imgH="203112" progId="Equation.DSMT4">
                  <p:embed/>
                  <p:pic>
                    <p:nvPicPr>
                      <p:cNvPr id="0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914400"/>
                        <a:ext cx="1066800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7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7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7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7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10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1000"/>
                                        <p:tgtEl>
                                          <p:spTgt spid="7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1000"/>
                                        <p:tgtEl>
                                          <p:spTgt spid="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1000"/>
                                        <p:tgtEl>
                                          <p:spTgt spid="7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utoUpdateAnimBg="0"/>
      <p:bldP spid="7207" grpId="0" autoUpdateAnimBg="0"/>
      <p:bldP spid="7210" grpId="0" autoUpdateAnimBg="0"/>
      <p:bldP spid="7211" grpId="0" autoUpdateAnimBg="0"/>
      <p:bldP spid="7215" grpId="0"/>
      <p:bldP spid="7216" grpId="0"/>
      <p:bldP spid="7234" grpId="0" animBg="1"/>
      <p:bldP spid="7244" grpId="0" animBg="1"/>
      <p:bldP spid="7249" grpId="0"/>
      <p:bldP spid="7250" grpId="0" animBg="1"/>
      <p:bldP spid="725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0" dirty="0" smtClean="0"/>
              <a:t>Cylinders and Cones</a:t>
            </a: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C0A77CF-2C8E-4AE7-BC2B-2D9F1399C979}" type="slidenum">
              <a:rPr lang="en-US" b="0" smtClean="0"/>
              <a:pPr/>
              <a:t>11</a:t>
            </a:fld>
            <a:endParaRPr lang="en-US" b="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smtClean="0">
                <a:solidFill>
                  <a:schemeClr val="tx1"/>
                </a:solidFill>
              </a:rPr>
              <a:t>Example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04800" y="1905000"/>
            <a:ext cx="8382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For the cylinder shown, find the </a:t>
            </a:r>
            <a:r>
              <a:rPr lang="en-US" altLang="en-US" sz="2400">
                <a:solidFill>
                  <a:srgbClr val="CC3300"/>
                </a:solidFill>
              </a:rPr>
              <a:t>lateral area</a:t>
            </a:r>
            <a:r>
              <a:rPr lang="en-US" altLang="en-US" sz="2400"/>
              <a:t> , </a:t>
            </a:r>
            <a:r>
              <a:rPr lang="en-US" altLang="en-US" sz="2400">
                <a:solidFill>
                  <a:srgbClr val="CC3300"/>
                </a:solidFill>
              </a:rPr>
              <a:t>surface area</a:t>
            </a:r>
            <a:r>
              <a:rPr lang="en-US" altLang="en-US" sz="2400"/>
              <a:t> and </a:t>
            </a:r>
            <a:r>
              <a:rPr lang="en-US" altLang="en-US" sz="2400">
                <a:solidFill>
                  <a:srgbClr val="CC3300"/>
                </a:solidFill>
              </a:rPr>
              <a:t>volume</a:t>
            </a:r>
            <a:r>
              <a:rPr lang="en-US" altLang="en-US" sz="2400"/>
              <a:t>.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457200" y="2743200"/>
            <a:ext cx="1739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L.A.= 2πr•h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457200" y="3276600"/>
            <a:ext cx="214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L.A.= 2π(3)•(4)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533400" y="3886200"/>
            <a:ext cx="25908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L.A.= 24π sq. cm.</a:t>
            </a:r>
          </a:p>
        </p:txBody>
      </p:sp>
      <p:sp>
        <p:nvSpPr>
          <p:cNvPr id="24585" name="AutoShape 33"/>
          <p:cNvSpPr>
            <a:spLocks noChangeArrowheads="1"/>
          </p:cNvSpPr>
          <p:nvPr/>
        </p:nvSpPr>
        <p:spPr bwMode="auto">
          <a:xfrm>
            <a:off x="7010400" y="2514600"/>
            <a:ext cx="1524000" cy="1600200"/>
          </a:xfrm>
          <a:prstGeom prst="can">
            <a:avLst>
              <a:gd name="adj" fmla="val 2625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Oval 36"/>
          <p:cNvSpPr>
            <a:spLocks noChangeArrowheads="1"/>
          </p:cNvSpPr>
          <p:nvPr/>
        </p:nvSpPr>
        <p:spPr bwMode="auto">
          <a:xfrm>
            <a:off x="7010400" y="3581400"/>
            <a:ext cx="1524000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Text Box 37"/>
          <p:cNvSpPr txBox="1">
            <a:spLocks noChangeArrowheads="1"/>
          </p:cNvSpPr>
          <p:nvPr/>
        </p:nvSpPr>
        <p:spPr bwMode="auto">
          <a:xfrm rot="5400000">
            <a:off x="8267700" y="30861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4 cm</a:t>
            </a:r>
          </a:p>
        </p:txBody>
      </p:sp>
      <p:sp>
        <p:nvSpPr>
          <p:cNvPr id="24588" name="Text Box 38"/>
          <p:cNvSpPr txBox="1">
            <a:spLocks noChangeArrowheads="1"/>
          </p:cNvSpPr>
          <p:nvPr/>
        </p:nvSpPr>
        <p:spPr bwMode="auto">
          <a:xfrm>
            <a:off x="7315200" y="25146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3 cm</a:t>
            </a:r>
          </a:p>
        </p:txBody>
      </p:sp>
      <p:sp>
        <p:nvSpPr>
          <p:cNvPr id="24589" name="Line 39"/>
          <p:cNvSpPr>
            <a:spLocks noChangeShapeType="1"/>
          </p:cNvSpPr>
          <p:nvPr/>
        </p:nvSpPr>
        <p:spPr bwMode="auto">
          <a:xfrm>
            <a:off x="77724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3505200" y="2667000"/>
            <a:ext cx="2693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S.A.= 2•πr</a:t>
            </a:r>
            <a:r>
              <a:rPr lang="en-US" altLang="en-US" sz="2400" baseline="30000"/>
              <a:t>2</a:t>
            </a:r>
            <a:r>
              <a:rPr lang="en-US" altLang="en-US" sz="2400"/>
              <a:t> + 2πr•h</a:t>
            </a:r>
          </a:p>
        </p:txBody>
      </p:sp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3505200" y="3200400"/>
            <a:ext cx="3295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S.A.= 2•π(3)</a:t>
            </a:r>
            <a:r>
              <a:rPr lang="en-US" altLang="en-US" sz="2400" baseline="30000"/>
              <a:t>2</a:t>
            </a:r>
            <a:r>
              <a:rPr lang="en-US" altLang="en-US" sz="2400"/>
              <a:t> +</a:t>
            </a:r>
            <a:r>
              <a:rPr lang="en-US" altLang="en-US" sz="2400" baseline="30000"/>
              <a:t> </a:t>
            </a:r>
            <a:r>
              <a:rPr lang="en-US" altLang="en-US" sz="2400"/>
              <a:t>2π(3)•(4)</a:t>
            </a: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3505200" y="3810000"/>
            <a:ext cx="2168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S.A.= 18π +24π</a:t>
            </a:r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3505200" y="4343400"/>
            <a:ext cx="2438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S.A.= 42π sq. cm.</a:t>
            </a:r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6934200" y="4572000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V = πr</a:t>
            </a:r>
            <a:r>
              <a:rPr lang="en-US" altLang="en-US" sz="2400" baseline="30000"/>
              <a:t>2</a:t>
            </a:r>
            <a:r>
              <a:rPr lang="en-US" altLang="en-US" sz="2400"/>
              <a:t>•h</a:t>
            </a:r>
          </a:p>
        </p:txBody>
      </p: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6934200" y="5029200"/>
            <a:ext cx="181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V = π(3)</a:t>
            </a:r>
            <a:r>
              <a:rPr lang="en-US" altLang="en-US" sz="2400" baseline="30000"/>
              <a:t>2</a:t>
            </a:r>
            <a:r>
              <a:rPr lang="en-US" altLang="en-US" sz="2400"/>
              <a:t>•(4)</a:t>
            </a: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7010400" y="5562600"/>
            <a:ext cx="1201738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V = 36π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79" grpId="0" autoUpdateAnimBg="0"/>
      <p:bldP spid="15380" grpId="0" autoUpdateAnimBg="0"/>
      <p:bldP spid="15381" grpId="0" animBg="1" autoUpdateAnimBg="0"/>
      <p:bldP spid="15400" grpId="0" autoUpdateAnimBg="0"/>
      <p:bldP spid="15401" grpId="0" autoUpdateAnimBg="0"/>
      <p:bldP spid="15402" grpId="0" autoUpdateAnimBg="0"/>
      <p:bldP spid="15403" grpId="0" animBg="1" autoUpdateAnimBg="0"/>
      <p:bldP spid="15404" grpId="0" autoUpdateAnimBg="0"/>
      <p:bldP spid="15405" grpId="0" autoUpdateAnimBg="0"/>
      <p:bldP spid="15406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0" dirty="0" smtClean="0"/>
              <a:t>Cylinders and Cones</a:t>
            </a:r>
          </a:p>
        </p:txBody>
      </p:sp>
      <p:sp>
        <p:nvSpPr>
          <p:cNvPr id="2560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B106F69-A304-4070-BA39-5A9BC6B1C165}" type="slidenum">
              <a:rPr lang="en-US" b="0" smtClean="0"/>
              <a:pPr/>
              <a:t>12</a:t>
            </a:fld>
            <a:endParaRPr lang="en-US" b="0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smtClean="0">
                <a:solidFill>
                  <a:schemeClr val="tx1"/>
                </a:solidFill>
              </a:rPr>
              <a:t>Cones</a:t>
            </a:r>
            <a:endParaRPr lang="en-US" altLang="en-US" sz="4800" smtClean="0">
              <a:solidFill>
                <a:schemeClr val="tx1"/>
              </a:solidFill>
            </a:endParaRPr>
          </a:p>
        </p:txBody>
      </p:sp>
      <p:graphicFrame>
        <p:nvGraphicFramePr>
          <p:cNvPr id="21518" name="Object 14"/>
          <p:cNvGraphicFramePr>
            <a:graphicFrameLocks noGrp="1" noChangeAspect="1"/>
          </p:cNvGraphicFramePr>
          <p:nvPr>
            <p:ph sz="half" idx="1"/>
          </p:nvPr>
        </p:nvGraphicFramePr>
        <p:xfrm>
          <a:off x="5562600" y="4038600"/>
          <a:ext cx="6858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7" name="Equation" r:id="rId3" imgW="266469" imgH="203024" progId="Equation.DSMT4">
                  <p:embed/>
                </p:oleObj>
              </mc:Choice>
              <mc:Fallback>
                <p:oleObj name="Equation" r:id="rId3" imgW="266469" imgH="203024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038600"/>
                        <a:ext cx="68580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0" name="Object 1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048000" y="4495800"/>
          <a:ext cx="213360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8" name="Equation" r:id="rId5" imgW="888614" imgH="393529" progId="Equation.DSMT4">
                  <p:embed/>
                </p:oleObj>
              </mc:Choice>
              <mc:Fallback>
                <p:oleObj name="Equation" r:id="rId5" imgW="888614" imgH="393529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495800"/>
                        <a:ext cx="2133600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85800" y="3505200"/>
            <a:ext cx="624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/>
              <a:t>Surface Area (</a:t>
            </a:r>
            <a:r>
              <a:rPr lang="en-US" altLang="en-US" sz="2800">
                <a:solidFill>
                  <a:srgbClr val="CC3300"/>
                </a:solidFill>
              </a:rPr>
              <a:t>SA</a:t>
            </a:r>
            <a:r>
              <a:rPr lang="en-US" altLang="en-US" sz="2800"/>
              <a:t>) = B + LA = </a:t>
            </a:r>
            <a:r>
              <a:rPr lang="en-US" altLang="en-US" sz="2800">
                <a:solidFill>
                  <a:srgbClr val="CC3300"/>
                </a:solidFill>
              </a:rPr>
              <a:t>π </a:t>
            </a:r>
            <a:r>
              <a:rPr lang="en-US" altLang="en-US" sz="2800" i="1">
                <a:solidFill>
                  <a:srgbClr val="CC3300"/>
                </a:solidFill>
              </a:rPr>
              <a:t>r </a:t>
            </a:r>
            <a:r>
              <a:rPr lang="en-US" altLang="en-US" sz="2800">
                <a:solidFill>
                  <a:srgbClr val="CC3300"/>
                </a:solidFill>
              </a:rPr>
              <a:t>(</a:t>
            </a:r>
            <a:r>
              <a:rPr lang="en-US" altLang="en-US" sz="2800" i="1">
                <a:solidFill>
                  <a:srgbClr val="CC3300"/>
                </a:solidFill>
              </a:rPr>
              <a:t>r</a:t>
            </a:r>
            <a:r>
              <a:rPr lang="en-US" altLang="en-US" sz="2800">
                <a:solidFill>
                  <a:srgbClr val="CC3300"/>
                </a:solidFill>
              </a:rPr>
              <a:t> + </a:t>
            </a:r>
            <a:r>
              <a:rPr lang="en-US" altLang="en-US" sz="2800" i="1">
                <a:solidFill>
                  <a:srgbClr val="CC3300"/>
                </a:solidFill>
              </a:rPr>
              <a:t>l)</a:t>
            </a:r>
            <a:r>
              <a:rPr lang="en-US" altLang="en-US" sz="2800"/>
              <a:t> 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85800" y="1752600"/>
            <a:ext cx="769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/>
              <a:t>Cones are right pyramids with a circular base.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609600" y="23622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Therefore, the formulas for pyramids can be used for cones.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762000" y="46482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/>
              <a:t>Volume (</a:t>
            </a:r>
            <a:r>
              <a:rPr lang="en-US" altLang="en-US" sz="2800">
                <a:solidFill>
                  <a:srgbClr val="CC3300"/>
                </a:solidFill>
              </a:rPr>
              <a:t>V</a:t>
            </a:r>
            <a:r>
              <a:rPr lang="en-US" altLang="en-US" sz="2800"/>
              <a:t>) = </a:t>
            </a:r>
            <a:endParaRPr lang="en-US" altLang="en-US" sz="2800" i="1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685800" y="2895600"/>
            <a:ext cx="661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Lateral Area (</a:t>
            </a:r>
            <a:r>
              <a:rPr lang="en-US" altLang="en-US" sz="2400">
                <a:solidFill>
                  <a:srgbClr val="CC3300"/>
                </a:solidFill>
              </a:rPr>
              <a:t>LA</a:t>
            </a:r>
            <a:r>
              <a:rPr lang="en-US" altLang="en-US" sz="2400"/>
              <a:t>) = </a:t>
            </a:r>
            <a:r>
              <a:rPr lang="en-US" altLang="en-US" sz="2400">
                <a:solidFill>
                  <a:srgbClr val="CC3300"/>
                </a:solidFill>
              </a:rPr>
              <a:t>π </a:t>
            </a:r>
            <a:r>
              <a:rPr lang="en-US" altLang="en-US" sz="2400" i="1">
                <a:solidFill>
                  <a:srgbClr val="CC3300"/>
                </a:solidFill>
              </a:rPr>
              <a:t>r l,</a:t>
            </a:r>
            <a:r>
              <a:rPr lang="en-US" altLang="en-US" sz="2400" i="1"/>
              <a:t> </a:t>
            </a:r>
            <a:r>
              <a:rPr lang="en-US" altLang="en-US" sz="2400"/>
              <a:t>where l is the slant height.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685800" y="41148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The base area is the area of the circle: 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457200" y="5410200"/>
            <a:ext cx="830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Notice that the height (h) (altitude), the radius and the slant height create a right triangle.</a:t>
            </a:r>
            <a:endParaRPr lang="en-US" sz="2400"/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2209800" y="1524000"/>
            <a:ext cx="624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2400">
              <a:latin typeface="Times" pitchFamily="18" charset="0"/>
            </a:endParaRPr>
          </a:p>
        </p:txBody>
      </p:sp>
      <p:grpSp>
        <p:nvGrpSpPr>
          <p:cNvPr id="21533" name="Group 29"/>
          <p:cNvGrpSpPr>
            <a:grpSpLocks/>
          </p:cNvGrpSpPr>
          <p:nvPr/>
        </p:nvGrpSpPr>
        <p:grpSpPr bwMode="auto">
          <a:xfrm>
            <a:off x="7543800" y="3048000"/>
            <a:ext cx="1143000" cy="1828800"/>
            <a:chOff x="2448" y="2448"/>
            <a:chExt cx="720" cy="1152"/>
          </a:xfrm>
        </p:grpSpPr>
        <p:sp>
          <p:nvSpPr>
            <p:cNvPr id="25626" name="AutoShape 30" descr="Small grid"/>
            <p:cNvSpPr>
              <a:spLocks noChangeArrowheads="1"/>
            </p:cNvSpPr>
            <p:nvPr/>
          </p:nvSpPr>
          <p:spPr bwMode="auto">
            <a:xfrm>
              <a:off x="2448" y="2448"/>
              <a:ext cx="720" cy="1152"/>
            </a:xfrm>
            <a:prstGeom prst="rtTriangle">
              <a:avLst/>
            </a:prstGeom>
            <a:pattFill prst="smGrid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7" name="Rectangle 31"/>
            <p:cNvSpPr>
              <a:spLocks noChangeArrowheads="1"/>
            </p:cNvSpPr>
            <p:nvPr/>
          </p:nvSpPr>
          <p:spPr bwMode="auto">
            <a:xfrm>
              <a:off x="2448" y="35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36" name="Group 32"/>
          <p:cNvGrpSpPr>
            <a:grpSpLocks/>
          </p:cNvGrpSpPr>
          <p:nvPr/>
        </p:nvGrpSpPr>
        <p:grpSpPr bwMode="auto">
          <a:xfrm>
            <a:off x="6400800" y="3048000"/>
            <a:ext cx="2362200" cy="2286000"/>
            <a:chOff x="1728" y="2400"/>
            <a:chExt cx="1488" cy="1440"/>
          </a:xfrm>
        </p:grpSpPr>
        <p:sp>
          <p:nvSpPr>
            <p:cNvPr id="25622" name="Arc 33"/>
            <p:cNvSpPr>
              <a:spLocks/>
            </p:cNvSpPr>
            <p:nvPr/>
          </p:nvSpPr>
          <p:spPr bwMode="auto">
            <a:xfrm>
              <a:off x="1728" y="3552"/>
              <a:ext cx="1488" cy="288"/>
            </a:xfrm>
            <a:custGeom>
              <a:avLst/>
              <a:gdLst>
                <a:gd name="T0" fmla="*/ 51 w 43184"/>
                <a:gd name="T1" fmla="*/ 0 h 23352"/>
                <a:gd name="T2" fmla="*/ 0 w 43184"/>
                <a:gd name="T3" fmla="*/ 0 h 23352"/>
                <a:gd name="T4" fmla="*/ 26 w 43184"/>
                <a:gd name="T5" fmla="*/ 0 h 233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84" h="23352" fill="none" extrusionOk="0">
                  <a:moveTo>
                    <a:pt x="43184" y="2559"/>
                  </a:moveTo>
                  <a:cubicBezTo>
                    <a:pt x="42750" y="14166"/>
                    <a:pt x="33215" y="23351"/>
                    <a:pt x="21600" y="23352"/>
                  </a:cubicBezTo>
                  <a:cubicBezTo>
                    <a:pt x="9670" y="23352"/>
                    <a:pt x="0" y="13681"/>
                    <a:pt x="0" y="1752"/>
                  </a:cubicBezTo>
                  <a:cubicBezTo>
                    <a:pt x="-1" y="1167"/>
                    <a:pt x="23" y="582"/>
                    <a:pt x="71" y="-1"/>
                  </a:cubicBezTo>
                </a:path>
                <a:path w="43184" h="23352" stroke="0" extrusionOk="0">
                  <a:moveTo>
                    <a:pt x="43184" y="2559"/>
                  </a:moveTo>
                  <a:cubicBezTo>
                    <a:pt x="42750" y="14166"/>
                    <a:pt x="33215" y="23351"/>
                    <a:pt x="21600" y="23352"/>
                  </a:cubicBezTo>
                  <a:cubicBezTo>
                    <a:pt x="9670" y="23352"/>
                    <a:pt x="0" y="13681"/>
                    <a:pt x="0" y="1752"/>
                  </a:cubicBezTo>
                  <a:cubicBezTo>
                    <a:pt x="-1" y="1167"/>
                    <a:pt x="23" y="582"/>
                    <a:pt x="71" y="-1"/>
                  </a:cubicBezTo>
                  <a:lnTo>
                    <a:pt x="21600" y="1752"/>
                  </a:lnTo>
                  <a:lnTo>
                    <a:pt x="43184" y="2559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3" name="Arc 34"/>
            <p:cNvSpPr>
              <a:spLocks/>
            </p:cNvSpPr>
            <p:nvPr/>
          </p:nvSpPr>
          <p:spPr bwMode="auto">
            <a:xfrm flipV="1">
              <a:off x="1728" y="3360"/>
              <a:ext cx="1488" cy="288"/>
            </a:xfrm>
            <a:custGeom>
              <a:avLst/>
              <a:gdLst>
                <a:gd name="T0" fmla="*/ 51 w 43184"/>
                <a:gd name="T1" fmla="*/ 0 h 23352"/>
                <a:gd name="T2" fmla="*/ 0 w 43184"/>
                <a:gd name="T3" fmla="*/ 0 h 23352"/>
                <a:gd name="T4" fmla="*/ 26 w 43184"/>
                <a:gd name="T5" fmla="*/ 0 h 233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84" h="23352" fill="none" extrusionOk="0">
                  <a:moveTo>
                    <a:pt x="43184" y="2559"/>
                  </a:moveTo>
                  <a:cubicBezTo>
                    <a:pt x="42750" y="14166"/>
                    <a:pt x="33215" y="23351"/>
                    <a:pt x="21600" y="23352"/>
                  </a:cubicBezTo>
                  <a:cubicBezTo>
                    <a:pt x="9670" y="23352"/>
                    <a:pt x="0" y="13681"/>
                    <a:pt x="0" y="1752"/>
                  </a:cubicBezTo>
                  <a:cubicBezTo>
                    <a:pt x="-1" y="1167"/>
                    <a:pt x="23" y="582"/>
                    <a:pt x="71" y="-1"/>
                  </a:cubicBezTo>
                </a:path>
                <a:path w="43184" h="23352" stroke="0" extrusionOk="0">
                  <a:moveTo>
                    <a:pt x="43184" y="2559"/>
                  </a:moveTo>
                  <a:cubicBezTo>
                    <a:pt x="42750" y="14166"/>
                    <a:pt x="33215" y="23351"/>
                    <a:pt x="21600" y="23352"/>
                  </a:cubicBezTo>
                  <a:cubicBezTo>
                    <a:pt x="9670" y="23352"/>
                    <a:pt x="0" y="13681"/>
                    <a:pt x="0" y="1752"/>
                  </a:cubicBezTo>
                  <a:cubicBezTo>
                    <a:pt x="-1" y="1167"/>
                    <a:pt x="23" y="582"/>
                    <a:pt x="71" y="-1"/>
                  </a:cubicBezTo>
                  <a:lnTo>
                    <a:pt x="21600" y="1752"/>
                  </a:lnTo>
                  <a:lnTo>
                    <a:pt x="43184" y="2559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4" name="Line 35"/>
            <p:cNvSpPr>
              <a:spLocks noChangeShapeType="1"/>
            </p:cNvSpPr>
            <p:nvPr/>
          </p:nvSpPr>
          <p:spPr bwMode="auto">
            <a:xfrm flipH="1">
              <a:off x="1728" y="2400"/>
              <a:ext cx="72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5" name="Line 36"/>
            <p:cNvSpPr>
              <a:spLocks noChangeShapeType="1"/>
            </p:cNvSpPr>
            <p:nvPr/>
          </p:nvSpPr>
          <p:spPr bwMode="auto">
            <a:xfrm>
              <a:off x="2448" y="2400"/>
              <a:ext cx="768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8229600" y="36576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i="1"/>
              <a:t>l</a:t>
            </a:r>
            <a:endParaRPr lang="en-US" sz="3200" i="1"/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8001000" y="47244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i="1"/>
              <a:t>r</a:t>
            </a: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7162800" y="38100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i="1"/>
              <a:t>h</a:t>
            </a:r>
          </a:p>
        </p:txBody>
      </p:sp>
      <p:sp>
        <p:nvSpPr>
          <p:cNvPr id="25620" name="Text Box 40"/>
          <p:cNvSpPr txBox="1">
            <a:spLocks noChangeArrowheads="1"/>
          </p:cNvSpPr>
          <p:nvPr/>
        </p:nvSpPr>
        <p:spPr bwMode="auto">
          <a:xfrm>
            <a:off x="3505200" y="304800"/>
            <a:ext cx="533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solidFill>
                  <a:srgbClr val="CC3300"/>
                </a:solidFill>
              </a:rPr>
              <a:t>Formulas:</a:t>
            </a:r>
            <a:r>
              <a:rPr lang="en-US" sz="3200"/>
              <a:t>  S.A. = </a:t>
            </a:r>
            <a:r>
              <a:rPr lang="en-US" altLang="en-US" sz="3200"/>
              <a:t>π r ( r + </a:t>
            </a:r>
            <a:r>
              <a:rPr lang="en-US" altLang="en-US" sz="3200" i="1"/>
              <a:t>l </a:t>
            </a:r>
            <a:r>
              <a:rPr lang="en-US" altLang="en-US" sz="3200"/>
              <a:t>)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CC3300"/>
                </a:solidFill>
              </a:rPr>
              <a:t>	     	     </a:t>
            </a:r>
            <a:r>
              <a:rPr lang="en-US" sz="3200"/>
              <a:t>V = </a:t>
            </a:r>
          </a:p>
        </p:txBody>
      </p:sp>
      <p:graphicFrame>
        <p:nvGraphicFramePr>
          <p:cNvPr id="25621" name="Object 4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705600" y="838200"/>
          <a:ext cx="9906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9" name="Equation" r:id="rId7" imgW="457002" imgH="393529" progId="Equation.DSMT4">
                  <p:embed/>
                </p:oleObj>
              </mc:Choice>
              <mc:Fallback>
                <p:oleObj name="Equation" r:id="rId7" imgW="457002" imgH="393529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838200"/>
                        <a:ext cx="990600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10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1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1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10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11" grpId="0" autoUpdateAnimBg="0"/>
      <p:bldP spid="21513" grpId="0" autoUpdateAnimBg="0"/>
      <p:bldP spid="21515" grpId="0" autoUpdateAnimBg="0"/>
      <p:bldP spid="21516" grpId="0" autoUpdateAnimBg="0"/>
      <p:bldP spid="21517" grpId="0"/>
      <p:bldP spid="21522" grpId="0"/>
      <p:bldP spid="21532" grpId="0" autoUpdateAnimBg="0"/>
      <p:bldP spid="21541" grpId="0"/>
      <p:bldP spid="21542" grpId="0"/>
      <p:bldP spid="215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0" dirty="0" smtClean="0"/>
              <a:t> Cylinders and Cones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0CEDFFC-96AF-42A4-848B-C18E651940F0}" type="slidenum">
              <a:rPr lang="en-US" b="0" smtClean="0"/>
              <a:pPr/>
              <a:t>13</a:t>
            </a:fld>
            <a:endParaRPr lang="en-US" b="0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smtClean="0">
                <a:solidFill>
                  <a:schemeClr val="tx1"/>
                </a:solidFill>
              </a:rPr>
              <a:t>Example: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04800" y="1828800"/>
            <a:ext cx="8534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/>
              <a:t>For the cone shown, find the lateral area surface area and volume.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81000" y="2895600"/>
            <a:ext cx="1379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L.A.= π</a:t>
            </a:r>
            <a:r>
              <a:rPr lang="en-US" altLang="en-US" sz="2400" i="1"/>
              <a:t>rl</a:t>
            </a:r>
            <a:endParaRPr lang="en-US" altLang="en-US" sz="2400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04800" y="5105400"/>
            <a:ext cx="2590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/>
              <a:t>Note: We must use the Pythagorean theorem to find </a:t>
            </a:r>
            <a:r>
              <a:rPr lang="en-US" altLang="en-US" sz="2000" i="1"/>
              <a:t>l</a:t>
            </a:r>
            <a:r>
              <a:rPr lang="en-US" altLang="en-US" sz="2000"/>
              <a:t>. 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04800" y="3810000"/>
            <a:ext cx="2039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L.A.= π(6)(10)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81000" y="4343400"/>
            <a:ext cx="24638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L.A.= 60π sq. cm.</a:t>
            </a:r>
          </a:p>
        </p:txBody>
      </p:sp>
      <p:grpSp>
        <p:nvGrpSpPr>
          <p:cNvPr id="26634" name="Group 9"/>
          <p:cNvGrpSpPr>
            <a:grpSpLocks/>
          </p:cNvGrpSpPr>
          <p:nvPr/>
        </p:nvGrpSpPr>
        <p:grpSpPr bwMode="auto">
          <a:xfrm>
            <a:off x="6172200" y="2895600"/>
            <a:ext cx="2543175" cy="2392363"/>
            <a:chOff x="3840" y="816"/>
            <a:chExt cx="1602" cy="1507"/>
          </a:xfrm>
        </p:grpSpPr>
        <p:sp>
          <p:nvSpPr>
            <p:cNvPr id="26643" name="Line 10"/>
            <p:cNvSpPr>
              <a:spLocks noChangeShapeType="1"/>
            </p:cNvSpPr>
            <p:nvPr/>
          </p:nvSpPr>
          <p:spPr bwMode="auto">
            <a:xfrm>
              <a:off x="4560" y="2016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44" name="Group 11"/>
            <p:cNvGrpSpPr>
              <a:grpSpLocks/>
            </p:cNvGrpSpPr>
            <p:nvPr/>
          </p:nvGrpSpPr>
          <p:grpSpPr bwMode="auto">
            <a:xfrm>
              <a:off x="3840" y="816"/>
              <a:ext cx="1602" cy="1507"/>
              <a:chOff x="3840" y="816"/>
              <a:chExt cx="1602" cy="1507"/>
            </a:xfrm>
          </p:grpSpPr>
          <p:sp>
            <p:nvSpPr>
              <p:cNvPr id="26645" name="Line 12"/>
              <p:cNvSpPr>
                <a:spLocks noChangeShapeType="1"/>
              </p:cNvSpPr>
              <p:nvPr/>
            </p:nvSpPr>
            <p:spPr bwMode="auto">
              <a:xfrm>
                <a:off x="4560" y="816"/>
                <a:ext cx="0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6646" name="Group 13"/>
              <p:cNvGrpSpPr>
                <a:grpSpLocks/>
              </p:cNvGrpSpPr>
              <p:nvPr/>
            </p:nvGrpSpPr>
            <p:grpSpPr bwMode="auto">
              <a:xfrm>
                <a:off x="3840" y="816"/>
                <a:ext cx="1602" cy="1507"/>
                <a:chOff x="3744" y="1440"/>
                <a:chExt cx="1602" cy="1507"/>
              </a:xfrm>
            </p:grpSpPr>
            <p:grpSp>
              <p:nvGrpSpPr>
                <p:cNvPr id="26647" name="Group 14"/>
                <p:cNvGrpSpPr>
                  <a:grpSpLocks/>
                </p:cNvGrpSpPr>
                <p:nvPr/>
              </p:nvGrpSpPr>
              <p:grpSpPr bwMode="auto">
                <a:xfrm>
                  <a:off x="3744" y="1440"/>
                  <a:ext cx="1488" cy="1440"/>
                  <a:chOff x="1728" y="2400"/>
                  <a:chExt cx="1488" cy="1440"/>
                </a:xfrm>
              </p:grpSpPr>
              <p:sp>
                <p:nvSpPr>
                  <p:cNvPr id="26651" name="Arc 15"/>
                  <p:cNvSpPr>
                    <a:spLocks/>
                  </p:cNvSpPr>
                  <p:nvPr/>
                </p:nvSpPr>
                <p:spPr bwMode="auto">
                  <a:xfrm>
                    <a:off x="1728" y="3552"/>
                    <a:ext cx="1488" cy="288"/>
                  </a:xfrm>
                  <a:custGeom>
                    <a:avLst/>
                    <a:gdLst>
                      <a:gd name="T0" fmla="*/ 51 w 43184"/>
                      <a:gd name="T1" fmla="*/ 0 h 23352"/>
                      <a:gd name="T2" fmla="*/ 0 w 43184"/>
                      <a:gd name="T3" fmla="*/ 0 h 23352"/>
                      <a:gd name="T4" fmla="*/ 26 w 43184"/>
                      <a:gd name="T5" fmla="*/ 0 h 233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3184" h="23352" fill="none" extrusionOk="0">
                        <a:moveTo>
                          <a:pt x="43184" y="2559"/>
                        </a:moveTo>
                        <a:cubicBezTo>
                          <a:pt x="42750" y="14166"/>
                          <a:pt x="33215" y="23351"/>
                          <a:pt x="21600" y="23352"/>
                        </a:cubicBezTo>
                        <a:cubicBezTo>
                          <a:pt x="9670" y="23352"/>
                          <a:pt x="0" y="13681"/>
                          <a:pt x="0" y="1752"/>
                        </a:cubicBezTo>
                        <a:cubicBezTo>
                          <a:pt x="-1" y="1167"/>
                          <a:pt x="23" y="582"/>
                          <a:pt x="71" y="-1"/>
                        </a:cubicBezTo>
                      </a:path>
                      <a:path w="43184" h="23352" stroke="0" extrusionOk="0">
                        <a:moveTo>
                          <a:pt x="43184" y="2559"/>
                        </a:moveTo>
                        <a:cubicBezTo>
                          <a:pt x="42750" y="14166"/>
                          <a:pt x="33215" y="23351"/>
                          <a:pt x="21600" y="23352"/>
                        </a:cubicBezTo>
                        <a:cubicBezTo>
                          <a:pt x="9670" y="23352"/>
                          <a:pt x="0" y="13681"/>
                          <a:pt x="0" y="1752"/>
                        </a:cubicBezTo>
                        <a:cubicBezTo>
                          <a:pt x="-1" y="1167"/>
                          <a:pt x="23" y="582"/>
                          <a:pt x="71" y="-1"/>
                        </a:cubicBezTo>
                        <a:lnTo>
                          <a:pt x="21600" y="1752"/>
                        </a:lnTo>
                        <a:lnTo>
                          <a:pt x="43184" y="2559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52" name="Arc 16"/>
                  <p:cNvSpPr>
                    <a:spLocks/>
                  </p:cNvSpPr>
                  <p:nvPr/>
                </p:nvSpPr>
                <p:spPr bwMode="auto">
                  <a:xfrm flipV="1">
                    <a:off x="1728" y="3360"/>
                    <a:ext cx="1488" cy="288"/>
                  </a:xfrm>
                  <a:custGeom>
                    <a:avLst/>
                    <a:gdLst>
                      <a:gd name="T0" fmla="*/ 51 w 43184"/>
                      <a:gd name="T1" fmla="*/ 0 h 23352"/>
                      <a:gd name="T2" fmla="*/ 0 w 43184"/>
                      <a:gd name="T3" fmla="*/ 0 h 23352"/>
                      <a:gd name="T4" fmla="*/ 26 w 43184"/>
                      <a:gd name="T5" fmla="*/ 0 h 233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3184" h="23352" fill="none" extrusionOk="0">
                        <a:moveTo>
                          <a:pt x="43184" y="2559"/>
                        </a:moveTo>
                        <a:cubicBezTo>
                          <a:pt x="42750" y="14166"/>
                          <a:pt x="33215" y="23351"/>
                          <a:pt x="21600" y="23352"/>
                        </a:cubicBezTo>
                        <a:cubicBezTo>
                          <a:pt x="9670" y="23352"/>
                          <a:pt x="0" y="13681"/>
                          <a:pt x="0" y="1752"/>
                        </a:cubicBezTo>
                        <a:cubicBezTo>
                          <a:pt x="-1" y="1167"/>
                          <a:pt x="23" y="582"/>
                          <a:pt x="71" y="-1"/>
                        </a:cubicBezTo>
                      </a:path>
                      <a:path w="43184" h="23352" stroke="0" extrusionOk="0">
                        <a:moveTo>
                          <a:pt x="43184" y="2559"/>
                        </a:moveTo>
                        <a:cubicBezTo>
                          <a:pt x="42750" y="14166"/>
                          <a:pt x="33215" y="23351"/>
                          <a:pt x="21600" y="23352"/>
                        </a:cubicBezTo>
                        <a:cubicBezTo>
                          <a:pt x="9670" y="23352"/>
                          <a:pt x="0" y="13681"/>
                          <a:pt x="0" y="1752"/>
                        </a:cubicBezTo>
                        <a:cubicBezTo>
                          <a:pt x="-1" y="1167"/>
                          <a:pt x="23" y="582"/>
                          <a:pt x="71" y="-1"/>
                        </a:cubicBezTo>
                        <a:lnTo>
                          <a:pt x="21600" y="1752"/>
                        </a:lnTo>
                        <a:lnTo>
                          <a:pt x="43184" y="2559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53" name="Line 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28" y="2400"/>
                    <a:ext cx="720" cy="12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54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2400"/>
                    <a:ext cx="768" cy="12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648" name="Rectangle 19"/>
                <p:cNvSpPr>
                  <a:spLocks noChangeArrowheads="1"/>
                </p:cNvSpPr>
                <p:nvPr/>
              </p:nvSpPr>
              <p:spPr bwMode="auto">
                <a:xfrm>
                  <a:off x="4464" y="2496"/>
                  <a:ext cx="144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49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646" y="2543"/>
                  <a:ext cx="700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en-US" sz="3600">
                      <a:latin typeface="Times" pitchFamily="18" charset="0"/>
                    </a:rPr>
                    <a:t>6 cm</a:t>
                  </a:r>
                  <a:endParaRPr lang="en-US" altLang="en-US" sz="2400">
                    <a:latin typeface="Times" pitchFamily="18" charset="0"/>
                  </a:endParaRPr>
                </a:p>
              </p:txBody>
            </p:sp>
            <p:sp>
              <p:nvSpPr>
                <p:cNvPr id="26650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214" y="1871"/>
                  <a:ext cx="260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en-US" sz="3600">
                      <a:latin typeface="Times" pitchFamily="18" charset="0"/>
                    </a:rPr>
                    <a:t>8</a:t>
                  </a:r>
                  <a:endParaRPr lang="en-US" altLang="en-US" sz="2400">
                    <a:latin typeface="Times" pitchFamily="18" charset="0"/>
                  </a:endParaRPr>
                </a:p>
              </p:txBody>
            </p:sp>
          </p:grpSp>
        </p:grpSp>
      </p:grp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457200" y="3352800"/>
            <a:ext cx="1528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6</a:t>
            </a:r>
            <a:r>
              <a:rPr lang="en-US" altLang="en-US" sz="2400" baseline="30000"/>
              <a:t>2</a:t>
            </a:r>
            <a:r>
              <a:rPr lang="en-US" altLang="en-US" sz="2400"/>
              <a:t> +8</a:t>
            </a:r>
            <a:r>
              <a:rPr lang="en-US" altLang="en-US" sz="2400" baseline="30000"/>
              <a:t>2</a:t>
            </a:r>
            <a:r>
              <a:rPr lang="en-US" altLang="en-US" sz="2400"/>
              <a:t> </a:t>
            </a:r>
            <a:r>
              <a:rPr lang="en-US" altLang="en-US" sz="2400" i="1"/>
              <a:t>= l </a:t>
            </a:r>
            <a:r>
              <a:rPr lang="en-US" altLang="en-US" sz="2400" i="1" baseline="30000"/>
              <a:t>2</a:t>
            </a:r>
            <a:endParaRPr lang="en-US" altLang="en-US" sz="2400"/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7924800" y="34290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FF3300"/>
                </a:solidFill>
                <a:latin typeface="Times" pitchFamily="18" charset="0"/>
              </a:rPr>
              <a:t>10</a:t>
            </a:r>
            <a:endParaRPr lang="en-US" altLang="en-US" sz="2400">
              <a:latin typeface="Times" pitchFamily="18" charset="0"/>
            </a:endParaRP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3733800" y="2362200"/>
            <a:ext cx="214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S.A.= π</a:t>
            </a:r>
            <a:r>
              <a:rPr lang="en-US" altLang="en-US" sz="2400" i="1"/>
              <a:t>r (r + l )</a:t>
            </a:r>
            <a:endParaRPr lang="en-US" altLang="en-US" sz="2400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3733800" y="2971800"/>
            <a:ext cx="246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S.A.= π</a:t>
            </a:r>
            <a:r>
              <a:rPr lang="en-US" altLang="en-US" sz="2400" i="1"/>
              <a:t>•6 (6 + 10)</a:t>
            </a:r>
            <a:endParaRPr lang="en-US" altLang="en-US" sz="2400"/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3810000" y="3505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S.A.= 6π</a:t>
            </a:r>
            <a:r>
              <a:rPr lang="en-US" altLang="en-US" sz="2400" i="1"/>
              <a:t> (16)</a:t>
            </a:r>
            <a:endParaRPr lang="en-US" altLang="en-US" sz="2400"/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3810000" y="4038600"/>
            <a:ext cx="2438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S.A.= 96π </a:t>
            </a:r>
            <a:r>
              <a:rPr lang="en-US" altLang="en-US"/>
              <a:t>sq. cm.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5334000" y="5638800"/>
            <a:ext cx="25146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V= 96π cubic cm.</a:t>
            </a:r>
          </a:p>
        </p:txBody>
      </p:sp>
      <p:graphicFrame>
        <p:nvGraphicFramePr>
          <p:cNvPr id="24605" name="Object 29"/>
          <p:cNvGraphicFramePr>
            <a:graphicFrameLocks noGrp="1" noChangeAspect="1"/>
          </p:cNvGraphicFramePr>
          <p:nvPr>
            <p:ph idx="1"/>
          </p:nvPr>
        </p:nvGraphicFramePr>
        <p:xfrm>
          <a:off x="3048000" y="4572000"/>
          <a:ext cx="198120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8" name="Equation" r:id="rId4" imgW="939392" imgH="812447" progId="Equation.DSMT4">
                  <p:embed/>
                </p:oleObj>
              </mc:Choice>
              <mc:Fallback>
                <p:oleObj name="Equation" r:id="rId4" imgW="939392" imgH="812447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572000"/>
                        <a:ext cx="1981200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utoUpdateAnimBg="0"/>
      <p:bldP spid="24580" grpId="0" autoUpdateAnimBg="0"/>
      <p:bldP spid="24581" grpId="0" autoUpdateAnimBg="0"/>
      <p:bldP spid="24582" grpId="0" autoUpdateAnimBg="0"/>
      <p:bldP spid="24583" grpId="0" animBg="1" autoUpdateAnimBg="0"/>
      <p:bldP spid="24598" grpId="0" autoUpdateAnimBg="0"/>
      <p:bldP spid="24599" grpId="0" autoUpdateAnimBg="0"/>
      <p:bldP spid="24600" grpId="0" autoUpdateAnimBg="0"/>
      <p:bldP spid="24601" grpId="0" autoUpdateAnimBg="0"/>
      <p:bldP spid="24602" grpId="0" autoUpdateAnimBg="0"/>
      <p:bldP spid="24603" grpId="0" animBg="1" autoUpdateAnimBg="0"/>
      <p:bldP spid="24604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0" dirty="0" smtClean="0"/>
              <a:t>Spheres</a:t>
            </a:r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6072204-6CD2-4964-98E6-1C67D3ECFD39}" type="slidenum">
              <a:rPr lang="en-US" b="0" smtClean="0"/>
              <a:pPr/>
              <a:t>14</a:t>
            </a:fld>
            <a:endParaRPr lang="en-US" b="0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696200" cy="914400"/>
          </a:xfrm>
        </p:spPr>
        <p:txBody>
          <a:bodyPr lIns="91431" tIns="45716" rIns="91431" bIns="45716" anchor="t"/>
          <a:lstStyle/>
          <a:p>
            <a:r>
              <a:rPr lang="en-US" altLang="en-US" sz="5400" b="1" dirty="0" smtClean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2743200"/>
            <a:ext cx="6400800" cy="1371600"/>
          </a:xfrm>
        </p:spPr>
        <p:txBody>
          <a:bodyPr lIns="91431" tIns="45716" rIns="91431" bIns="45716"/>
          <a:lstStyle/>
          <a:p>
            <a:pPr marL="0" indent="0" algn="ctr">
              <a:buFont typeface="Wingdings" pitchFamily="2" charset="2"/>
              <a:buNone/>
            </a:pPr>
            <a:r>
              <a:rPr lang="en-US" altLang="en-US" sz="8000" b="1" smtClean="0"/>
              <a:t>Spheres</a:t>
            </a:r>
          </a:p>
        </p:txBody>
      </p:sp>
      <p:graphicFrame>
        <p:nvGraphicFramePr>
          <p:cNvPr id="27654" name="Object 5"/>
          <p:cNvGraphicFramePr>
            <a:graphicFrameLocks noChangeAspect="1"/>
          </p:cNvGraphicFramePr>
          <p:nvPr/>
        </p:nvGraphicFramePr>
        <p:xfrm>
          <a:off x="6781800" y="5410200"/>
          <a:ext cx="185261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Image" r:id="rId3" imgW="1853315" imgH="723554" progId="PhotoshopElements.Image.3">
                  <p:embed/>
                </p:oleObj>
              </mc:Choice>
              <mc:Fallback>
                <p:oleObj name="Image" r:id="rId3" imgW="1853315" imgH="723554" progId="PhotoshopElements.Image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5410200"/>
                        <a:ext cx="1852613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0" dirty="0" smtClean="0"/>
              <a:t>Spheres</a:t>
            </a:r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99A80CB-485D-43DC-81AB-1DF12CB141B7}" type="slidenum">
              <a:rPr lang="en-US" b="0" smtClean="0"/>
              <a:pPr/>
              <a:t>15</a:t>
            </a:fld>
            <a:endParaRPr lang="en-US" b="0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72400" cy="762000"/>
          </a:xfrm>
        </p:spPr>
        <p:txBody>
          <a:bodyPr/>
          <a:lstStyle/>
          <a:p>
            <a:r>
              <a:rPr lang="en-US" altLang="en-US" sz="4400" b="1" smtClean="0">
                <a:solidFill>
                  <a:schemeClr val="tx1"/>
                </a:solidFill>
              </a:rPr>
              <a:t>Spheres</a:t>
            </a:r>
            <a:endParaRPr lang="en-US" altLang="en-US" sz="4400" smtClean="0">
              <a:solidFill>
                <a:schemeClr val="tx1"/>
              </a:solidFill>
            </a:endParaRP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381000" y="3505200"/>
            <a:ext cx="876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/>
              <a:t>A sphere is formed by revolving a circle about its diameter.</a:t>
            </a:r>
          </a:p>
        </p:txBody>
      </p:sp>
      <p:sp>
        <p:nvSpPr>
          <p:cNvPr id="7224" name="Text Box 56"/>
          <p:cNvSpPr txBox="1">
            <a:spLocks noChangeArrowheads="1"/>
          </p:cNvSpPr>
          <p:nvPr/>
        </p:nvSpPr>
        <p:spPr bwMode="auto">
          <a:xfrm>
            <a:off x="304800" y="2286000"/>
            <a:ext cx="8458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In space, the set of all points that are a given distance from  a given point, called the center. </a:t>
            </a:r>
          </a:p>
        </p:txBody>
      </p:sp>
      <p:sp>
        <p:nvSpPr>
          <p:cNvPr id="28679" name="Oval 57"/>
          <p:cNvSpPr>
            <a:spLocks noChangeArrowheads="1"/>
          </p:cNvSpPr>
          <p:nvPr/>
        </p:nvSpPr>
        <p:spPr bwMode="auto">
          <a:xfrm>
            <a:off x="3733800" y="4191000"/>
            <a:ext cx="1524000" cy="1524000"/>
          </a:xfrm>
          <a:prstGeom prst="ellipse">
            <a:avLst/>
          </a:prstGeom>
          <a:gradFill rotWithShape="1">
            <a:gsLst>
              <a:gs pos="0">
                <a:srgbClr val="EF75EF"/>
              </a:gs>
              <a:gs pos="100000">
                <a:srgbClr val="6F366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6" name="Oval 58"/>
          <p:cNvSpPr>
            <a:spLocks noChangeArrowheads="1"/>
          </p:cNvSpPr>
          <p:nvPr/>
        </p:nvSpPr>
        <p:spPr bwMode="auto">
          <a:xfrm>
            <a:off x="3733800" y="4648200"/>
            <a:ext cx="15240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7" name="Oval 59"/>
          <p:cNvSpPr>
            <a:spLocks noChangeArrowheads="1"/>
          </p:cNvSpPr>
          <p:nvPr/>
        </p:nvSpPr>
        <p:spPr bwMode="auto">
          <a:xfrm rot="5400000">
            <a:off x="3733800" y="4648200"/>
            <a:ext cx="15240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8" name="Oval 60"/>
          <p:cNvSpPr>
            <a:spLocks noChangeArrowheads="1"/>
          </p:cNvSpPr>
          <p:nvPr/>
        </p:nvSpPr>
        <p:spPr bwMode="auto">
          <a:xfrm rot="8451095">
            <a:off x="3727450" y="4751388"/>
            <a:ext cx="1512888" cy="4635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9" name="Oval 61"/>
          <p:cNvSpPr>
            <a:spLocks noChangeArrowheads="1"/>
          </p:cNvSpPr>
          <p:nvPr/>
        </p:nvSpPr>
        <p:spPr bwMode="auto">
          <a:xfrm rot="3310530">
            <a:off x="3727450" y="4699000"/>
            <a:ext cx="1524000" cy="533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Text Box 62"/>
          <p:cNvSpPr txBox="1">
            <a:spLocks noChangeArrowheads="1"/>
          </p:cNvSpPr>
          <p:nvPr/>
        </p:nvSpPr>
        <p:spPr bwMode="auto">
          <a:xfrm>
            <a:off x="685800" y="48006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2400">
              <a:solidFill>
                <a:srgbClr val="CC3300"/>
              </a:solidFill>
            </a:endParaRPr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381000" y="1828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CC3300"/>
                </a:solidFill>
              </a:rPr>
              <a:t>Definition:</a:t>
            </a:r>
          </a:p>
        </p:txBody>
      </p:sp>
      <p:sp>
        <p:nvSpPr>
          <p:cNvPr id="28686" name="Oval 64"/>
          <p:cNvSpPr>
            <a:spLocks noChangeArrowheads="1"/>
          </p:cNvSpPr>
          <p:nvPr/>
        </p:nvSpPr>
        <p:spPr bwMode="auto">
          <a:xfrm>
            <a:off x="4419600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000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100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10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1000" fill="hold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7" grpId="0" autoUpdateAnimBg="0"/>
      <p:bldP spid="7224" grpId="0"/>
      <p:bldP spid="7226" grpId="0" animBg="1"/>
      <p:bldP spid="7227" grpId="0" animBg="1"/>
      <p:bldP spid="7228" grpId="0" animBg="1"/>
      <p:bldP spid="7229" grpId="0" animBg="1"/>
      <p:bldP spid="72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0" dirty="0" smtClean="0"/>
              <a:t>Spheres</a:t>
            </a: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FD74A38-EA9B-4766-8BB9-03B868FDB5DD}" type="slidenum">
              <a:rPr lang="en-US" b="0" smtClean="0"/>
              <a:pPr/>
              <a:t>16</a:t>
            </a:fld>
            <a:endParaRPr lang="en-US" b="0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72400" cy="762000"/>
          </a:xfrm>
        </p:spPr>
        <p:txBody>
          <a:bodyPr/>
          <a:lstStyle/>
          <a:p>
            <a:r>
              <a:rPr lang="en-US" altLang="en-US" sz="4000" b="1" smtClean="0">
                <a:solidFill>
                  <a:schemeClr val="tx1"/>
                </a:solidFill>
              </a:rPr>
              <a:t>Spheres – special segments &amp; lines</a:t>
            </a:r>
            <a:endParaRPr lang="en-US" altLang="en-US" sz="4000" smtClean="0">
              <a:solidFill>
                <a:schemeClr val="tx1"/>
              </a:solidFill>
            </a:endParaRP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381000" y="1828800"/>
            <a:ext cx="815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CC3300"/>
                </a:solidFill>
              </a:rPr>
              <a:t>Radius</a:t>
            </a:r>
            <a:r>
              <a:rPr lang="en-US" sz="2400"/>
              <a:t>: A segment whose endpoints are the center of the sphere and a point on the sphere.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81000" y="26670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CC3300"/>
                </a:solidFill>
              </a:rPr>
              <a:t>Chord</a:t>
            </a:r>
            <a:r>
              <a:rPr lang="en-US" sz="2400"/>
              <a:t>: A segment whose endpoints are on the sphere.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381000" y="3200400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CC3300"/>
                </a:solidFill>
              </a:rPr>
              <a:t>Diameter</a:t>
            </a:r>
            <a:r>
              <a:rPr lang="en-US" sz="2400"/>
              <a:t>: A chord that contains the sphere’s center.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381000" y="37338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CC3300"/>
                </a:solidFill>
              </a:rPr>
              <a:t>Tangent</a:t>
            </a:r>
            <a:r>
              <a:rPr lang="en-US" sz="2400"/>
              <a:t>: A line that intersects the sphere in exactly one point.</a:t>
            </a:r>
          </a:p>
        </p:txBody>
      </p:sp>
      <p:sp>
        <p:nvSpPr>
          <p:cNvPr id="29705" name="Oval 18"/>
          <p:cNvSpPr>
            <a:spLocks noChangeArrowheads="1"/>
          </p:cNvSpPr>
          <p:nvPr/>
        </p:nvSpPr>
        <p:spPr bwMode="auto">
          <a:xfrm>
            <a:off x="4953000" y="4495800"/>
            <a:ext cx="1828800" cy="1828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Oval 19"/>
          <p:cNvSpPr>
            <a:spLocks noChangeArrowheads="1"/>
          </p:cNvSpPr>
          <p:nvPr/>
        </p:nvSpPr>
        <p:spPr bwMode="auto">
          <a:xfrm>
            <a:off x="4953000" y="5105400"/>
            <a:ext cx="1828800" cy="533400"/>
          </a:xfrm>
          <a:prstGeom prst="ellipse">
            <a:avLst/>
          </a:prstGeom>
          <a:noFill/>
          <a:ln w="28575">
            <a:solidFill>
              <a:srgbClr val="3366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 flipV="1">
            <a:off x="5410200" y="5943600"/>
            <a:ext cx="1219200" cy="228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>
            <a:off x="4953000" y="5410200"/>
            <a:ext cx="914400" cy="0"/>
          </a:xfrm>
          <a:prstGeom prst="line">
            <a:avLst/>
          </a:prstGeom>
          <a:noFill/>
          <a:ln w="38100">
            <a:solidFill>
              <a:srgbClr val="EF75E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5486400" y="5105400"/>
            <a:ext cx="685800" cy="533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2" name="Line 26"/>
          <p:cNvSpPr>
            <a:spLocks noChangeShapeType="1"/>
          </p:cNvSpPr>
          <p:nvPr/>
        </p:nvSpPr>
        <p:spPr bwMode="auto">
          <a:xfrm flipV="1">
            <a:off x="4343400" y="4343400"/>
            <a:ext cx="2590800" cy="3048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3" name="Oval 27"/>
          <p:cNvSpPr>
            <a:spLocks noChangeArrowheads="1"/>
          </p:cNvSpPr>
          <p:nvPr/>
        </p:nvSpPr>
        <p:spPr bwMode="auto">
          <a:xfrm>
            <a:off x="5562600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2514600" y="5715000"/>
            <a:ext cx="12192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Radius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7467600" y="5181600"/>
            <a:ext cx="1066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Chord</a:t>
            </a:r>
          </a:p>
        </p:txBody>
      </p:sp>
      <p:sp>
        <p:nvSpPr>
          <p:cNvPr id="29728" name="Line 32"/>
          <p:cNvSpPr>
            <a:spLocks noChangeShapeType="1"/>
          </p:cNvSpPr>
          <p:nvPr/>
        </p:nvSpPr>
        <p:spPr bwMode="auto">
          <a:xfrm flipH="1">
            <a:off x="5867400" y="4724400"/>
            <a:ext cx="1676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7162800" y="4343400"/>
            <a:ext cx="15240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Diameter</a:t>
            </a: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 flipV="1">
            <a:off x="3505200" y="5410200"/>
            <a:ext cx="1981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2590800" y="4876800"/>
            <a:ext cx="13716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Tangent</a:t>
            </a:r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 flipV="1">
            <a:off x="3733800" y="4572000"/>
            <a:ext cx="1371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 flipH="1">
            <a:off x="6248400" y="5410200"/>
            <a:ext cx="1295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10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10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10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1000"/>
                                        <p:tgtEl>
                                          <p:spTgt spid="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7" grpId="0"/>
      <p:bldP spid="29708" grpId="0"/>
      <p:bldP spid="29709" grpId="0"/>
      <p:bldP spid="29710" grpId="0"/>
      <p:bldP spid="29718" grpId="0" animBg="1"/>
      <p:bldP spid="29719" grpId="0" animBg="1"/>
      <p:bldP spid="29720" grpId="0" animBg="1"/>
      <p:bldP spid="29722" grpId="0" animBg="1"/>
      <p:bldP spid="29723" grpId="0" animBg="1"/>
      <p:bldP spid="29724" grpId="0" animBg="1"/>
      <p:bldP spid="29726" grpId="0" animBg="1"/>
      <p:bldP spid="29728" grpId="0" animBg="1"/>
      <p:bldP spid="29729" grpId="0" animBg="1"/>
      <p:bldP spid="29730" grpId="0" animBg="1"/>
      <p:bldP spid="29731" grpId="0" animBg="1"/>
      <p:bldP spid="29732" grpId="0" animBg="1"/>
      <p:bldP spid="2973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239963"/>
            <a:ext cx="2162175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0" dirty="0" smtClean="0"/>
              <a:t>Spheres</a:t>
            </a:r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280B401-926E-4FA2-A8C2-CCF9D143D37D}" type="slidenum">
              <a:rPr lang="en-US" b="0" smtClean="0"/>
              <a:pPr/>
              <a:t>17</a:t>
            </a:fld>
            <a:endParaRPr lang="en-US" b="0" smtClean="0"/>
          </a:p>
        </p:txBody>
      </p:sp>
      <p:sp>
        <p:nvSpPr>
          <p:cNvPr id="30725" name="Rectangle 2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en-US" sz="4000" b="1" smtClean="0">
                <a:solidFill>
                  <a:schemeClr val="tx1"/>
                </a:solidFill>
              </a:rPr>
              <a:t>Surface Area &amp; Volume of Sphere</a:t>
            </a:r>
            <a:endParaRPr lang="en-US" altLang="en-US" sz="4000" smtClean="0">
              <a:solidFill>
                <a:schemeClr val="tx1"/>
              </a:solidFill>
            </a:endParaRPr>
          </a:p>
        </p:txBody>
      </p:sp>
      <p:graphicFrame>
        <p:nvGraphicFramePr>
          <p:cNvPr id="20507" name="Object 27"/>
          <p:cNvGraphicFramePr>
            <a:graphicFrameLocks noGrp="1" noChangeAspect="1"/>
          </p:cNvGraphicFramePr>
          <p:nvPr>
            <p:ph sz="half" idx="1"/>
          </p:nvPr>
        </p:nvGraphicFramePr>
        <p:xfrm>
          <a:off x="2971800" y="2590800"/>
          <a:ext cx="10318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8" name="Equation" r:id="rId4" imgW="380835" imgH="393529" progId="Equation.DSMT4">
                  <p:embed/>
                </p:oleObj>
              </mc:Choice>
              <mc:Fallback>
                <p:oleObj name="Equation" r:id="rId4" imgW="380835" imgH="393529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590800"/>
                        <a:ext cx="103187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533400" y="2819400"/>
            <a:ext cx="2246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/>
              <a:t>Volume (V) =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457200" y="1981200"/>
            <a:ext cx="563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/>
              <a:t>Surface Area (SA) = 4 π r</a:t>
            </a:r>
            <a:r>
              <a:rPr lang="en-US" altLang="en-US" sz="2800" baseline="30000"/>
              <a:t>2</a:t>
            </a:r>
            <a:endParaRPr lang="en-US" altLang="en-US" sz="2800"/>
          </a:p>
        </p:txBody>
      </p:sp>
      <p:sp>
        <p:nvSpPr>
          <p:cNvPr id="20528" name="Text Box 48"/>
          <p:cNvSpPr txBox="1">
            <a:spLocks noChangeArrowheads="1"/>
          </p:cNvSpPr>
          <p:nvPr/>
        </p:nvSpPr>
        <p:spPr bwMode="auto">
          <a:xfrm>
            <a:off x="304800" y="37338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CC3300"/>
                </a:solidFill>
              </a:rPr>
              <a:t>Example:</a:t>
            </a:r>
          </a:p>
        </p:txBody>
      </p:sp>
      <p:sp>
        <p:nvSpPr>
          <p:cNvPr id="20529" name="Text Box 49"/>
          <p:cNvSpPr txBox="1">
            <a:spLocks noChangeArrowheads="1"/>
          </p:cNvSpPr>
          <p:nvPr/>
        </p:nvSpPr>
        <p:spPr bwMode="auto">
          <a:xfrm>
            <a:off x="1676400" y="3733800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Find the surface area and volume of the sphere.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/>
        </p:nvSpPr>
        <p:spPr bwMode="auto">
          <a:xfrm rot="-3420000">
            <a:off x="7480300" y="2557463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12 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495264" y="4716439"/>
                <a:ext cx="5018855" cy="13717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S.A. =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𝟒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∙ 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𝝅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 ∙</m:t>
                    </m:r>
                    <m:sSup>
                      <m:sSupPr>
                        <m:ctrlPr>
                          <a:rPr lang="en-US" sz="24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𝟏𝟐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𝟓𝟕𝟔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𝝅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n-US" sz="24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𝒄𝒎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2400" b="1" i="1" dirty="0" smtClean="0">
                  <a:latin typeface="Cambria Math"/>
                  <a:ea typeface="Cambria Math"/>
                </a:endParaRPr>
              </a:p>
              <a:p>
                <a:endParaRPr lang="en-US" sz="2400" b="1" i="1" dirty="0" smtClean="0">
                  <a:latin typeface="Cambria Math"/>
                  <a:ea typeface="Cambria Math"/>
                </a:endParaRPr>
              </a:p>
              <a:p>
                <a:r>
                  <a:rPr lang="en-US" sz="2400" i="1" dirty="0">
                    <a:latin typeface="Cambria Math"/>
                    <a:ea typeface="Cambria Math"/>
                  </a:rPr>
                  <a:t>V</a:t>
                </a:r>
                <a:r>
                  <a:rPr lang="en-US" sz="2400" i="1" dirty="0" smtClean="0">
                    <a:latin typeface="Cambria Math"/>
                    <a:ea typeface="Cambria Math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𝟒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𝟑</m:t>
                        </m:r>
                      </m:den>
                    </m:f>
                    <m:r>
                      <a:rPr lang="en-US" sz="2400" b="1" i="1" smtClean="0">
                        <a:latin typeface="Cambria Math"/>
                        <a:ea typeface="Cambria Math"/>
                      </a:rPr>
                      <m:t> ∙ 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𝝅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 ∙ </m:t>
                    </m:r>
                    <m:sSup>
                      <m:sSupPr>
                        <m:ctrlPr>
                          <a:rPr lang="en-US" sz="24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𝟏𝟐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𝟑</m:t>
                        </m:r>
                      </m:sup>
                    </m:sSup>
                    <m:r>
                      <a:rPr lang="en-US" sz="2400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𝟐𝟑𝟎𝟒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𝝅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n-US" sz="24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𝒄𝒎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𝟑</m:t>
                        </m:r>
                      </m:sup>
                    </m:sSup>
                    <m:r>
                      <a:rPr lang="en-US" sz="2400" b="1" i="1" smtClean="0"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5264" y="4716439"/>
                <a:ext cx="5018855" cy="1371786"/>
              </a:xfrm>
              <a:prstGeom prst="rect">
                <a:avLst/>
              </a:prstGeom>
              <a:blipFill rotWithShape="1">
                <a:blip r:embed="rId6"/>
                <a:stretch>
                  <a:fillRect l="-1820" t="-3556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0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0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5" grpId="0" autoUpdateAnimBg="0"/>
      <p:bldP spid="20506" grpId="0" autoUpdateAnimBg="0"/>
      <p:bldP spid="20528" grpId="0"/>
      <p:bldP spid="20529" grpId="0"/>
      <p:bldP spid="205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14700" y="6400800"/>
            <a:ext cx="2895600" cy="457200"/>
          </a:xfrm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0" dirty="0" smtClean="0"/>
              <a:t>Spheres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C49E634-AD51-419B-ACBB-DEFE57108E97}" type="slidenum">
              <a:rPr lang="en-US" b="0" smtClean="0"/>
              <a:pPr/>
              <a:t>18</a:t>
            </a:fld>
            <a:endParaRPr lang="en-US" b="0" smtClean="0"/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4953000" y="4419600"/>
            <a:ext cx="1752600" cy="1676400"/>
          </a:xfrm>
          <a:custGeom>
            <a:avLst/>
            <a:gdLst>
              <a:gd name="T0" fmla="*/ 71102008 w 21600"/>
              <a:gd name="T1" fmla="*/ 130107267 h 21600"/>
              <a:gd name="T2" fmla="*/ 111630153 w 21600"/>
              <a:gd name="T3" fmla="*/ 65053633 h 21600"/>
              <a:gd name="T4" fmla="*/ 71102008 w 21600"/>
              <a:gd name="T5" fmla="*/ 74161142 h 21600"/>
              <a:gd name="T6" fmla="*/ 30573864 w 21600"/>
              <a:gd name="T7" fmla="*/ 6505363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1080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312" y="10800"/>
                </a:moveTo>
                <a:cubicBezTo>
                  <a:pt x="12312" y="11635"/>
                  <a:pt x="11635" y="12312"/>
                  <a:pt x="10800" y="12312"/>
                </a:cubicBezTo>
                <a:cubicBezTo>
                  <a:pt x="9964" y="12312"/>
                  <a:pt x="9288" y="11635"/>
                  <a:pt x="9288" y="10800"/>
                </a:cubicBezTo>
                <a:lnTo>
                  <a:pt x="0" y="10800"/>
                </a:ln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lnTo>
                  <a:pt x="12312" y="108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AutoShape 6"/>
          <p:cNvSpPr>
            <a:spLocks noChangeArrowheads="1"/>
          </p:cNvSpPr>
          <p:nvPr/>
        </p:nvSpPr>
        <p:spPr bwMode="auto">
          <a:xfrm>
            <a:off x="4953000" y="3962400"/>
            <a:ext cx="1752600" cy="1905000"/>
          </a:xfrm>
          <a:custGeom>
            <a:avLst/>
            <a:gdLst>
              <a:gd name="T0" fmla="*/ 71102008 w 21600"/>
              <a:gd name="T1" fmla="*/ 0 h 21600"/>
              <a:gd name="T2" fmla="*/ 27492777 w 21600"/>
              <a:gd name="T3" fmla="*/ 84005208 h 21600"/>
              <a:gd name="T4" fmla="*/ 71102008 w 21600"/>
              <a:gd name="T5" fmla="*/ 64964028 h 21600"/>
              <a:gd name="T6" fmla="*/ 114711240 w 21600"/>
              <a:gd name="T7" fmla="*/ 840052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8352" y="10800"/>
                </a:moveTo>
                <a:cubicBezTo>
                  <a:pt x="8352" y="9448"/>
                  <a:pt x="9448" y="8352"/>
                  <a:pt x="10800" y="8352"/>
                </a:cubicBezTo>
                <a:cubicBezTo>
                  <a:pt x="12151" y="8351"/>
                  <a:pt x="13247" y="9448"/>
                  <a:pt x="13248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lnTo>
                  <a:pt x="8352" y="108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AutoShape 7"/>
          <p:cNvSpPr>
            <a:spLocks noChangeArrowheads="1"/>
          </p:cNvSpPr>
          <p:nvPr/>
        </p:nvSpPr>
        <p:spPr bwMode="auto">
          <a:xfrm>
            <a:off x="3505200" y="4419600"/>
            <a:ext cx="4800600" cy="838200"/>
          </a:xfrm>
          <a:prstGeom prst="parallelogram">
            <a:avLst>
              <a:gd name="adj" fmla="val 143182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Oval 8"/>
          <p:cNvSpPr>
            <a:spLocks noChangeArrowheads="1"/>
          </p:cNvSpPr>
          <p:nvPr/>
        </p:nvSpPr>
        <p:spPr bwMode="auto">
          <a:xfrm>
            <a:off x="4953000" y="4572000"/>
            <a:ext cx="1752600" cy="533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Oval 10"/>
          <p:cNvSpPr>
            <a:spLocks noChangeArrowheads="1"/>
          </p:cNvSpPr>
          <p:nvPr/>
        </p:nvSpPr>
        <p:spPr bwMode="auto">
          <a:xfrm>
            <a:off x="5638800" y="5257800"/>
            <a:ext cx="3810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11"/>
          <p:cNvSpPr>
            <a:spLocks noChangeShapeType="1"/>
          </p:cNvSpPr>
          <p:nvPr/>
        </p:nvSpPr>
        <p:spPr bwMode="auto">
          <a:xfrm>
            <a:off x="6553200" y="44196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4" name="Line 12"/>
          <p:cNvSpPr>
            <a:spLocks noChangeShapeType="1"/>
          </p:cNvSpPr>
          <p:nvPr/>
        </p:nvSpPr>
        <p:spPr bwMode="auto">
          <a:xfrm flipH="1">
            <a:off x="7086600" y="4419600"/>
            <a:ext cx="1143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Line 13"/>
          <p:cNvSpPr>
            <a:spLocks noChangeShapeType="1"/>
          </p:cNvSpPr>
          <p:nvPr/>
        </p:nvSpPr>
        <p:spPr bwMode="auto">
          <a:xfrm flipH="1">
            <a:off x="3505200" y="52578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Line 14"/>
          <p:cNvSpPr>
            <a:spLocks noChangeShapeType="1"/>
          </p:cNvSpPr>
          <p:nvPr/>
        </p:nvSpPr>
        <p:spPr bwMode="auto">
          <a:xfrm flipH="1">
            <a:off x="3505200" y="4419600"/>
            <a:ext cx="1143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5"/>
          <p:cNvSpPr>
            <a:spLocks noChangeShapeType="1"/>
          </p:cNvSpPr>
          <p:nvPr/>
        </p:nvSpPr>
        <p:spPr bwMode="auto">
          <a:xfrm>
            <a:off x="4648200" y="4419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Rectangle 16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696200" cy="1143000"/>
          </a:xfrm>
          <a:noFill/>
        </p:spPr>
        <p:txBody>
          <a:bodyPr/>
          <a:lstStyle/>
          <a:p>
            <a:r>
              <a:rPr lang="en-US" sz="4400" b="1" smtClean="0">
                <a:solidFill>
                  <a:schemeClr val="tx1"/>
                </a:solidFill>
              </a:rPr>
              <a:t>Great Circle &amp; Hemisphere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609600" y="1981200"/>
            <a:ext cx="830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CC3300"/>
                </a:solidFill>
              </a:rPr>
              <a:t>Great Circle</a:t>
            </a:r>
            <a:r>
              <a:rPr lang="en-US" sz="2400"/>
              <a:t>:  For a given sphere, the intersection of the sphere and a plane that contains the center of the sphere.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685800" y="3124200"/>
            <a:ext cx="800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CC3300"/>
                </a:solidFill>
              </a:rPr>
              <a:t>Hemisphere</a:t>
            </a:r>
            <a:r>
              <a:rPr lang="en-US" sz="2400"/>
              <a:t>:  One of the two parts into which a great circle separates a given sphere.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1219200" y="4419600"/>
            <a:ext cx="1828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Great Circle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1066800" y="5562600"/>
            <a:ext cx="16764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Hemisphere</a:t>
            </a:r>
          </a:p>
        </p:txBody>
      </p:sp>
      <p:sp>
        <p:nvSpPr>
          <p:cNvPr id="35861" name="Line 21"/>
          <p:cNvSpPr>
            <a:spLocks noChangeShapeType="1"/>
          </p:cNvSpPr>
          <p:nvPr/>
        </p:nvSpPr>
        <p:spPr bwMode="auto">
          <a:xfrm>
            <a:off x="2971800" y="4724400"/>
            <a:ext cx="2362200" cy="3048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2" name="Line 22"/>
          <p:cNvSpPr>
            <a:spLocks noChangeShapeType="1"/>
          </p:cNvSpPr>
          <p:nvPr/>
        </p:nvSpPr>
        <p:spPr bwMode="auto">
          <a:xfrm flipV="1">
            <a:off x="2667000" y="5791200"/>
            <a:ext cx="2514600" cy="762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7" grpId="0"/>
      <p:bldP spid="35858" grpId="0"/>
      <p:bldP spid="35859" grpId="0" animBg="1"/>
      <p:bldP spid="35860" grpId="0" animBg="1"/>
      <p:bldP spid="35861" grpId="0" animBg="1"/>
      <p:bldP spid="3586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3600450"/>
            <a:ext cx="2655888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0" dirty="0" smtClean="0"/>
              <a:t>Spheres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9F41A79-4F10-4AD8-80CA-2322AF1F070D}" type="slidenum">
              <a:rPr lang="en-US" b="0" smtClean="0"/>
              <a:pPr/>
              <a:t>19</a:t>
            </a:fld>
            <a:endParaRPr lang="en-US" b="0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Surface Area &amp; Volume of Hemisphere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04800" y="1981200"/>
            <a:ext cx="8839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Find the surface area and volume of the following solid (Hemisphere). </a:t>
            </a:r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7489825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7164388" y="3230563"/>
            <a:ext cx="15478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r= 12 cm</a:t>
            </a:r>
          </a:p>
        </p:txBody>
      </p:sp>
      <p:graphicFrame>
        <p:nvGraphicFramePr>
          <p:cNvPr id="33801" name="Object 9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2817040"/>
              </p:ext>
            </p:extLst>
          </p:nvPr>
        </p:nvGraphicFramePr>
        <p:xfrm>
          <a:off x="628650" y="3022600"/>
          <a:ext cx="5713413" cy="330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1" name="Equation" r:id="rId4" imgW="2527300" imgH="1460500" progId="Equation.DSMT4">
                  <p:embed/>
                </p:oleObj>
              </mc:Choice>
              <mc:Fallback>
                <p:oleObj name="Equation" r:id="rId4" imgW="2527300" imgH="14605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3022600"/>
                        <a:ext cx="5713413" cy="330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/>
      <p:bldP spid="338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0" dirty="0" smtClean="0"/>
              <a:t>Prisms &amp; Pyramids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2C9817E-8E59-4719-B967-3525F11D507B}" type="slidenum">
              <a:rPr lang="en-US" b="0" smtClean="0"/>
              <a:pPr/>
              <a:t>2</a:t>
            </a:fld>
            <a:endParaRPr lang="en-US" b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438400"/>
            <a:ext cx="7696200" cy="2438400"/>
          </a:xfrm>
        </p:spPr>
        <p:txBody>
          <a:bodyPr/>
          <a:lstStyle/>
          <a:p>
            <a:pPr algn="ctr" eaLnBrk="1" hangingPunct="1">
              <a:lnSpc>
                <a:spcPct val="105000"/>
              </a:lnSpc>
            </a:pPr>
            <a:r>
              <a:rPr lang="en-US" sz="8000" b="1" smtClean="0">
                <a:solidFill>
                  <a:schemeClr val="tx1"/>
                </a:solidFill>
              </a:rPr>
              <a:t>Prisms </a:t>
            </a:r>
            <a:br>
              <a:rPr lang="en-US" sz="8000" b="1" smtClean="0">
                <a:solidFill>
                  <a:schemeClr val="tx1"/>
                </a:solidFill>
              </a:rPr>
            </a:br>
            <a:r>
              <a:rPr lang="en-US" sz="8000" b="1" smtClean="0">
                <a:solidFill>
                  <a:schemeClr val="tx1"/>
                </a:solidFill>
              </a:rPr>
              <a:t>and Pyramids</a:t>
            </a:r>
          </a:p>
        </p:txBody>
      </p:sp>
      <p:sp>
        <p:nvSpPr>
          <p:cNvPr id="15365" name="Text Box 25"/>
          <p:cNvSpPr txBox="1">
            <a:spLocks noChangeArrowheads="1"/>
          </p:cNvSpPr>
          <p:nvPr/>
        </p:nvSpPr>
        <p:spPr bwMode="auto">
          <a:xfrm>
            <a:off x="685800" y="762000"/>
            <a:ext cx="7010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dirty="0" smtClean="0"/>
              <a:t>1.</a:t>
            </a:r>
            <a:endParaRPr lang="en-US" sz="5400" dirty="0"/>
          </a:p>
        </p:txBody>
      </p:sp>
      <p:graphicFrame>
        <p:nvGraphicFramePr>
          <p:cNvPr id="15366" name="Object 27"/>
          <p:cNvGraphicFramePr>
            <a:graphicFrameLocks noChangeAspect="1"/>
          </p:cNvGraphicFramePr>
          <p:nvPr/>
        </p:nvGraphicFramePr>
        <p:xfrm>
          <a:off x="6781800" y="5410200"/>
          <a:ext cx="185261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Image" r:id="rId3" imgW="1853315" imgH="723554" progId="PhotoshopElements.Image.3">
                  <p:embed/>
                </p:oleObj>
              </mc:Choice>
              <mc:Fallback>
                <p:oleObj name="Image" r:id="rId3" imgW="1853315" imgH="723554" progId="PhotoshopElements.Image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5410200"/>
                        <a:ext cx="1852613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0" dirty="0" smtClean="0"/>
              <a:t>Prisms &amp; Pyramids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8A73F1B-D3DF-4BB5-B893-448CD2BFDE04}" type="slidenum">
              <a:rPr lang="en-US" b="0" smtClean="0"/>
              <a:pPr/>
              <a:t>3</a:t>
            </a:fld>
            <a:endParaRPr lang="en-US" b="0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96200" cy="838200"/>
          </a:xfrm>
        </p:spPr>
        <p:txBody>
          <a:bodyPr/>
          <a:lstStyle/>
          <a:p>
            <a:pPr algn="ctr" eaLnBrk="1" hangingPunct="1"/>
            <a:r>
              <a:rPr lang="en-US" sz="4400" b="1" smtClean="0">
                <a:solidFill>
                  <a:schemeClr val="tx1"/>
                </a:solidFill>
              </a:rPr>
              <a:t>Right Prism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Lateral Area of a Right Prism</a:t>
            </a:r>
            <a:r>
              <a:rPr lang="en-US" sz="2800" b="1" smtClean="0"/>
              <a:t> (</a:t>
            </a:r>
            <a:r>
              <a:rPr lang="en-US" sz="2800" b="1" smtClean="0">
                <a:solidFill>
                  <a:srgbClr val="CC3300"/>
                </a:solidFill>
              </a:rPr>
              <a:t>LA</a:t>
            </a:r>
            <a:r>
              <a:rPr lang="en-US" sz="2800" b="1" smtClean="0"/>
              <a:t>) = </a:t>
            </a:r>
            <a:r>
              <a:rPr lang="en-US" sz="2800" b="1" smtClean="0">
                <a:solidFill>
                  <a:srgbClr val="CC3300"/>
                </a:solidFill>
              </a:rPr>
              <a:t>ph </a:t>
            </a:r>
            <a:r>
              <a:rPr lang="en-US" sz="2800" b="1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Surface Area</a:t>
            </a:r>
            <a:r>
              <a:rPr lang="en-US" sz="2800" b="1" smtClean="0"/>
              <a:t> (</a:t>
            </a:r>
            <a:r>
              <a:rPr lang="en-US" sz="2800" b="1" smtClean="0">
                <a:solidFill>
                  <a:srgbClr val="CC3300"/>
                </a:solidFill>
              </a:rPr>
              <a:t>SA</a:t>
            </a:r>
            <a:r>
              <a:rPr lang="en-US" sz="2800" b="1" smtClean="0"/>
              <a:t>) = </a:t>
            </a:r>
            <a:r>
              <a:rPr lang="en-US" sz="2800" b="1" smtClean="0">
                <a:solidFill>
                  <a:srgbClr val="CC3300"/>
                </a:solidFill>
              </a:rPr>
              <a:t>ph + 2B</a:t>
            </a:r>
            <a:r>
              <a:rPr lang="en-US" sz="2800" b="1" smtClean="0"/>
              <a:t>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/>
              <a:t>				=  [</a:t>
            </a:r>
            <a:r>
              <a:rPr lang="en-US" sz="2800" smtClean="0"/>
              <a:t>Lateral Area + 2 </a:t>
            </a:r>
            <a:r>
              <a:rPr lang="en-US" sz="2800" smtClean="0">
                <a:sym typeface="Wingdings" pitchFamily="2" charset="2"/>
              </a:rPr>
              <a:t>(</a:t>
            </a:r>
            <a:r>
              <a:rPr lang="en-US" sz="2800" smtClean="0"/>
              <a:t>area of the base)]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Volume of a Right Prism</a:t>
            </a:r>
            <a:r>
              <a:rPr lang="en-US" sz="2800" b="1" smtClean="0"/>
              <a:t> </a:t>
            </a:r>
            <a:r>
              <a:rPr lang="en-US" sz="2800" smtClean="0"/>
              <a:t>(</a:t>
            </a:r>
            <a:r>
              <a:rPr lang="en-US" sz="2800" b="1" smtClean="0">
                <a:solidFill>
                  <a:srgbClr val="CC3300"/>
                </a:solidFill>
              </a:rPr>
              <a:t>V </a:t>
            </a:r>
            <a:r>
              <a:rPr lang="en-US" sz="2800" smtClean="0"/>
              <a:t>)= </a:t>
            </a:r>
            <a:r>
              <a:rPr lang="en-US" sz="2800" b="1" smtClean="0">
                <a:solidFill>
                  <a:srgbClr val="CC3300"/>
                </a:solidFill>
              </a:rPr>
              <a:t>Bh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(P = perimeter of the base, h = height of prism, B = base area)</a:t>
            </a:r>
          </a:p>
        </p:txBody>
      </p:sp>
      <p:grpSp>
        <p:nvGrpSpPr>
          <p:cNvPr id="24591" name="Group 15"/>
          <p:cNvGrpSpPr>
            <a:grpSpLocks/>
          </p:cNvGrpSpPr>
          <p:nvPr/>
        </p:nvGrpSpPr>
        <p:grpSpPr bwMode="auto">
          <a:xfrm>
            <a:off x="1066800" y="4419600"/>
            <a:ext cx="1524000" cy="2209800"/>
            <a:chOff x="432" y="1824"/>
            <a:chExt cx="960" cy="1392"/>
          </a:xfrm>
        </p:grpSpPr>
        <p:sp>
          <p:nvSpPr>
            <p:cNvPr id="16409" name="AutoShape 16"/>
            <p:cNvSpPr>
              <a:spLocks noChangeArrowheads="1"/>
            </p:cNvSpPr>
            <p:nvPr/>
          </p:nvSpPr>
          <p:spPr bwMode="auto">
            <a:xfrm>
              <a:off x="432" y="1824"/>
              <a:ext cx="768" cy="1104"/>
            </a:xfrm>
            <a:prstGeom prst="cube">
              <a:avLst>
                <a:gd name="adj" fmla="val 25000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" name="Text Box 17"/>
            <p:cNvSpPr txBox="1">
              <a:spLocks noChangeArrowheads="1"/>
            </p:cNvSpPr>
            <p:nvPr/>
          </p:nvSpPr>
          <p:spPr bwMode="auto">
            <a:xfrm>
              <a:off x="528" y="2928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sz="2400"/>
            </a:p>
          </p:txBody>
        </p:sp>
        <p:sp>
          <p:nvSpPr>
            <p:cNvPr id="16411" name="Text Box 18"/>
            <p:cNvSpPr txBox="1">
              <a:spLocks noChangeArrowheads="1"/>
            </p:cNvSpPr>
            <p:nvPr/>
          </p:nvSpPr>
          <p:spPr bwMode="auto">
            <a:xfrm>
              <a:off x="1104" y="2784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sz="2400"/>
            </a:p>
          </p:txBody>
        </p:sp>
        <p:sp>
          <p:nvSpPr>
            <p:cNvPr id="16412" name="Text Box 19"/>
            <p:cNvSpPr txBox="1">
              <a:spLocks noChangeArrowheads="1"/>
            </p:cNvSpPr>
            <p:nvPr/>
          </p:nvSpPr>
          <p:spPr bwMode="auto">
            <a:xfrm>
              <a:off x="1200" y="2160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h</a:t>
              </a:r>
            </a:p>
          </p:txBody>
        </p:sp>
      </p:grpSp>
      <p:grpSp>
        <p:nvGrpSpPr>
          <p:cNvPr id="24596" name="Group 20"/>
          <p:cNvGrpSpPr>
            <a:grpSpLocks/>
          </p:cNvGrpSpPr>
          <p:nvPr/>
        </p:nvGrpSpPr>
        <p:grpSpPr bwMode="auto">
          <a:xfrm>
            <a:off x="6248400" y="3733800"/>
            <a:ext cx="2286000" cy="2622550"/>
            <a:chOff x="1536" y="576"/>
            <a:chExt cx="1440" cy="1652"/>
          </a:xfrm>
        </p:grpSpPr>
        <p:grpSp>
          <p:nvGrpSpPr>
            <p:cNvPr id="16394" name="Group 21"/>
            <p:cNvGrpSpPr>
              <a:grpSpLocks/>
            </p:cNvGrpSpPr>
            <p:nvPr/>
          </p:nvGrpSpPr>
          <p:grpSpPr bwMode="auto">
            <a:xfrm>
              <a:off x="1536" y="576"/>
              <a:ext cx="1440" cy="1652"/>
              <a:chOff x="1536" y="576"/>
              <a:chExt cx="1440" cy="1652"/>
            </a:xfrm>
          </p:grpSpPr>
          <p:grpSp>
            <p:nvGrpSpPr>
              <p:cNvPr id="16396" name="Group 22"/>
              <p:cNvGrpSpPr>
                <a:grpSpLocks/>
              </p:cNvGrpSpPr>
              <p:nvPr/>
            </p:nvGrpSpPr>
            <p:grpSpPr bwMode="auto">
              <a:xfrm>
                <a:off x="1536" y="576"/>
                <a:ext cx="1440" cy="1652"/>
                <a:chOff x="3600" y="1536"/>
                <a:chExt cx="1440" cy="1652"/>
              </a:xfrm>
            </p:grpSpPr>
            <p:grpSp>
              <p:nvGrpSpPr>
                <p:cNvPr id="16398" name="Group 23"/>
                <p:cNvGrpSpPr>
                  <a:grpSpLocks/>
                </p:cNvGrpSpPr>
                <p:nvPr/>
              </p:nvGrpSpPr>
              <p:grpSpPr bwMode="auto">
                <a:xfrm rot="-3893860">
                  <a:off x="3504" y="1632"/>
                  <a:ext cx="1488" cy="1296"/>
                  <a:chOff x="3120" y="1728"/>
                  <a:chExt cx="1488" cy="1296"/>
                </a:xfrm>
              </p:grpSpPr>
              <p:grpSp>
                <p:nvGrpSpPr>
                  <p:cNvPr id="16403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120" y="1728"/>
                    <a:ext cx="1488" cy="1296"/>
                    <a:chOff x="3120" y="1728"/>
                    <a:chExt cx="1488" cy="1296"/>
                  </a:xfrm>
                </p:grpSpPr>
                <p:sp>
                  <p:nvSpPr>
                    <p:cNvPr id="16405" name="AutoShap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064"/>
                      <a:ext cx="768" cy="960"/>
                    </a:xfrm>
                    <a:prstGeom prst="rtTriangle">
                      <a:avLst/>
                    </a:prstGeom>
                    <a:solidFill>
                      <a:srgbClr val="CCFFCC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06" name="AutoShap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728"/>
                      <a:ext cx="768" cy="960"/>
                    </a:xfrm>
                    <a:prstGeom prst="rtTriangle">
                      <a:avLst/>
                    </a:prstGeom>
                    <a:solidFill>
                      <a:srgbClr val="CCFFCC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07" name="Line 2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120" y="1728"/>
                      <a:ext cx="720" cy="33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08" name="Line 2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120" y="2688"/>
                      <a:ext cx="720" cy="33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6404" name="Lin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88" y="2688"/>
                    <a:ext cx="720" cy="3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399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840" y="2976"/>
                  <a:ext cx="28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US" sz="1600"/>
                </a:p>
              </p:txBody>
            </p:sp>
            <p:sp>
              <p:nvSpPr>
                <p:cNvPr id="16400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4032" y="2496"/>
                  <a:ext cx="240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US" sz="1600"/>
                </a:p>
              </p:txBody>
            </p:sp>
            <p:sp>
              <p:nvSpPr>
                <p:cNvPr id="16401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656" y="2832"/>
                  <a:ext cx="240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US" sz="1600"/>
                </a:p>
              </p:txBody>
            </p:sp>
            <p:sp>
              <p:nvSpPr>
                <p:cNvPr id="16402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4800" y="2016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2400"/>
                    <a:t>h</a:t>
                  </a:r>
                </a:p>
              </p:txBody>
            </p:sp>
          </p:grpSp>
          <p:sp>
            <p:nvSpPr>
              <p:cNvPr id="16397" name="Line 34"/>
              <p:cNvSpPr>
                <a:spLocks noChangeShapeType="1"/>
              </p:cNvSpPr>
              <p:nvPr/>
            </p:nvSpPr>
            <p:spPr bwMode="auto">
              <a:xfrm flipV="1">
                <a:off x="1968" y="1584"/>
                <a:ext cx="816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395" name="Text Box 35"/>
            <p:cNvSpPr txBox="1">
              <a:spLocks noChangeArrowheads="1"/>
            </p:cNvSpPr>
            <p:nvPr/>
          </p:nvSpPr>
          <p:spPr bwMode="auto">
            <a:xfrm>
              <a:off x="2208" y="1824"/>
              <a:ext cx="1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0"/>
                <a:t>h</a:t>
              </a:r>
            </a:p>
          </p:txBody>
        </p:sp>
      </p:grp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2971800" y="43434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/>
              <a:t>Triangular Right Prism</a:t>
            </a:r>
          </a:p>
        </p:txBody>
      </p:sp>
      <p:sp>
        <p:nvSpPr>
          <p:cNvPr id="24615" name="AutoShape 39"/>
          <p:cNvSpPr>
            <a:spLocks noChangeArrowheads="1"/>
          </p:cNvSpPr>
          <p:nvPr/>
        </p:nvSpPr>
        <p:spPr bwMode="auto">
          <a:xfrm>
            <a:off x="2971800" y="4267200"/>
            <a:ext cx="3200400" cy="533400"/>
          </a:xfrm>
          <a:prstGeom prst="wedgeRectCallout">
            <a:avLst>
              <a:gd name="adj1" fmla="val 53273"/>
              <a:gd name="adj2" fmla="val 158630"/>
            </a:avLst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2" grpId="0"/>
      <p:bldP spid="246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0" dirty="0" smtClean="0"/>
              <a:t>Prisms &amp; Pyramids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E51766-E862-4EA5-BE32-9DDA07E5EBD2}" type="slidenum">
              <a:rPr lang="en-US" b="0" smtClean="0"/>
              <a:pPr/>
              <a:t>4</a:t>
            </a:fld>
            <a:endParaRPr lang="en-US" b="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696200" cy="1143000"/>
          </a:xfrm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chemeClr val="tx1"/>
                </a:solidFill>
              </a:rPr>
              <a:t>Examples:</a:t>
            </a:r>
          </a:p>
        </p:txBody>
      </p:sp>
      <p:sp>
        <p:nvSpPr>
          <p:cNvPr id="17413" name="Line 4"/>
          <p:cNvSpPr>
            <a:spLocks noChangeShapeType="1"/>
          </p:cNvSpPr>
          <p:nvPr/>
        </p:nvSpPr>
        <p:spPr bwMode="auto">
          <a:xfrm>
            <a:off x="4572000" y="1752600"/>
            <a:ext cx="0" cy="457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14" name="Group 5"/>
          <p:cNvGrpSpPr>
            <a:grpSpLocks/>
          </p:cNvGrpSpPr>
          <p:nvPr/>
        </p:nvGrpSpPr>
        <p:grpSpPr bwMode="auto">
          <a:xfrm>
            <a:off x="381000" y="1752600"/>
            <a:ext cx="1524000" cy="2209800"/>
            <a:chOff x="432" y="1824"/>
            <a:chExt cx="960" cy="1392"/>
          </a:xfrm>
        </p:grpSpPr>
        <p:sp>
          <p:nvSpPr>
            <p:cNvPr id="17443" name="AutoShape 6"/>
            <p:cNvSpPr>
              <a:spLocks noChangeArrowheads="1"/>
            </p:cNvSpPr>
            <p:nvPr/>
          </p:nvSpPr>
          <p:spPr bwMode="auto">
            <a:xfrm>
              <a:off x="432" y="1824"/>
              <a:ext cx="768" cy="1104"/>
            </a:xfrm>
            <a:prstGeom prst="cube">
              <a:avLst>
                <a:gd name="adj" fmla="val 250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Text Box 7"/>
            <p:cNvSpPr txBox="1">
              <a:spLocks noChangeArrowheads="1"/>
            </p:cNvSpPr>
            <p:nvPr/>
          </p:nvSpPr>
          <p:spPr bwMode="auto">
            <a:xfrm>
              <a:off x="528" y="2928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5</a:t>
              </a:r>
            </a:p>
          </p:txBody>
        </p:sp>
        <p:sp>
          <p:nvSpPr>
            <p:cNvPr id="17445" name="Text Box 8"/>
            <p:cNvSpPr txBox="1">
              <a:spLocks noChangeArrowheads="1"/>
            </p:cNvSpPr>
            <p:nvPr/>
          </p:nvSpPr>
          <p:spPr bwMode="auto">
            <a:xfrm>
              <a:off x="1104" y="2784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4</a:t>
              </a:r>
            </a:p>
          </p:txBody>
        </p:sp>
        <p:sp>
          <p:nvSpPr>
            <p:cNvPr id="17446" name="Text Box 9"/>
            <p:cNvSpPr txBox="1">
              <a:spLocks noChangeArrowheads="1"/>
            </p:cNvSpPr>
            <p:nvPr/>
          </p:nvSpPr>
          <p:spPr bwMode="auto">
            <a:xfrm>
              <a:off x="1200" y="2160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8</a:t>
              </a:r>
            </a:p>
          </p:txBody>
        </p:sp>
      </p:grp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228600" y="4251325"/>
            <a:ext cx="396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0"/>
              <a:t>perimeter of base = 2(5) + 2(4) = 18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2209800" y="2667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/>
              <a:t>B</a:t>
            </a:r>
            <a:r>
              <a:rPr lang="en-US" sz="2400"/>
              <a:t> = 5 x 4 = 20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152400" y="47244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L. A.= 18 x 8 = 144 sq. units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152400" y="5254625"/>
            <a:ext cx="45720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2400"/>
              <a:t>S.A. = 144 + 2(20) = 184 sq. units</a:t>
            </a:r>
            <a:endParaRPr lang="en-US" sz="2400" b="0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533400" y="56388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V = 20 x 8 = 160 cubic units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2667000" y="19050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h = 8	</a:t>
            </a:r>
          </a:p>
        </p:txBody>
      </p:sp>
      <p:grpSp>
        <p:nvGrpSpPr>
          <p:cNvPr id="25616" name="Group 16"/>
          <p:cNvGrpSpPr>
            <a:grpSpLocks/>
          </p:cNvGrpSpPr>
          <p:nvPr/>
        </p:nvGrpSpPr>
        <p:grpSpPr bwMode="auto">
          <a:xfrm>
            <a:off x="4572000" y="1447800"/>
            <a:ext cx="2286000" cy="2622550"/>
            <a:chOff x="1536" y="576"/>
            <a:chExt cx="1440" cy="1652"/>
          </a:xfrm>
        </p:grpSpPr>
        <p:grpSp>
          <p:nvGrpSpPr>
            <p:cNvPr id="17428" name="Group 17"/>
            <p:cNvGrpSpPr>
              <a:grpSpLocks/>
            </p:cNvGrpSpPr>
            <p:nvPr/>
          </p:nvGrpSpPr>
          <p:grpSpPr bwMode="auto">
            <a:xfrm>
              <a:off x="1536" y="576"/>
              <a:ext cx="1440" cy="1652"/>
              <a:chOff x="1536" y="576"/>
              <a:chExt cx="1440" cy="1652"/>
            </a:xfrm>
          </p:grpSpPr>
          <p:grpSp>
            <p:nvGrpSpPr>
              <p:cNvPr id="17430" name="Group 18"/>
              <p:cNvGrpSpPr>
                <a:grpSpLocks/>
              </p:cNvGrpSpPr>
              <p:nvPr/>
            </p:nvGrpSpPr>
            <p:grpSpPr bwMode="auto">
              <a:xfrm>
                <a:off x="1536" y="576"/>
                <a:ext cx="1440" cy="1652"/>
                <a:chOff x="3600" y="1536"/>
                <a:chExt cx="1440" cy="1652"/>
              </a:xfrm>
            </p:grpSpPr>
            <p:grpSp>
              <p:nvGrpSpPr>
                <p:cNvPr id="17432" name="Group 19"/>
                <p:cNvGrpSpPr>
                  <a:grpSpLocks/>
                </p:cNvGrpSpPr>
                <p:nvPr/>
              </p:nvGrpSpPr>
              <p:grpSpPr bwMode="auto">
                <a:xfrm rot="-3893860">
                  <a:off x="3504" y="1632"/>
                  <a:ext cx="1488" cy="1296"/>
                  <a:chOff x="3120" y="1728"/>
                  <a:chExt cx="1488" cy="1296"/>
                </a:xfrm>
              </p:grpSpPr>
              <p:grpSp>
                <p:nvGrpSpPr>
                  <p:cNvPr id="17437" name="Group 20"/>
                  <p:cNvGrpSpPr>
                    <a:grpSpLocks/>
                  </p:cNvGrpSpPr>
                  <p:nvPr/>
                </p:nvGrpSpPr>
                <p:grpSpPr bwMode="auto">
                  <a:xfrm>
                    <a:off x="3120" y="1728"/>
                    <a:ext cx="1488" cy="1296"/>
                    <a:chOff x="3120" y="1728"/>
                    <a:chExt cx="1488" cy="1296"/>
                  </a:xfrm>
                </p:grpSpPr>
                <p:sp>
                  <p:nvSpPr>
                    <p:cNvPr id="17439" name="AutoShap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064"/>
                      <a:ext cx="768" cy="960"/>
                    </a:xfrm>
                    <a:prstGeom prst="rtTriangl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440" name="AutoShap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728"/>
                      <a:ext cx="768" cy="960"/>
                    </a:xfrm>
                    <a:prstGeom prst="rtTriangl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441" name="Line 2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120" y="1728"/>
                      <a:ext cx="720" cy="33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442" name="Line 2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120" y="2688"/>
                      <a:ext cx="720" cy="33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438" name="Line 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88" y="2688"/>
                    <a:ext cx="720" cy="3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433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840" y="2976"/>
                  <a:ext cx="28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1600"/>
                    <a:t>6</a:t>
                  </a:r>
                </a:p>
              </p:txBody>
            </p:sp>
            <p:sp>
              <p:nvSpPr>
                <p:cNvPr id="17434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032" y="2496"/>
                  <a:ext cx="240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1600"/>
                    <a:t>8</a:t>
                  </a:r>
                </a:p>
              </p:txBody>
            </p:sp>
            <p:sp>
              <p:nvSpPr>
                <p:cNvPr id="17435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656" y="2832"/>
                  <a:ext cx="240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1600"/>
                    <a:t>5</a:t>
                  </a:r>
                </a:p>
              </p:txBody>
            </p:sp>
            <p:sp>
              <p:nvSpPr>
                <p:cNvPr id="17436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800" y="2016"/>
                  <a:ext cx="240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1600"/>
                    <a:t>4</a:t>
                  </a:r>
                </a:p>
              </p:txBody>
            </p:sp>
          </p:grpSp>
          <p:sp>
            <p:nvSpPr>
              <p:cNvPr id="17431" name="Line 30"/>
              <p:cNvSpPr>
                <a:spLocks noChangeShapeType="1"/>
              </p:cNvSpPr>
              <p:nvPr/>
            </p:nvSpPr>
            <p:spPr bwMode="auto">
              <a:xfrm flipV="1">
                <a:off x="1968" y="1584"/>
                <a:ext cx="816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29" name="Text Box 31"/>
            <p:cNvSpPr txBox="1">
              <a:spLocks noChangeArrowheads="1"/>
            </p:cNvSpPr>
            <p:nvPr/>
          </p:nvSpPr>
          <p:spPr bwMode="auto">
            <a:xfrm>
              <a:off x="2208" y="1824"/>
              <a:ext cx="1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0"/>
                <a:t>4</a:t>
              </a:r>
            </a:p>
          </p:txBody>
        </p:sp>
      </p:grp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4648200" y="4267200"/>
            <a:ext cx="411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2000" b="0"/>
              <a:t>perimeter of base = 6 + 5 + 8 = 19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4572000" y="4797425"/>
            <a:ext cx="3886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2400"/>
              <a:t>L. A. = 19 x 4 = 76 sq. units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6629400" y="2971800"/>
            <a:ext cx="25146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2400"/>
              <a:t>B = ½ (6)(4) = 12</a:t>
            </a:r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4648200" y="5254625"/>
            <a:ext cx="44958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2400"/>
              <a:t>S. A. = 76 + 2(12) = 100 sq. units</a:t>
            </a:r>
          </a:p>
        </p:txBody>
      </p:sp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5029200" y="56388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2400"/>
              <a:t>V = 12 x 4  = 48  cubic units</a:t>
            </a:r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7467600" y="1981200"/>
            <a:ext cx="10668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2400"/>
              <a:t>h = 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5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5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0" grpId="0"/>
      <p:bldP spid="25611" grpId="0"/>
      <p:bldP spid="25612" grpId="0"/>
      <p:bldP spid="25613" grpId="0"/>
      <p:bldP spid="25614" grpId="0"/>
      <p:bldP spid="25615" grpId="0"/>
      <p:bldP spid="25632" grpId="0"/>
      <p:bldP spid="25633" grpId="0"/>
      <p:bldP spid="25634" grpId="0"/>
      <p:bldP spid="25635" grpId="0"/>
      <p:bldP spid="25636" grpId="0"/>
      <p:bldP spid="256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02150" y="6400800"/>
            <a:ext cx="2895600" cy="457200"/>
          </a:xfrm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0" dirty="0" smtClean="0"/>
              <a:t>Prisms &amp; Pyramids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BFF3CA4-F1C7-4461-B050-D7CE102BECEA}" type="slidenum">
              <a:rPr lang="en-US" b="0" smtClean="0"/>
              <a:pPr/>
              <a:t>5</a:t>
            </a:fld>
            <a:endParaRPr lang="en-US" b="0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696200" cy="914400"/>
          </a:xfrm>
        </p:spPr>
        <p:txBody>
          <a:bodyPr/>
          <a:lstStyle/>
          <a:p>
            <a:pPr algn="ctr" eaLnBrk="1" hangingPunct="1"/>
            <a:r>
              <a:rPr lang="en-US" sz="4100" b="1" smtClean="0">
                <a:solidFill>
                  <a:schemeClr val="tx1"/>
                </a:solidFill>
              </a:rPr>
              <a:t>Regular Pyramids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763000" cy="198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  A regular pyramid has a base which is always a regular polygon.</a:t>
            </a:r>
          </a:p>
          <a:p>
            <a:pPr eaLnBrk="1" hangingPunct="1"/>
            <a:r>
              <a:rPr lang="en-US" sz="2400" smtClean="0"/>
              <a:t>The lateral faces all intersect at a point called the vertex and form triangles.  </a:t>
            </a:r>
          </a:p>
          <a:p>
            <a:pPr eaLnBrk="1" hangingPunct="1"/>
            <a:r>
              <a:rPr lang="en-US" sz="2400" smtClean="0"/>
              <a:t>The altitude is a segment from the vertex perpendicular to the base. </a:t>
            </a:r>
          </a:p>
          <a:p>
            <a:pPr eaLnBrk="1" hangingPunct="1"/>
            <a:r>
              <a:rPr lang="en-US" sz="2400" smtClean="0"/>
              <a:t>The slant height is the height of a lateral face.</a:t>
            </a:r>
          </a:p>
        </p:txBody>
      </p:sp>
      <p:grpSp>
        <p:nvGrpSpPr>
          <p:cNvPr id="14356" name="Group 20"/>
          <p:cNvGrpSpPr>
            <a:grpSpLocks/>
          </p:cNvGrpSpPr>
          <p:nvPr/>
        </p:nvGrpSpPr>
        <p:grpSpPr bwMode="auto">
          <a:xfrm>
            <a:off x="4191000" y="4953000"/>
            <a:ext cx="3048000" cy="533400"/>
            <a:chOff x="2784" y="2640"/>
            <a:chExt cx="1920" cy="336"/>
          </a:xfrm>
        </p:grpSpPr>
        <p:sp>
          <p:nvSpPr>
            <p:cNvPr id="18463" name="Text Box 18"/>
            <p:cNvSpPr txBox="1">
              <a:spLocks noChangeArrowheads="1"/>
            </p:cNvSpPr>
            <p:nvPr/>
          </p:nvSpPr>
          <p:spPr bwMode="auto">
            <a:xfrm>
              <a:off x="3168" y="2640"/>
              <a:ext cx="15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0"/>
                <a:t>Lateral side</a:t>
              </a:r>
            </a:p>
          </p:txBody>
        </p:sp>
        <p:sp>
          <p:nvSpPr>
            <p:cNvPr id="18464" name="Arc 19"/>
            <p:cNvSpPr>
              <a:spLocks/>
            </p:cNvSpPr>
            <p:nvPr/>
          </p:nvSpPr>
          <p:spPr bwMode="auto">
            <a:xfrm flipH="1">
              <a:off x="2784" y="2736"/>
              <a:ext cx="336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75" name="Group 39"/>
          <p:cNvGrpSpPr>
            <a:grpSpLocks/>
          </p:cNvGrpSpPr>
          <p:nvPr/>
        </p:nvGrpSpPr>
        <p:grpSpPr bwMode="auto">
          <a:xfrm>
            <a:off x="1981200" y="3794125"/>
            <a:ext cx="1600200" cy="396875"/>
            <a:chOff x="1248" y="2390"/>
            <a:chExt cx="1008" cy="250"/>
          </a:xfrm>
        </p:grpSpPr>
        <p:sp>
          <p:nvSpPr>
            <p:cNvPr id="18461" name="Text Box 21"/>
            <p:cNvSpPr txBox="1">
              <a:spLocks noChangeArrowheads="1"/>
            </p:cNvSpPr>
            <p:nvPr/>
          </p:nvSpPr>
          <p:spPr bwMode="auto">
            <a:xfrm>
              <a:off x="1248" y="2390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/>
                <a:t>vertex</a:t>
              </a:r>
            </a:p>
          </p:txBody>
        </p:sp>
        <p:sp>
          <p:nvSpPr>
            <p:cNvPr id="18462" name="Arc 23"/>
            <p:cNvSpPr>
              <a:spLocks/>
            </p:cNvSpPr>
            <p:nvPr/>
          </p:nvSpPr>
          <p:spPr bwMode="auto">
            <a:xfrm>
              <a:off x="1728" y="2448"/>
              <a:ext cx="528" cy="175"/>
            </a:xfrm>
            <a:custGeom>
              <a:avLst/>
              <a:gdLst>
                <a:gd name="T0" fmla="*/ 0 w 38215"/>
                <a:gd name="T1" fmla="*/ 0 h 24951"/>
                <a:gd name="T2" fmla="*/ 0 w 38215"/>
                <a:gd name="T3" fmla="*/ 0 h 24951"/>
                <a:gd name="T4" fmla="*/ 0 w 38215"/>
                <a:gd name="T5" fmla="*/ 0 h 249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215" h="24951" fill="none" extrusionOk="0">
                  <a:moveTo>
                    <a:pt x="0" y="7797"/>
                  </a:moveTo>
                  <a:cubicBezTo>
                    <a:pt x="4104" y="2857"/>
                    <a:pt x="10193" y="-1"/>
                    <a:pt x="16615" y="0"/>
                  </a:cubicBezTo>
                  <a:cubicBezTo>
                    <a:pt x="28544" y="0"/>
                    <a:pt x="38215" y="9670"/>
                    <a:pt x="38215" y="21600"/>
                  </a:cubicBezTo>
                  <a:cubicBezTo>
                    <a:pt x="38215" y="22722"/>
                    <a:pt x="38127" y="23842"/>
                    <a:pt x="37953" y="24950"/>
                  </a:cubicBezTo>
                </a:path>
                <a:path w="38215" h="24951" stroke="0" extrusionOk="0">
                  <a:moveTo>
                    <a:pt x="0" y="7797"/>
                  </a:moveTo>
                  <a:cubicBezTo>
                    <a:pt x="4104" y="2857"/>
                    <a:pt x="10193" y="-1"/>
                    <a:pt x="16615" y="0"/>
                  </a:cubicBezTo>
                  <a:cubicBezTo>
                    <a:pt x="28544" y="0"/>
                    <a:pt x="38215" y="9670"/>
                    <a:pt x="38215" y="21600"/>
                  </a:cubicBezTo>
                  <a:cubicBezTo>
                    <a:pt x="38215" y="22722"/>
                    <a:pt x="38127" y="23842"/>
                    <a:pt x="37953" y="24950"/>
                  </a:cubicBezTo>
                  <a:lnTo>
                    <a:pt x="16615" y="21600"/>
                  </a:lnTo>
                  <a:lnTo>
                    <a:pt x="0" y="7797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69" name="Group 33"/>
          <p:cNvGrpSpPr>
            <a:grpSpLocks/>
          </p:cNvGrpSpPr>
          <p:nvPr/>
        </p:nvGrpSpPr>
        <p:grpSpPr bwMode="auto">
          <a:xfrm>
            <a:off x="762000" y="4800600"/>
            <a:ext cx="2819400" cy="457200"/>
            <a:chOff x="672" y="2688"/>
            <a:chExt cx="1776" cy="288"/>
          </a:xfrm>
        </p:grpSpPr>
        <p:sp>
          <p:nvSpPr>
            <p:cNvPr id="18459" name="Text Box 29"/>
            <p:cNvSpPr txBox="1">
              <a:spLocks noChangeArrowheads="1"/>
            </p:cNvSpPr>
            <p:nvPr/>
          </p:nvSpPr>
          <p:spPr bwMode="auto">
            <a:xfrm>
              <a:off x="672" y="2688"/>
              <a:ext cx="12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0"/>
                <a:t>altitude</a:t>
              </a:r>
            </a:p>
          </p:txBody>
        </p:sp>
        <p:sp>
          <p:nvSpPr>
            <p:cNvPr id="18460" name="Line 32"/>
            <p:cNvSpPr>
              <a:spLocks noChangeShapeType="1"/>
            </p:cNvSpPr>
            <p:nvPr/>
          </p:nvSpPr>
          <p:spPr bwMode="auto">
            <a:xfrm>
              <a:off x="1440" y="2832"/>
              <a:ext cx="100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72" name="Group 36"/>
          <p:cNvGrpSpPr>
            <a:grpSpLocks/>
          </p:cNvGrpSpPr>
          <p:nvPr/>
        </p:nvGrpSpPr>
        <p:grpSpPr bwMode="auto">
          <a:xfrm>
            <a:off x="1038225" y="4114800"/>
            <a:ext cx="4419600" cy="2286000"/>
            <a:chOff x="1536" y="2640"/>
            <a:chExt cx="1248" cy="1296"/>
          </a:xfrm>
        </p:grpSpPr>
        <p:grpSp>
          <p:nvGrpSpPr>
            <p:cNvPr id="18448" name="Group 28"/>
            <p:cNvGrpSpPr>
              <a:grpSpLocks/>
            </p:cNvGrpSpPr>
            <p:nvPr/>
          </p:nvGrpSpPr>
          <p:grpSpPr bwMode="auto">
            <a:xfrm>
              <a:off x="1536" y="2640"/>
              <a:ext cx="1248" cy="1296"/>
              <a:chOff x="1488" y="2544"/>
              <a:chExt cx="1776" cy="816"/>
            </a:xfrm>
          </p:grpSpPr>
          <p:grpSp>
            <p:nvGrpSpPr>
              <p:cNvPr id="18450" name="Group 26"/>
              <p:cNvGrpSpPr>
                <a:grpSpLocks/>
              </p:cNvGrpSpPr>
              <p:nvPr/>
            </p:nvGrpSpPr>
            <p:grpSpPr bwMode="auto">
              <a:xfrm>
                <a:off x="1488" y="2544"/>
                <a:ext cx="1776" cy="816"/>
                <a:chOff x="1488" y="2544"/>
                <a:chExt cx="1776" cy="816"/>
              </a:xfrm>
            </p:grpSpPr>
            <p:grpSp>
              <p:nvGrpSpPr>
                <p:cNvPr id="18452" name="Group 14"/>
                <p:cNvGrpSpPr>
                  <a:grpSpLocks/>
                </p:cNvGrpSpPr>
                <p:nvPr/>
              </p:nvGrpSpPr>
              <p:grpSpPr bwMode="auto">
                <a:xfrm>
                  <a:off x="1488" y="2544"/>
                  <a:ext cx="1776" cy="816"/>
                  <a:chOff x="1488" y="2544"/>
                  <a:chExt cx="1776" cy="816"/>
                </a:xfrm>
              </p:grpSpPr>
              <p:sp>
                <p:nvSpPr>
                  <p:cNvPr id="18454" name="Line 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88" y="2544"/>
                    <a:ext cx="1008" cy="81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55" name="AutoShape 4"/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3120"/>
                    <a:ext cx="1776" cy="240"/>
                  </a:xfrm>
                  <a:prstGeom prst="parallelogram">
                    <a:avLst>
                      <a:gd name="adj" fmla="val 185000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456" name="Line 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992" y="2544"/>
                    <a:ext cx="504" cy="57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57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2544"/>
                    <a:ext cx="768" cy="576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58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2544"/>
                    <a:ext cx="288" cy="81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8453" name="Line 25"/>
                <p:cNvSpPr>
                  <a:spLocks noChangeShapeType="1"/>
                </p:cNvSpPr>
                <p:nvPr/>
              </p:nvSpPr>
              <p:spPr bwMode="auto">
                <a:xfrm>
                  <a:off x="2496" y="2544"/>
                  <a:ext cx="0" cy="6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451" name="Rectangle 27"/>
              <p:cNvSpPr>
                <a:spLocks noChangeArrowheads="1"/>
              </p:cNvSpPr>
              <p:nvPr/>
            </p:nvSpPr>
            <p:spPr bwMode="auto">
              <a:xfrm>
                <a:off x="2496" y="3168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49" name="Line 35"/>
            <p:cNvSpPr>
              <a:spLocks noChangeShapeType="1"/>
            </p:cNvSpPr>
            <p:nvPr/>
          </p:nvSpPr>
          <p:spPr bwMode="auto">
            <a:xfrm>
              <a:off x="2233" y="2640"/>
              <a:ext cx="407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74" name="Group 38"/>
          <p:cNvGrpSpPr>
            <a:grpSpLocks/>
          </p:cNvGrpSpPr>
          <p:nvPr/>
        </p:nvGrpSpPr>
        <p:grpSpPr bwMode="auto">
          <a:xfrm>
            <a:off x="4425950" y="5402263"/>
            <a:ext cx="3352800" cy="777875"/>
            <a:chOff x="2544" y="3456"/>
            <a:chExt cx="2112" cy="490"/>
          </a:xfrm>
        </p:grpSpPr>
        <p:sp>
          <p:nvSpPr>
            <p:cNvPr id="18446" name="Text Box 34"/>
            <p:cNvSpPr txBox="1">
              <a:spLocks noChangeArrowheads="1"/>
            </p:cNvSpPr>
            <p:nvPr/>
          </p:nvSpPr>
          <p:spPr bwMode="auto">
            <a:xfrm>
              <a:off x="3072" y="3696"/>
              <a:ext cx="15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0"/>
                <a:t>Slant height</a:t>
              </a:r>
            </a:p>
          </p:txBody>
        </p:sp>
        <p:sp>
          <p:nvSpPr>
            <p:cNvPr id="18447" name="Line 37"/>
            <p:cNvSpPr>
              <a:spLocks noChangeShapeType="1"/>
            </p:cNvSpPr>
            <p:nvPr/>
          </p:nvSpPr>
          <p:spPr bwMode="auto">
            <a:xfrm flipH="1" flipV="1">
              <a:off x="2544" y="3456"/>
              <a:ext cx="52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53" name="Group 17"/>
          <p:cNvGrpSpPr>
            <a:grpSpLocks/>
          </p:cNvGrpSpPr>
          <p:nvPr/>
        </p:nvGrpSpPr>
        <p:grpSpPr bwMode="auto">
          <a:xfrm>
            <a:off x="1981200" y="6096000"/>
            <a:ext cx="1828800" cy="706438"/>
            <a:chOff x="1872" y="3312"/>
            <a:chExt cx="1152" cy="445"/>
          </a:xfrm>
        </p:grpSpPr>
        <p:sp>
          <p:nvSpPr>
            <p:cNvPr id="18444" name="Text Box 15"/>
            <p:cNvSpPr txBox="1">
              <a:spLocks noChangeArrowheads="1"/>
            </p:cNvSpPr>
            <p:nvPr/>
          </p:nvSpPr>
          <p:spPr bwMode="auto">
            <a:xfrm>
              <a:off x="1872" y="3507"/>
              <a:ext cx="115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0"/>
                <a:t>Base</a:t>
              </a:r>
            </a:p>
          </p:txBody>
        </p:sp>
        <p:sp>
          <p:nvSpPr>
            <p:cNvPr id="18445" name="Arc 16"/>
            <p:cNvSpPr>
              <a:spLocks/>
            </p:cNvSpPr>
            <p:nvPr/>
          </p:nvSpPr>
          <p:spPr bwMode="auto">
            <a:xfrm flipV="1">
              <a:off x="2400" y="3312"/>
              <a:ext cx="144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0" dirty="0" smtClean="0"/>
              <a:t>Prisms &amp; Pyramids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FD6739-0969-49DE-AB79-773838FA40E3}" type="slidenum">
              <a:rPr lang="en-US" b="0" smtClean="0"/>
              <a:pPr/>
              <a:t>6</a:t>
            </a:fld>
            <a:endParaRPr lang="en-US" b="0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763000" cy="838200"/>
          </a:xfrm>
        </p:spPr>
        <p:txBody>
          <a:bodyPr/>
          <a:lstStyle/>
          <a:p>
            <a:pPr algn="ctr" eaLnBrk="1" hangingPunct="1"/>
            <a:r>
              <a:rPr lang="en-US" sz="3600" b="1" smtClean="0">
                <a:solidFill>
                  <a:schemeClr val="tx1"/>
                </a:solidFill>
              </a:rPr>
              <a:t>Regular Pyramid</a:t>
            </a:r>
            <a:br>
              <a:rPr lang="en-US" sz="3600" b="1" smtClean="0">
                <a:solidFill>
                  <a:schemeClr val="tx1"/>
                </a:solidFill>
              </a:rPr>
            </a:br>
            <a:r>
              <a:rPr lang="en-US" sz="2800" i="1" smtClean="0">
                <a:solidFill>
                  <a:schemeClr val="tx1"/>
                </a:solidFill>
              </a:rPr>
              <a:t>( p = </a:t>
            </a:r>
            <a:r>
              <a:rPr lang="en-US" sz="2800" smtClean="0">
                <a:solidFill>
                  <a:schemeClr val="tx1"/>
                </a:solidFill>
              </a:rPr>
              <a:t>perimeter of the base</a:t>
            </a:r>
            <a:r>
              <a:rPr lang="en-US" sz="2800" i="1" smtClean="0">
                <a:solidFill>
                  <a:schemeClr val="tx1"/>
                </a:solidFill>
              </a:rPr>
              <a:t>, l  = </a:t>
            </a:r>
            <a:r>
              <a:rPr lang="en-US" sz="2800" smtClean="0">
                <a:solidFill>
                  <a:schemeClr val="tx1"/>
                </a:solidFill>
              </a:rPr>
              <a:t>slant height, B = base area)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3200400" y="4343400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/>
              <a:t>Lateral area = ½ (13)(40) = 260 sq. units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3200400" y="3352800"/>
            <a:ext cx="50292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/>
              <a:t>Perimeter = (2 x 10) + (2 x 10) = 40</a:t>
            </a:r>
          </a:p>
          <a:p>
            <a:pPr>
              <a:spcBef>
                <a:spcPct val="50000"/>
              </a:spcBef>
            </a:pPr>
            <a:r>
              <a:rPr lang="en-US" sz="2400" b="0"/>
              <a:t>Slant height  </a:t>
            </a:r>
            <a:r>
              <a:rPr lang="en-US" sz="2400" i="1"/>
              <a:t>l </a:t>
            </a:r>
            <a:r>
              <a:rPr lang="en-US" sz="2400" b="0"/>
              <a:t>= 13 ; Height </a:t>
            </a:r>
            <a:r>
              <a:rPr lang="en-US" sz="2400" i="1"/>
              <a:t>h </a:t>
            </a:r>
            <a:r>
              <a:rPr lang="en-US" sz="2400" b="0"/>
              <a:t>= 12</a:t>
            </a:r>
          </a:p>
        </p:txBody>
      </p:sp>
      <p:sp>
        <p:nvSpPr>
          <p:cNvPr id="15384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533400" y="1768475"/>
            <a:ext cx="8839200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The lateral area  of a regular pyramid (</a:t>
            </a:r>
            <a:r>
              <a:rPr lang="en-US" sz="2400" b="1" smtClean="0">
                <a:solidFill>
                  <a:srgbClr val="CC3300"/>
                </a:solidFill>
              </a:rPr>
              <a:t>L.A.</a:t>
            </a:r>
            <a:r>
              <a:rPr lang="en-US" sz="2400" smtClean="0"/>
              <a:t>)= </a:t>
            </a:r>
            <a:r>
              <a:rPr lang="en-US" sz="2400" b="1" smtClean="0">
                <a:solidFill>
                  <a:srgbClr val="CC3300"/>
                </a:solidFill>
              </a:rPr>
              <a:t>½ </a:t>
            </a:r>
            <a:r>
              <a:rPr lang="en-US" sz="2400" b="1" i="1" smtClean="0">
                <a:solidFill>
                  <a:srgbClr val="CC3300"/>
                </a:solidFill>
              </a:rPr>
              <a:t>lp</a:t>
            </a:r>
            <a:endParaRPr lang="en-US" sz="2400" b="1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Surface area of a regular pyramid (</a:t>
            </a:r>
            <a:r>
              <a:rPr lang="en-US" sz="2400" b="1" smtClean="0">
                <a:solidFill>
                  <a:srgbClr val="CC3300"/>
                </a:solidFill>
              </a:rPr>
              <a:t>S.A.</a:t>
            </a:r>
            <a:r>
              <a:rPr lang="en-US" sz="2400" smtClean="0"/>
              <a:t>) = </a:t>
            </a:r>
            <a:r>
              <a:rPr lang="en-US" sz="2400" b="1" smtClean="0">
                <a:solidFill>
                  <a:srgbClr val="CC3300"/>
                </a:solidFill>
              </a:rPr>
              <a:t>½ </a:t>
            </a:r>
            <a:r>
              <a:rPr lang="en-US" sz="2400" b="1" i="1" smtClean="0">
                <a:solidFill>
                  <a:srgbClr val="CC3300"/>
                </a:solidFill>
              </a:rPr>
              <a:t>lp </a:t>
            </a:r>
            <a:r>
              <a:rPr lang="en-US" sz="2400" b="1" smtClean="0">
                <a:solidFill>
                  <a:srgbClr val="CC3300"/>
                </a:solidFill>
              </a:rPr>
              <a:t>+ B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The volume of a right pyramid (</a:t>
            </a:r>
            <a:r>
              <a:rPr lang="en-US" sz="2400" b="1" smtClean="0">
                <a:solidFill>
                  <a:srgbClr val="CC3300"/>
                </a:solidFill>
              </a:rPr>
              <a:t>V</a:t>
            </a:r>
            <a:r>
              <a:rPr lang="en-US" sz="2400" smtClean="0"/>
              <a:t>)= </a:t>
            </a:r>
            <a:r>
              <a:rPr lang="en-US" sz="2400" b="1" smtClean="0">
                <a:solidFill>
                  <a:srgbClr val="CC3300"/>
                </a:solidFill>
                <a:cs typeface="Times New Roman" pitchFamily="18" charset="0"/>
              </a:rPr>
              <a:t>⅓</a:t>
            </a:r>
            <a:r>
              <a:rPr lang="en-US" sz="2400" b="1" smtClean="0">
                <a:solidFill>
                  <a:srgbClr val="CC3300"/>
                </a:solidFill>
              </a:rPr>
              <a:t>  Bh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3197225" y="4841875"/>
            <a:ext cx="54895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/>
              <a:t>Area of base = 10 x 10 = 100 sq. units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3162300" y="5322888"/>
            <a:ext cx="55626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/>
              <a:t>Surface area = 260 + 100 = 360 sq. units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3200400" y="5791200"/>
            <a:ext cx="5486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0" dirty="0"/>
              <a:t>Volume = </a:t>
            </a:r>
            <a:r>
              <a:rPr lang="en-US" sz="2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⅓ (100)(12) = 400 cubic units</a:t>
            </a:r>
          </a:p>
        </p:txBody>
      </p:sp>
      <p:grpSp>
        <p:nvGrpSpPr>
          <p:cNvPr id="15389" name="Group 29"/>
          <p:cNvGrpSpPr>
            <a:grpSpLocks/>
          </p:cNvGrpSpPr>
          <p:nvPr/>
        </p:nvGrpSpPr>
        <p:grpSpPr bwMode="auto">
          <a:xfrm>
            <a:off x="215900" y="3856038"/>
            <a:ext cx="2514600" cy="2457450"/>
            <a:chOff x="768" y="2304"/>
            <a:chExt cx="1584" cy="1548"/>
          </a:xfrm>
        </p:grpSpPr>
        <p:sp>
          <p:nvSpPr>
            <p:cNvPr id="19471" name="Text Box 30"/>
            <p:cNvSpPr txBox="1">
              <a:spLocks noChangeArrowheads="1"/>
            </p:cNvSpPr>
            <p:nvPr/>
          </p:nvSpPr>
          <p:spPr bwMode="auto">
            <a:xfrm>
              <a:off x="1872" y="3485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/>
                <a:t>10</a:t>
              </a:r>
            </a:p>
          </p:txBody>
        </p:sp>
        <p:grpSp>
          <p:nvGrpSpPr>
            <p:cNvPr id="19472" name="Group 31"/>
            <p:cNvGrpSpPr>
              <a:grpSpLocks/>
            </p:cNvGrpSpPr>
            <p:nvPr/>
          </p:nvGrpSpPr>
          <p:grpSpPr bwMode="auto">
            <a:xfrm>
              <a:off x="768" y="2304"/>
              <a:ext cx="1584" cy="1548"/>
              <a:chOff x="768" y="2304"/>
              <a:chExt cx="1584" cy="1548"/>
            </a:xfrm>
          </p:grpSpPr>
          <p:grpSp>
            <p:nvGrpSpPr>
              <p:cNvPr id="19473" name="Group 32"/>
              <p:cNvGrpSpPr>
                <a:grpSpLocks/>
              </p:cNvGrpSpPr>
              <p:nvPr/>
            </p:nvGrpSpPr>
            <p:grpSpPr bwMode="auto">
              <a:xfrm>
                <a:off x="768" y="2304"/>
                <a:ext cx="1584" cy="1548"/>
                <a:chOff x="768" y="2064"/>
                <a:chExt cx="1584" cy="1548"/>
              </a:xfrm>
            </p:grpSpPr>
            <p:sp>
              <p:nvSpPr>
                <p:cNvPr id="19475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1056" y="3360"/>
                  <a:ext cx="336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2000"/>
                    <a:t>10</a:t>
                  </a:r>
                </a:p>
              </p:txBody>
            </p:sp>
            <p:grpSp>
              <p:nvGrpSpPr>
                <p:cNvPr id="19476" name="Group 34"/>
                <p:cNvGrpSpPr>
                  <a:grpSpLocks/>
                </p:cNvGrpSpPr>
                <p:nvPr/>
              </p:nvGrpSpPr>
              <p:grpSpPr bwMode="auto">
                <a:xfrm>
                  <a:off x="768" y="2064"/>
                  <a:ext cx="1584" cy="1296"/>
                  <a:chOff x="768" y="2064"/>
                  <a:chExt cx="1584" cy="1296"/>
                </a:xfrm>
              </p:grpSpPr>
              <p:grpSp>
                <p:nvGrpSpPr>
                  <p:cNvPr id="19477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768" y="2064"/>
                    <a:ext cx="1584" cy="1296"/>
                    <a:chOff x="1536" y="2640"/>
                    <a:chExt cx="1584" cy="1296"/>
                  </a:xfrm>
                </p:grpSpPr>
                <p:grpSp>
                  <p:nvGrpSpPr>
                    <p:cNvPr id="19480" name="Group 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6" y="2640"/>
                      <a:ext cx="1584" cy="1296"/>
                      <a:chOff x="1488" y="2544"/>
                      <a:chExt cx="2254" cy="816"/>
                    </a:xfrm>
                  </p:grpSpPr>
                  <p:grpSp>
                    <p:nvGrpSpPr>
                      <p:cNvPr id="19482" name="Group 3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88" y="2544"/>
                        <a:ext cx="2254" cy="816"/>
                        <a:chOff x="1488" y="2544"/>
                        <a:chExt cx="2254" cy="816"/>
                      </a:xfrm>
                    </p:grpSpPr>
                    <p:grpSp>
                      <p:nvGrpSpPr>
                        <p:cNvPr id="19484" name="Group 3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488" y="2544"/>
                          <a:ext cx="2254" cy="816"/>
                          <a:chOff x="1488" y="2544"/>
                          <a:chExt cx="2254" cy="816"/>
                        </a:xfrm>
                      </p:grpSpPr>
                      <p:sp>
                        <p:nvSpPr>
                          <p:cNvPr id="19486" name="Line 3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H="1">
                            <a:off x="1488" y="2544"/>
                            <a:ext cx="1008" cy="816"/>
                          </a:xfrm>
                          <a:prstGeom prst="line">
                            <a:avLst/>
                          </a:prstGeom>
                          <a:noFill/>
                          <a:ln w="381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487" name="AutoShape 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488" y="3120"/>
                            <a:ext cx="2254" cy="240"/>
                          </a:xfrm>
                          <a:prstGeom prst="parallelogram">
                            <a:avLst>
                              <a:gd name="adj" fmla="val 185007"/>
                            </a:avLst>
                          </a:prstGeom>
                          <a:solidFill>
                            <a:schemeClr val="accent1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488" name="Line 4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H="1">
                            <a:off x="2478" y="2544"/>
                            <a:ext cx="18" cy="576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chemeClr val="tx1"/>
                            </a:solidFill>
                            <a:prstDash val="sysDash"/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489" name="Line 4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496" y="2544"/>
                            <a:ext cx="1246" cy="576"/>
                          </a:xfrm>
                          <a:prstGeom prst="line">
                            <a:avLst/>
                          </a:prstGeom>
                          <a:noFill/>
                          <a:ln w="571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490" name="Line 4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496" y="2544"/>
                            <a:ext cx="288" cy="816"/>
                          </a:xfrm>
                          <a:prstGeom prst="line">
                            <a:avLst/>
                          </a:prstGeom>
                          <a:noFill/>
                          <a:ln w="381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19485" name="Line 4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526" y="2592"/>
                          <a:ext cx="43" cy="67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9483" name="Rectangle 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26" y="3173"/>
                        <a:ext cx="96" cy="9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9481" name="Line 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44" y="2640"/>
                      <a:ext cx="444" cy="1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9478" name="Text Box 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72" y="2208"/>
                    <a:ext cx="336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000"/>
                      <a:t>13</a:t>
                    </a:r>
                  </a:p>
                </p:txBody>
              </p:sp>
              <p:sp>
                <p:nvSpPr>
                  <p:cNvPr id="19479" name="Line 4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28" y="2448"/>
                    <a:ext cx="192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9474" name="Text Box 49"/>
              <p:cNvSpPr txBox="1">
                <a:spLocks noChangeArrowheads="1"/>
              </p:cNvSpPr>
              <p:nvPr/>
            </p:nvSpPr>
            <p:spPr bwMode="auto">
              <a:xfrm>
                <a:off x="1209" y="2848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rgbClr val="FF00FF"/>
                    </a:solidFill>
                  </a:rPr>
                  <a:t>12</a:t>
                </a:r>
              </a:p>
            </p:txBody>
          </p:sp>
        </p:grpSp>
      </p:grpSp>
      <p:sp>
        <p:nvSpPr>
          <p:cNvPr id="15410" name="Line 50"/>
          <p:cNvSpPr>
            <a:spLocks noChangeShapeType="1"/>
          </p:cNvSpPr>
          <p:nvPr/>
        </p:nvSpPr>
        <p:spPr bwMode="auto">
          <a:xfrm>
            <a:off x="228600" y="3200400"/>
            <a:ext cx="8686800" cy="0"/>
          </a:xfrm>
          <a:prstGeom prst="line">
            <a:avLst/>
          </a:prstGeom>
          <a:noFill/>
          <a:ln w="57150" cap="rnd">
            <a:solidFill>
              <a:srgbClr val="3333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11" name="Text Box 51"/>
          <p:cNvSpPr txBox="1">
            <a:spLocks noChangeArrowheads="1"/>
          </p:cNvSpPr>
          <p:nvPr/>
        </p:nvSpPr>
        <p:spPr bwMode="auto">
          <a:xfrm>
            <a:off x="381000" y="32766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CC3300"/>
                </a:solidFill>
              </a:rPr>
              <a:t>Example:</a:t>
            </a:r>
          </a:p>
        </p:txBody>
      </p:sp>
      <p:cxnSp>
        <p:nvCxnSpPr>
          <p:cNvPr id="19470" name="Straight Connector 2"/>
          <p:cNvCxnSpPr>
            <a:cxnSpLocks noChangeShapeType="1"/>
          </p:cNvCxnSpPr>
          <p:nvPr/>
        </p:nvCxnSpPr>
        <p:spPr bwMode="auto">
          <a:xfrm>
            <a:off x="1144588" y="4899025"/>
            <a:ext cx="228600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5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53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53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2" grpId="0"/>
      <p:bldP spid="15383" grpId="0"/>
      <p:bldP spid="15386" grpId="0"/>
      <p:bldP spid="15387" grpId="0"/>
      <p:bldP spid="15388" grpId="0"/>
      <p:bldP spid="15410" grpId="0" animBg="1"/>
      <p:bldP spid="154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863" y="762000"/>
            <a:ext cx="7696200" cy="914400"/>
          </a:xfrm>
        </p:spPr>
        <p:txBody>
          <a:bodyPr/>
          <a:lstStyle/>
          <a:p>
            <a:pPr algn="ctr"/>
            <a:r>
              <a:rPr lang="en-US" sz="5400" smtClean="0"/>
              <a:t/>
            </a:r>
            <a:br>
              <a:rPr lang="en-US" sz="5400" smtClean="0"/>
            </a:br>
            <a:r>
              <a:rPr lang="en-US" sz="2400" smtClean="0"/>
              <a:t>**  To find the lateral area of a non-regular pyramid, find the area of each face separately.  </a:t>
            </a:r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0" dirty="0" smtClean="0"/>
              <a:t>Prisms </a:t>
            </a:r>
            <a:r>
              <a:rPr lang="en-US" b="0" dirty="0" smtClean="0"/>
              <a:t>&amp; Pyramids</a:t>
            </a:r>
          </a:p>
        </p:txBody>
      </p:sp>
      <p:cxnSp>
        <p:nvCxnSpPr>
          <p:cNvPr id="20484" name="Straight Connector 27"/>
          <p:cNvCxnSpPr>
            <a:cxnSpLocks noChangeShapeType="1"/>
          </p:cNvCxnSpPr>
          <p:nvPr/>
        </p:nvCxnSpPr>
        <p:spPr bwMode="auto">
          <a:xfrm flipV="1">
            <a:off x="1374775" y="4560888"/>
            <a:ext cx="331788" cy="381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119313" y="1828800"/>
            <a:ext cx="63547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Find the slant height of the front face and the side face.</a:t>
            </a:r>
          </a:p>
          <a:p>
            <a:r>
              <a:rPr lang="en-US" b="0" i="1"/>
              <a:t>  l</a:t>
            </a:r>
            <a:r>
              <a:rPr lang="en-US" b="0" i="1" baseline="30000"/>
              <a:t>2</a:t>
            </a:r>
            <a:r>
              <a:rPr lang="en-US" b="0" i="1"/>
              <a:t>=</a:t>
            </a:r>
            <a:r>
              <a:rPr lang="en-US" b="0"/>
              <a:t> 3</a:t>
            </a:r>
            <a:r>
              <a:rPr lang="en-US" b="0" baseline="30000"/>
              <a:t>2</a:t>
            </a:r>
            <a:r>
              <a:rPr lang="en-US" b="0"/>
              <a:t> + 9</a:t>
            </a:r>
            <a:r>
              <a:rPr lang="en-US" b="0" baseline="30000"/>
              <a:t>2</a:t>
            </a:r>
            <a:r>
              <a:rPr lang="en-US" b="0"/>
              <a:t> 		</a:t>
            </a:r>
            <a:r>
              <a:rPr lang="en-US" b="0" i="1"/>
              <a:t>m</a:t>
            </a:r>
            <a:r>
              <a:rPr lang="en-US" b="0" baseline="30000"/>
              <a:t>2</a:t>
            </a:r>
            <a:r>
              <a:rPr lang="en-US" b="0"/>
              <a:t> = 5</a:t>
            </a:r>
            <a:r>
              <a:rPr lang="en-US" b="0" baseline="30000"/>
              <a:t>2</a:t>
            </a:r>
            <a:r>
              <a:rPr lang="en-US" b="0"/>
              <a:t> + 9</a:t>
            </a:r>
            <a:r>
              <a:rPr lang="en-US" b="0" baseline="30000"/>
              <a:t>2</a:t>
            </a:r>
            <a:r>
              <a:rPr lang="en-US" b="0"/>
              <a:t> </a:t>
            </a:r>
          </a:p>
          <a:p>
            <a:r>
              <a:rPr lang="en-US" b="0"/>
              <a:t>  </a:t>
            </a:r>
            <a:r>
              <a:rPr lang="en-US" b="0" i="1"/>
              <a:t>l</a:t>
            </a:r>
            <a:r>
              <a:rPr lang="en-US" b="0" baseline="30000"/>
              <a:t>2</a:t>
            </a:r>
            <a:r>
              <a:rPr lang="en-US" b="0"/>
              <a:t>= 9 + 81 = 90		</a:t>
            </a:r>
            <a:r>
              <a:rPr lang="en-US" b="0" i="1"/>
              <a:t>m</a:t>
            </a:r>
            <a:r>
              <a:rPr lang="en-US" b="0" baseline="30000"/>
              <a:t>2</a:t>
            </a:r>
            <a:r>
              <a:rPr lang="en-US" b="0"/>
              <a:t> = 25 + 81 = 106</a:t>
            </a:r>
          </a:p>
          <a:p>
            <a:r>
              <a:rPr lang="en-US" b="0"/>
              <a:t>  </a:t>
            </a:r>
            <a:r>
              <a:rPr lang="en-US" b="0" i="1"/>
              <a:t> l </a:t>
            </a:r>
            <a:r>
              <a:rPr lang="en-US" b="0"/>
              <a:t>= 9.4			</a:t>
            </a:r>
            <a:r>
              <a:rPr lang="en-US" b="0" i="1"/>
              <a:t>m</a:t>
            </a:r>
            <a:r>
              <a:rPr lang="en-US" b="0"/>
              <a:t> = 10.3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316413" y="3938588"/>
            <a:ext cx="4648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Since the front and back faces are the same, </a:t>
            </a:r>
          </a:p>
          <a:p>
            <a:r>
              <a:rPr lang="en-US"/>
              <a:t>and the two side faces are the same, </a:t>
            </a:r>
          </a:p>
          <a:p>
            <a:r>
              <a:rPr lang="en-US"/>
              <a:t>add the areas of the four faces.  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770313" y="5046663"/>
            <a:ext cx="5738812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</a:rPr>
              <a:t>Lateral area = 2(47) + 2(30.9) = 155.8      </a:t>
            </a:r>
          </a:p>
          <a:p>
            <a:r>
              <a:rPr lang="en-US" sz="2400"/>
              <a:t>    Continue with the formula for </a:t>
            </a:r>
          </a:p>
          <a:p>
            <a:r>
              <a:rPr lang="en-US" sz="2400"/>
              <a:t>           surface area and volume. 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149475" y="304800"/>
            <a:ext cx="5699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>
                <a:solidFill>
                  <a:srgbClr val="FF0000"/>
                </a:solidFill>
              </a:rPr>
              <a:t>Non-regular Pyramids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498850" y="3084513"/>
            <a:ext cx="49752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Area of front face = ½ (10)(9.4) =  47</a:t>
            </a:r>
          </a:p>
          <a:p>
            <a:r>
              <a:rPr lang="en-US"/>
              <a:t>Area of side face = ½ (6)(10.3) = 30.9</a:t>
            </a:r>
          </a:p>
          <a:p>
            <a:endParaRPr lang="en-US"/>
          </a:p>
        </p:txBody>
      </p: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-73025" y="3114675"/>
            <a:ext cx="3770313" cy="3438525"/>
            <a:chOff x="-72270" y="3026810"/>
            <a:chExt cx="3770215" cy="3439644"/>
          </a:xfrm>
        </p:grpSpPr>
        <p:grpSp>
          <p:nvGrpSpPr>
            <p:cNvPr id="20491" name="Group 40"/>
            <p:cNvGrpSpPr>
              <a:grpSpLocks/>
            </p:cNvGrpSpPr>
            <p:nvPr/>
          </p:nvGrpSpPr>
          <p:grpSpPr bwMode="auto">
            <a:xfrm>
              <a:off x="-72270" y="3026810"/>
              <a:ext cx="3770215" cy="3439644"/>
              <a:chOff x="673100" y="3236913"/>
              <a:chExt cx="2514600" cy="2457450"/>
            </a:xfrm>
          </p:grpSpPr>
          <p:grpSp>
            <p:nvGrpSpPr>
              <p:cNvPr id="20498" name="Group 29"/>
              <p:cNvGrpSpPr>
                <a:grpSpLocks/>
              </p:cNvGrpSpPr>
              <p:nvPr/>
            </p:nvGrpSpPr>
            <p:grpSpPr bwMode="auto">
              <a:xfrm>
                <a:off x="673100" y="3236913"/>
                <a:ext cx="2514600" cy="2457450"/>
                <a:chOff x="768" y="2304"/>
                <a:chExt cx="1584" cy="1548"/>
              </a:xfrm>
            </p:grpSpPr>
            <p:sp>
              <p:nvSpPr>
                <p:cNvPr id="20502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970" y="3377"/>
                  <a:ext cx="33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2000"/>
                    <a:t>6</a:t>
                  </a:r>
                </a:p>
              </p:txBody>
            </p:sp>
            <p:grpSp>
              <p:nvGrpSpPr>
                <p:cNvPr id="20503" name="Group 31"/>
                <p:cNvGrpSpPr>
                  <a:grpSpLocks/>
                </p:cNvGrpSpPr>
                <p:nvPr/>
              </p:nvGrpSpPr>
              <p:grpSpPr bwMode="auto">
                <a:xfrm>
                  <a:off x="768" y="2304"/>
                  <a:ext cx="1584" cy="1548"/>
                  <a:chOff x="768" y="2304"/>
                  <a:chExt cx="1584" cy="1548"/>
                </a:xfrm>
              </p:grpSpPr>
              <p:grpSp>
                <p:nvGrpSpPr>
                  <p:cNvPr id="20504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768" y="2304"/>
                    <a:ext cx="1584" cy="1548"/>
                    <a:chOff x="768" y="2064"/>
                    <a:chExt cx="1584" cy="1548"/>
                  </a:xfrm>
                </p:grpSpPr>
                <p:sp>
                  <p:nvSpPr>
                    <p:cNvPr id="20506" name="Text Box 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56" y="3360"/>
                      <a:ext cx="336" cy="25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000"/>
                        <a:t>10</a:t>
                      </a:r>
                    </a:p>
                  </p:txBody>
                </p:sp>
                <p:grpSp>
                  <p:nvGrpSpPr>
                    <p:cNvPr id="20507" name="Group 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8" y="2064"/>
                      <a:ext cx="1584" cy="1296"/>
                      <a:chOff x="768" y="2064"/>
                      <a:chExt cx="1584" cy="1296"/>
                    </a:xfrm>
                  </p:grpSpPr>
                  <p:grpSp>
                    <p:nvGrpSpPr>
                      <p:cNvPr id="20508" name="Group 3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2064"/>
                        <a:ext cx="1584" cy="1296"/>
                        <a:chOff x="1536" y="2640"/>
                        <a:chExt cx="1584" cy="1296"/>
                      </a:xfrm>
                    </p:grpSpPr>
                    <p:grpSp>
                      <p:nvGrpSpPr>
                        <p:cNvPr id="20511" name="Group 3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536" y="2640"/>
                          <a:ext cx="1584" cy="1296"/>
                          <a:chOff x="1488" y="2544"/>
                          <a:chExt cx="2254" cy="816"/>
                        </a:xfrm>
                      </p:grpSpPr>
                      <p:grpSp>
                        <p:nvGrpSpPr>
                          <p:cNvPr id="20513" name="Group 3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488" y="2544"/>
                            <a:ext cx="2254" cy="816"/>
                            <a:chOff x="1488" y="2544"/>
                            <a:chExt cx="2254" cy="816"/>
                          </a:xfrm>
                        </p:grpSpPr>
                        <p:grpSp>
                          <p:nvGrpSpPr>
                            <p:cNvPr id="20515" name="Group 3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1488" y="2544"/>
                              <a:ext cx="2254" cy="816"/>
                              <a:chOff x="1488" y="2544"/>
                              <a:chExt cx="2254" cy="816"/>
                            </a:xfrm>
                          </p:grpSpPr>
                          <p:sp>
                            <p:nvSpPr>
                              <p:cNvPr id="20517" name="Line 3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H="1">
                                <a:off x="1488" y="2544"/>
                                <a:ext cx="1008" cy="816"/>
                              </a:xfrm>
                              <a:prstGeom prst="line">
                                <a:avLst/>
                              </a:prstGeom>
                              <a:noFill/>
                              <a:ln w="381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20518" name="AutoShape 4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488" y="3120"/>
                                <a:ext cx="2254" cy="240"/>
                              </a:xfrm>
                              <a:prstGeom prst="parallelogram">
                                <a:avLst>
                                  <a:gd name="adj" fmla="val 185007"/>
                                </a:avLst>
                              </a:prstGeom>
                              <a:solidFill>
                                <a:schemeClr val="accent1"/>
                              </a:solidFill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20519" name="Line 4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H="1">
                                <a:off x="2478" y="2544"/>
                                <a:ext cx="18" cy="576"/>
                              </a:xfrm>
                              <a:prstGeom prst="line">
                                <a:avLst/>
                              </a:prstGeom>
                              <a:noFill/>
                              <a:ln w="28575">
                                <a:solidFill>
                                  <a:schemeClr val="tx1"/>
                                </a:solidFill>
                                <a:prstDash val="sysDash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20520" name="Line 4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496" y="2544"/>
                                <a:ext cx="1246" cy="576"/>
                              </a:xfrm>
                              <a:prstGeom prst="line">
                                <a:avLst/>
                              </a:prstGeom>
                              <a:noFill/>
                              <a:ln w="5715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20521" name="Line 4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496" y="2544"/>
                                <a:ext cx="288" cy="816"/>
                              </a:xfrm>
                              <a:prstGeom prst="line">
                                <a:avLst/>
                              </a:prstGeom>
                              <a:noFill/>
                              <a:ln w="381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20516" name="Line 44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2526" y="2592"/>
                              <a:ext cx="43" cy="677"/>
                            </a:xfrm>
                            <a:prstGeom prst="line">
                              <a:avLst/>
                            </a:prstGeom>
                            <a:noFill/>
                            <a:ln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  <p:sp>
                        <p:nvSpPr>
                          <p:cNvPr id="20514" name="Rectangle 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442" y="3216"/>
                            <a:ext cx="126" cy="48"/>
                          </a:xfrm>
                          <a:prstGeom prst="rect">
                            <a:avLst/>
                          </a:prstGeom>
                          <a:solidFill>
                            <a:schemeClr val="accent1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20512" name="Line 4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244" y="2640"/>
                          <a:ext cx="444" cy="114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prstDash val="dash"/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20509" name="Text Box 4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872" y="2208"/>
                        <a:ext cx="336" cy="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defRPr b="1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>
                          <a:defRPr b="1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>
                          <a:defRPr b="1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>
                          <a:defRPr b="1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>
                          <a:defRPr b="1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>
                          <a:spcBef>
                            <a:spcPct val="50000"/>
                          </a:spcBef>
                        </a:pPr>
                        <a:endParaRPr lang="en-US" sz="2000"/>
                      </a:p>
                    </p:txBody>
                  </p:sp>
                  <p:sp>
                    <p:nvSpPr>
                      <p:cNvPr id="20510" name="Line 48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1728" y="2401"/>
                        <a:ext cx="192" cy="335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20505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70" y="2952"/>
                    <a:ext cx="164" cy="18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000">
                        <a:solidFill>
                          <a:srgbClr val="FF00FF"/>
                        </a:solidFill>
                      </a:rPr>
                      <a:t> 9</a:t>
                    </a:r>
                  </a:p>
                </p:txBody>
              </p:sp>
            </p:grpSp>
          </p:grpSp>
          <p:sp>
            <p:nvSpPr>
              <p:cNvPr id="20499" name="TextBox 33"/>
              <p:cNvSpPr txBox="1">
                <a:spLocks noChangeArrowheads="1"/>
              </p:cNvSpPr>
              <p:nvPr/>
            </p:nvSpPr>
            <p:spPr bwMode="auto">
              <a:xfrm>
                <a:off x="2459185" y="3548015"/>
                <a:ext cx="466429" cy="381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i="1"/>
                  <a:t>m</a:t>
                </a:r>
              </a:p>
            </p:txBody>
          </p:sp>
          <p:sp>
            <p:nvSpPr>
              <p:cNvPr id="20500" name="TextBox 34"/>
              <p:cNvSpPr txBox="1">
                <a:spLocks noChangeArrowheads="1"/>
              </p:cNvSpPr>
              <p:nvPr/>
            </p:nvSpPr>
            <p:spPr bwMode="auto">
              <a:xfrm>
                <a:off x="841671" y="4161864"/>
                <a:ext cx="3937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i="1"/>
                  <a:t>l</a:t>
                </a:r>
              </a:p>
            </p:txBody>
          </p:sp>
          <p:cxnSp>
            <p:nvCxnSpPr>
              <p:cNvPr id="20501" name="Straight Connector 36"/>
              <p:cNvCxnSpPr>
                <a:cxnSpLocks noChangeShapeType="1"/>
              </p:cNvCxnSpPr>
              <p:nvPr/>
            </p:nvCxnSpPr>
            <p:spPr bwMode="auto">
              <a:xfrm>
                <a:off x="974725" y="4346531"/>
                <a:ext cx="495300" cy="329835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0492" name="TextBox 42"/>
            <p:cNvSpPr txBox="1">
              <a:spLocks noChangeArrowheads="1"/>
            </p:cNvSpPr>
            <p:nvPr/>
          </p:nvSpPr>
          <p:spPr bwMode="auto">
            <a:xfrm>
              <a:off x="2095520" y="5483026"/>
              <a:ext cx="54360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/>
                <a:t>5</a:t>
              </a:r>
            </a:p>
          </p:txBody>
        </p:sp>
        <p:sp>
          <p:nvSpPr>
            <p:cNvPr id="20493" name="TextBox 43"/>
            <p:cNvSpPr txBox="1">
              <a:spLocks noChangeArrowheads="1"/>
            </p:cNvSpPr>
            <p:nvPr/>
          </p:nvSpPr>
          <p:spPr bwMode="auto">
            <a:xfrm>
              <a:off x="1202494" y="5483026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/>
                <a:t>3</a:t>
              </a:r>
            </a:p>
          </p:txBody>
        </p:sp>
        <p:grpSp>
          <p:nvGrpSpPr>
            <p:cNvPr id="20494" name="Group 52"/>
            <p:cNvGrpSpPr>
              <a:grpSpLocks/>
            </p:cNvGrpSpPr>
            <p:nvPr/>
          </p:nvGrpSpPr>
          <p:grpSpPr bwMode="auto">
            <a:xfrm>
              <a:off x="1013095" y="3026810"/>
              <a:ext cx="1683919" cy="2879702"/>
              <a:chOff x="1013095" y="3026810"/>
              <a:chExt cx="1683919" cy="2879702"/>
            </a:xfrm>
          </p:grpSpPr>
          <p:cxnSp>
            <p:nvCxnSpPr>
              <p:cNvPr id="20495" name="Straight Connector 30"/>
              <p:cNvCxnSpPr>
                <a:cxnSpLocks noChangeShapeType="1"/>
                <a:stCxn id="20512" idx="0"/>
                <a:endCxn id="20506" idx="0"/>
              </p:cNvCxnSpPr>
              <p:nvPr/>
            </p:nvCxnSpPr>
            <p:spPr bwMode="auto">
              <a:xfrm flipH="1">
                <a:off x="1013095" y="3026810"/>
                <a:ext cx="599807" cy="2879702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96" name="Straight Connector 47"/>
              <p:cNvCxnSpPr>
                <a:cxnSpLocks noChangeShapeType="1"/>
              </p:cNvCxnSpPr>
              <p:nvPr/>
            </p:nvCxnSpPr>
            <p:spPr bwMode="auto">
              <a:xfrm flipV="1">
                <a:off x="1763203" y="5543412"/>
                <a:ext cx="933811" cy="1660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97" name="Straight Connector 49"/>
              <p:cNvCxnSpPr>
                <a:cxnSpLocks noChangeShapeType="1"/>
                <a:stCxn id="20518" idx="3"/>
              </p:cNvCxnSpPr>
              <p:nvPr/>
            </p:nvCxnSpPr>
            <p:spPr bwMode="auto">
              <a:xfrm flipV="1">
                <a:off x="1029360" y="5585369"/>
                <a:ext cx="689271" cy="321143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/>
      <p:bldP spid="33" grpId="0"/>
      <p:bldP spid="38" grpId="0"/>
      <p:bldP spid="39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0" dirty="0" smtClean="0"/>
              <a:t>Prisms </a:t>
            </a:r>
            <a:r>
              <a:rPr lang="en-US" b="0" dirty="0" smtClean="0"/>
              <a:t>&amp; Pyramids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C69DCFA-4967-4B5C-880F-B1E607A7E36A}" type="slidenum">
              <a:rPr lang="en-US" b="0" smtClean="0"/>
              <a:pPr/>
              <a:t>8</a:t>
            </a:fld>
            <a:endParaRPr lang="en-US" b="0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96200" cy="838200"/>
          </a:xfrm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chemeClr val="tx1"/>
                </a:solidFill>
              </a:rPr>
              <a:t>Prism and Pyramids Formulas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382000" cy="4419600"/>
          </a:xfrm>
        </p:spPr>
        <p:txBody>
          <a:bodyPr/>
          <a:lstStyle/>
          <a:p>
            <a:pPr eaLnBrk="1" hangingPunct="1">
              <a:buClr>
                <a:srgbClr val="333399"/>
              </a:buClr>
              <a:buSzTx/>
            </a:pPr>
            <a:r>
              <a:rPr lang="en-US" sz="2400" b="1" u="sng" smtClean="0">
                <a:solidFill>
                  <a:srgbClr val="CC3300"/>
                </a:solidFill>
              </a:rPr>
              <a:t>Prisms</a:t>
            </a:r>
            <a:r>
              <a:rPr lang="en-US" sz="2400" b="1" smtClean="0">
                <a:solidFill>
                  <a:srgbClr val="CC3300"/>
                </a:solidFill>
              </a:rPr>
              <a:t>:</a:t>
            </a:r>
          </a:p>
          <a:p>
            <a:pPr lvl="1" eaLnBrk="1" hangingPunct="1">
              <a:buClr>
                <a:srgbClr val="333399"/>
              </a:buClr>
              <a:buSzTx/>
            </a:pPr>
            <a:r>
              <a:rPr lang="en-US" sz="2400" smtClean="0"/>
              <a:t>Lateral Area:    L.A. = ph   (p = perimeter, h = height)</a:t>
            </a:r>
          </a:p>
          <a:p>
            <a:pPr lvl="1" eaLnBrk="1" hangingPunct="1">
              <a:buClr>
                <a:srgbClr val="333399"/>
              </a:buClr>
              <a:buSzTx/>
            </a:pPr>
            <a:r>
              <a:rPr lang="en-US" sz="2400" smtClean="0"/>
              <a:t>Surface Area:    S.A. = ph + 2B  (B = area of base) </a:t>
            </a:r>
          </a:p>
          <a:p>
            <a:pPr lvl="1" eaLnBrk="1" hangingPunct="1">
              <a:buClr>
                <a:srgbClr val="333399"/>
              </a:buClr>
              <a:buSzTx/>
            </a:pPr>
            <a:r>
              <a:rPr lang="en-US" sz="2400" smtClean="0"/>
              <a:t>Volume:    V = Bh  </a:t>
            </a:r>
          </a:p>
          <a:p>
            <a:pPr lvl="1" eaLnBrk="1" hangingPunct="1">
              <a:buClr>
                <a:srgbClr val="333399"/>
              </a:buClr>
              <a:buSzTx/>
              <a:buFontTx/>
              <a:buNone/>
            </a:pPr>
            <a:endParaRPr lang="en-US" sz="2400" smtClean="0"/>
          </a:p>
          <a:p>
            <a:pPr eaLnBrk="1" hangingPunct="1">
              <a:buClr>
                <a:srgbClr val="333399"/>
              </a:buClr>
              <a:buSzTx/>
            </a:pPr>
            <a:r>
              <a:rPr lang="en-US" sz="2400" b="1" u="sng" smtClean="0">
                <a:solidFill>
                  <a:srgbClr val="CC3300"/>
                </a:solidFill>
              </a:rPr>
              <a:t>Regular Pyramids:</a:t>
            </a:r>
          </a:p>
          <a:p>
            <a:pPr lvl="1" eaLnBrk="1" hangingPunct="1">
              <a:buClr>
                <a:srgbClr val="333399"/>
              </a:buClr>
              <a:buSzTx/>
            </a:pPr>
            <a:r>
              <a:rPr lang="en-US" sz="2400" smtClean="0"/>
              <a:t>Lateral Area: L.A. = ½ lp      (p = perimeter, l = slant height)</a:t>
            </a:r>
          </a:p>
          <a:p>
            <a:pPr lvl="1" eaLnBrk="1" hangingPunct="1">
              <a:buClr>
                <a:srgbClr val="333399"/>
              </a:buClr>
              <a:buSzTx/>
            </a:pPr>
            <a:r>
              <a:rPr lang="en-US" sz="2400" smtClean="0"/>
              <a:t>Surface Area: S.A. = ½ lp + B     (B = area of base)</a:t>
            </a:r>
          </a:p>
          <a:p>
            <a:pPr lvl="1" eaLnBrk="1" hangingPunct="1">
              <a:buClr>
                <a:srgbClr val="333399"/>
              </a:buClr>
              <a:buSzTx/>
            </a:pPr>
            <a:r>
              <a:rPr lang="en-US" sz="2400" smtClean="0"/>
              <a:t>Volume:    V = </a:t>
            </a:r>
            <a:r>
              <a:rPr lang="en-US" sz="2400" smtClean="0">
                <a:cs typeface="Times New Roman" pitchFamily="18" charset="0"/>
              </a:rPr>
              <a:t>⅓</a:t>
            </a:r>
            <a:r>
              <a:rPr lang="en-US" sz="2400" smtClean="0"/>
              <a:t> Bh       ( B = area of base, h = height)  </a:t>
            </a:r>
          </a:p>
          <a:p>
            <a:pPr lvl="1" eaLnBrk="1" hangingPunct="1">
              <a:buClr>
                <a:srgbClr val="333399"/>
              </a:buClr>
              <a:buSzTx/>
              <a:buFontTx/>
              <a:buNone/>
            </a:pPr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0" dirty="0" smtClean="0"/>
              <a:t>Cylinders and Cones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8E0660E-38A4-407B-B85E-58AF328D06DF}" type="slidenum">
              <a:rPr lang="en-US" b="0" smtClean="0"/>
              <a:pPr/>
              <a:t>9</a:t>
            </a:fld>
            <a:endParaRPr lang="en-US" b="0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696200" cy="914400"/>
          </a:xfrm>
        </p:spPr>
        <p:txBody>
          <a:bodyPr lIns="91431" tIns="45716" rIns="91431" bIns="45716" anchor="t"/>
          <a:lstStyle/>
          <a:p>
            <a:r>
              <a:rPr lang="en-US" altLang="en-US" sz="5400" b="1" dirty="0" smtClean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2057400"/>
            <a:ext cx="8077200" cy="2438400"/>
          </a:xfrm>
        </p:spPr>
        <p:txBody>
          <a:bodyPr lIns="91431" tIns="45716" rIns="91431" bIns="45716"/>
          <a:lstStyle/>
          <a:p>
            <a:pPr marL="0" indent="0" algn="ctr">
              <a:buFont typeface="Wingdings" pitchFamily="2" charset="2"/>
              <a:buNone/>
            </a:pPr>
            <a:r>
              <a:rPr lang="en-US" altLang="en-US" sz="8000" b="1" smtClean="0"/>
              <a:t>Cylinders 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altLang="en-US" sz="8000" b="1" smtClean="0"/>
              <a:t>and Cones</a:t>
            </a:r>
          </a:p>
        </p:txBody>
      </p:sp>
      <p:graphicFrame>
        <p:nvGraphicFramePr>
          <p:cNvPr id="22534" name="Object 5"/>
          <p:cNvGraphicFramePr>
            <a:graphicFrameLocks noChangeAspect="1"/>
          </p:cNvGraphicFramePr>
          <p:nvPr/>
        </p:nvGraphicFramePr>
        <p:xfrm>
          <a:off x="6781800" y="5410200"/>
          <a:ext cx="185261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Image" r:id="rId3" imgW="1853315" imgH="723554" progId="PhotoshopElements.Image.3">
                  <p:embed/>
                </p:oleObj>
              </mc:Choice>
              <mc:Fallback>
                <p:oleObj name="Image" r:id="rId3" imgW="1853315" imgH="723554" progId="PhotoshopElements.Image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5410200"/>
                        <a:ext cx="1852613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519</TotalTime>
  <Words>1205</Words>
  <Application>Microsoft Office PowerPoint</Application>
  <PresentationFormat>On-screen Show (4:3)</PresentationFormat>
  <Paragraphs>217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Studio</vt:lpstr>
      <vt:lpstr>Image</vt:lpstr>
      <vt:lpstr>Equation</vt:lpstr>
      <vt:lpstr>Surface Area &amp; Volume </vt:lpstr>
      <vt:lpstr>Prisms  and Pyramids</vt:lpstr>
      <vt:lpstr>Right Prism</vt:lpstr>
      <vt:lpstr>Examples:</vt:lpstr>
      <vt:lpstr>Regular Pyramids</vt:lpstr>
      <vt:lpstr>Regular Pyramid ( p = perimeter of the base, l  = slant height, B = base area)</vt:lpstr>
      <vt:lpstr> **  To find the lateral area of a non-regular pyramid, find the area of each face separately.  </vt:lpstr>
      <vt:lpstr>Prism and Pyramids Formulas</vt:lpstr>
      <vt:lpstr>2.</vt:lpstr>
      <vt:lpstr>Cylinders</vt:lpstr>
      <vt:lpstr>Example</vt:lpstr>
      <vt:lpstr>Cones</vt:lpstr>
      <vt:lpstr>Example:</vt:lpstr>
      <vt:lpstr>3.</vt:lpstr>
      <vt:lpstr>Spheres</vt:lpstr>
      <vt:lpstr>Spheres – special segments &amp; lines</vt:lpstr>
      <vt:lpstr>Surface Area &amp; Volume of Sphere</vt:lpstr>
      <vt:lpstr>Great Circle &amp; Hemisphere</vt:lpstr>
      <vt:lpstr>Surface Area &amp; Volume of Hemisphere</vt:lpstr>
    </vt:vector>
  </TitlesOfParts>
  <Company>Henrico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Surface Area,  Lateral Area, and Volume  of Prisms and Pyramids</dc:title>
  <dc:creator>Authorized User</dc:creator>
  <cp:lastModifiedBy>Luiza S. Wood (lswood)</cp:lastModifiedBy>
  <cp:revision>58</cp:revision>
  <dcterms:created xsi:type="dcterms:W3CDTF">2006-07-05T13:36:55Z</dcterms:created>
  <dcterms:modified xsi:type="dcterms:W3CDTF">2013-08-12T15:00:17Z</dcterms:modified>
</cp:coreProperties>
</file>