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333399"/>
    <a:srgbClr val="CC3300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723AC75-9D84-4292-848C-17B41DA0D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32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 b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 b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b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7B333-7DD2-4F1C-86DE-49DCA713D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212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3F87F-B2E2-4F8A-A103-893CAA8E9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651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EC50E-DEBE-4C0C-B7BE-2605B9FD7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0777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9-5: Similar Solids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9475-FD6D-439B-B219-D7339F8A2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58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533400"/>
            <a:ext cx="7696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9-5: Similar Solids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CC4E-2A76-45AF-8F21-57FB84EFD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3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A695-9278-463D-9771-DCB1B49B6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171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35649-C596-4BC6-AE1A-9BC9AB374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01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3DD7B-D3B5-4BE1-A297-0C3C38C07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644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D2590-07E9-42B7-82D7-6C928714B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9493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7DF35-CC13-4E90-84A2-1F06078DE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01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5A7A4-B9C2-4D9A-A37A-35746E957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964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EA829-661E-4D16-8794-5EEA06271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624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77165-2832-4D70-BFDD-9A014150F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629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r>
              <a:rPr lang="en-US"/>
              <a:t>Lesson 9-2: Prisms &amp; Pyramids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fld id="{CD132EB7-B554-42C7-AA63-E5D5D71F3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b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6" r:id="rId12"/>
    <p:sldLayoutId id="2147483747" r:id="rId13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31977" y="4038600"/>
            <a:ext cx="4545842" cy="1066800"/>
          </a:xfrm>
        </p:spPr>
        <p:txBody>
          <a:bodyPr/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G.14bc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79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Similar Solids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967142-9426-4A47-B698-A4A73641924C}" type="slidenum">
              <a:rPr lang="en-US" b="0" smtClean="0"/>
              <a:pPr/>
              <a:t>1</a:t>
            </a:fld>
            <a:endParaRPr lang="en-US" b="0" smtClean="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855259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dirty="0" smtClean="0"/>
              <a:t>Similar Geometric Objects</a:t>
            </a:r>
            <a:endParaRPr lang="en-US" sz="5400" dirty="0"/>
          </a:p>
        </p:txBody>
      </p:sp>
      <p:graphicFrame>
        <p:nvGraphicFramePr>
          <p:cNvPr id="33798" name="Object 7"/>
          <p:cNvGraphicFramePr>
            <a:graphicFrameLocks noChangeAspect="1"/>
          </p:cNvGraphicFramePr>
          <p:nvPr/>
        </p:nvGraphicFramePr>
        <p:xfrm>
          <a:off x="6781800" y="5410200"/>
          <a:ext cx="18526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Image" r:id="rId3" imgW="1853315" imgH="723554" progId="PhotoshopElements.Image.3">
                  <p:embed/>
                </p:oleObj>
              </mc:Choice>
              <mc:Fallback>
                <p:oleObj name="Image" r:id="rId3" imgW="1853315" imgH="723554" progId="PhotoshopElements.Image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410200"/>
                        <a:ext cx="18526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smtClean="0"/>
              <a:t>Lesson 9-5: Similar Solids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8180F9-B97F-47D9-ADCB-20F8471B3EF1}" type="slidenum">
              <a:rPr lang="en-US" b="0" smtClean="0"/>
              <a:pPr/>
              <a:t>2</a:t>
            </a:fld>
            <a:endParaRPr lang="en-US" b="0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600" b="1" smtClean="0">
                <a:solidFill>
                  <a:srgbClr val="000000"/>
                </a:solidFill>
              </a:rPr>
              <a:t>Similar Solids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981200"/>
            <a:ext cx="8305800" cy="1676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900" smtClean="0">
                <a:solidFill>
                  <a:srgbClr val="000000"/>
                </a:solidFill>
              </a:rPr>
              <a:t>Two solids of the same type with </a:t>
            </a:r>
            <a:r>
              <a:rPr lang="en-US" sz="2900" b="1" smtClean="0">
                <a:solidFill>
                  <a:srgbClr val="3333CC"/>
                </a:solidFill>
              </a:rPr>
              <a:t>equal ratios</a:t>
            </a:r>
            <a:r>
              <a:rPr lang="en-US" sz="2900" smtClean="0">
                <a:solidFill>
                  <a:srgbClr val="000000"/>
                </a:solidFill>
              </a:rPr>
              <a:t> of corresponding linear measures (such as heights or radii) are called similar solids.  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486400" y="3886200"/>
            <a:ext cx="1295400" cy="2057400"/>
          </a:xfrm>
          <a:prstGeom prst="can">
            <a:avLst>
              <a:gd name="adj" fmla="val 39706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7239000" y="4495800"/>
            <a:ext cx="623888" cy="990600"/>
          </a:xfrm>
          <a:prstGeom prst="can">
            <a:avLst>
              <a:gd name="adj" fmla="val 39695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2362200" y="4267200"/>
            <a:ext cx="1524000" cy="1752600"/>
          </a:xfrm>
          <a:prstGeom prst="cube">
            <a:avLst>
              <a:gd name="adj" fmla="val 25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1066800" y="4800600"/>
            <a:ext cx="927100" cy="1066800"/>
          </a:xfrm>
          <a:prstGeom prst="cube">
            <a:avLst>
              <a:gd name="adj" fmla="val 25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smtClean="0"/>
              <a:t>Lesson 9-5: Similar Solids</a:t>
            </a:r>
          </a:p>
        </p:txBody>
      </p:sp>
      <p:sp>
        <p:nvSpPr>
          <p:cNvPr id="358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2C9699-14A3-41B0-9F88-6C4E18675946}" type="slidenum">
              <a:rPr lang="en-US" b="0" smtClean="0"/>
              <a:pPr/>
              <a:t>3</a:t>
            </a:fld>
            <a:endParaRPr lang="en-US" b="0" smtClean="0"/>
          </a:p>
        </p:txBody>
      </p:sp>
      <p:sp>
        <p:nvSpPr>
          <p:cNvPr id="35844" name="Rectangle 17"/>
          <p:cNvSpPr>
            <a:spLocks noChangeArrowheads="1"/>
          </p:cNvSpPr>
          <p:nvPr/>
        </p:nvSpPr>
        <p:spPr bwMode="auto">
          <a:xfrm>
            <a:off x="381000" y="1600200"/>
            <a:ext cx="3505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sz="5000" b="1" smtClean="0">
                <a:solidFill>
                  <a:schemeClr val="tx1"/>
                </a:solidFill>
              </a:rPr>
              <a:t>Similar Solids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733800"/>
            <a:ext cx="2286000" cy="53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Similar solids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810000"/>
            <a:ext cx="4038600" cy="53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NOT similar solids</a:t>
            </a:r>
          </a:p>
        </p:txBody>
      </p:sp>
      <p:grpSp>
        <p:nvGrpSpPr>
          <p:cNvPr id="35848" name="Group 23"/>
          <p:cNvGrpSpPr>
            <a:grpSpLocks/>
          </p:cNvGrpSpPr>
          <p:nvPr/>
        </p:nvGrpSpPr>
        <p:grpSpPr bwMode="auto">
          <a:xfrm>
            <a:off x="914400" y="2133600"/>
            <a:ext cx="2012950" cy="1143000"/>
            <a:chOff x="576" y="1200"/>
            <a:chExt cx="1268" cy="720"/>
          </a:xfrm>
        </p:grpSpPr>
        <p:sp>
          <p:nvSpPr>
            <p:cNvPr id="35858" name="AutoShape 5"/>
            <p:cNvSpPr>
              <a:spLocks noChangeArrowheads="1"/>
            </p:cNvSpPr>
            <p:nvPr/>
          </p:nvSpPr>
          <p:spPr bwMode="auto">
            <a:xfrm>
              <a:off x="576" y="1440"/>
              <a:ext cx="387" cy="432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AutoShape 7"/>
            <p:cNvSpPr>
              <a:spLocks noChangeArrowheads="1"/>
            </p:cNvSpPr>
            <p:nvPr/>
          </p:nvSpPr>
          <p:spPr bwMode="auto">
            <a:xfrm>
              <a:off x="1200" y="1200"/>
              <a:ext cx="644" cy="72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9" name="AutoShape 8"/>
          <p:cNvSpPr>
            <a:spLocks noChangeArrowheads="1"/>
          </p:cNvSpPr>
          <p:nvPr/>
        </p:nvSpPr>
        <p:spPr bwMode="auto">
          <a:xfrm>
            <a:off x="7391400" y="2362200"/>
            <a:ext cx="7493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AutoShape 9"/>
          <p:cNvSpPr>
            <a:spLocks noChangeArrowheads="1"/>
          </p:cNvSpPr>
          <p:nvPr/>
        </p:nvSpPr>
        <p:spPr bwMode="auto">
          <a:xfrm>
            <a:off x="4953000" y="1981200"/>
            <a:ext cx="1905000" cy="14541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51" name="Group 21"/>
          <p:cNvGrpSpPr>
            <a:grpSpLocks/>
          </p:cNvGrpSpPr>
          <p:nvPr/>
        </p:nvGrpSpPr>
        <p:grpSpPr bwMode="auto">
          <a:xfrm>
            <a:off x="914400" y="4572000"/>
            <a:ext cx="2438400" cy="1676400"/>
            <a:chOff x="480" y="2832"/>
            <a:chExt cx="1536" cy="1056"/>
          </a:xfrm>
        </p:grpSpPr>
        <p:sp>
          <p:nvSpPr>
            <p:cNvPr id="35856" name="AutoShape 12"/>
            <p:cNvSpPr>
              <a:spLocks noChangeArrowheads="1"/>
            </p:cNvSpPr>
            <p:nvPr/>
          </p:nvSpPr>
          <p:spPr bwMode="auto">
            <a:xfrm>
              <a:off x="480" y="2832"/>
              <a:ext cx="864" cy="1056"/>
            </a:xfrm>
            <a:prstGeom prst="can">
              <a:avLst>
                <a:gd name="adj" fmla="val 30556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AutoShape 13"/>
            <p:cNvSpPr>
              <a:spLocks noChangeArrowheads="1"/>
            </p:cNvSpPr>
            <p:nvPr/>
          </p:nvSpPr>
          <p:spPr bwMode="auto">
            <a:xfrm>
              <a:off x="1584" y="3264"/>
              <a:ext cx="432" cy="528"/>
            </a:xfrm>
            <a:prstGeom prst="can">
              <a:avLst>
                <a:gd name="adj" fmla="val 30556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2" name="Group 22"/>
          <p:cNvGrpSpPr>
            <a:grpSpLocks/>
          </p:cNvGrpSpPr>
          <p:nvPr/>
        </p:nvGrpSpPr>
        <p:grpSpPr bwMode="auto">
          <a:xfrm>
            <a:off x="5410200" y="4419600"/>
            <a:ext cx="2819400" cy="1676400"/>
            <a:chOff x="3312" y="2736"/>
            <a:chExt cx="1776" cy="1056"/>
          </a:xfrm>
        </p:grpSpPr>
        <p:sp>
          <p:nvSpPr>
            <p:cNvPr id="35854" name="AutoShape 14"/>
            <p:cNvSpPr>
              <a:spLocks noChangeArrowheads="1"/>
            </p:cNvSpPr>
            <p:nvPr/>
          </p:nvSpPr>
          <p:spPr bwMode="auto">
            <a:xfrm>
              <a:off x="3936" y="2736"/>
              <a:ext cx="1152" cy="1056"/>
            </a:xfrm>
            <a:prstGeom prst="can">
              <a:avLst>
                <a:gd name="adj" fmla="val 25000"/>
              </a:avLst>
            </a:pr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AutoShape 15"/>
            <p:cNvSpPr>
              <a:spLocks noChangeArrowheads="1"/>
            </p:cNvSpPr>
            <p:nvPr/>
          </p:nvSpPr>
          <p:spPr bwMode="auto">
            <a:xfrm>
              <a:off x="3312" y="3072"/>
              <a:ext cx="240" cy="672"/>
            </a:xfrm>
            <a:prstGeom prst="can">
              <a:avLst>
                <a:gd name="adj" fmla="val 70000"/>
              </a:avLst>
            </a:pr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3" name="Rectangle 18"/>
          <p:cNvSpPr>
            <a:spLocks noChangeArrowheads="1"/>
          </p:cNvSpPr>
          <p:nvPr/>
        </p:nvSpPr>
        <p:spPr bwMode="auto">
          <a:xfrm>
            <a:off x="4419600" y="1447800"/>
            <a:ext cx="4267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build="p"/>
      <p:bldP spid="8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Similar Solids</a:t>
            </a:r>
          </a:p>
        </p:txBody>
      </p:sp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D26CFAD-FBFA-4356-AD43-37D0C67A62AA}" type="slidenum">
              <a:rPr lang="en-US" b="0" smtClean="0"/>
              <a:pPr/>
              <a:t>4</a:t>
            </a:fld>
            <a:endParaRPr lang="en-US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839200" cy="7620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</a:rPr>
              <a:t>Similar Solids &amp; Corresponding Linear Measures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70075"/>
            <a:ext cx="89154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  To compare the ratios of corresponding side or other linear lengths, write the ratios as fractions in simplest terms.  </a:t>
            </a:r>
          </a:p>
        </p:txBody>
      </p: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1752600" y="2743200"/>
            <a:ext cx="2286000" cy="1676400"/>
            <a:chOff x="816" y="2160"/>
            <a:chExt cx="1440" cy="1056"/>
          </a:xfrm>
        </p:grpSpPr>
        <p:sp>
          <p:nvSpPr>
            <p:cNvPr id="36880" name="AutoShape 4"/>
            <p:cNvSpPr>
              <a:spLocks noChangeArrowheads="1"/>
            </p:cNvSpPr>
            <p:nvPr/>
          </p:nvSpPr>
          <p:spPr bwMode="auto">
            <a:xfrm>
              <a:off x="816" y="2160"/>
              <a:ext cx="1200" cy="768"/>
            </a:xfrm>
            <a:prstGeom prst="cube">
              <a:avLst>
                <a:gd name="adj" fmla="val 250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Text Box 6"/>
            <p:cNvSpPr txBox="1">
              <a:spLocks noChangeArrowheads="1"/>
            </p:cNvSpPr>
            <p:nvPr/>
          </p:nvSpPr>
          <p:spPr bwMode="auto">
            <a:xfrm>
              <a:off x="1056" y="2928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12</a:t>
              </a:r>
            </a:p>
          </p:txBody>
        </p:sp>
        <p:sp>
          <p:nvSpPr>
            <p:cNvPr id="36882" name="Text Box 8"/>
            <p:cNvSpPr txBox="1">
              <a:spLocks noChangeArrowheads="1"/>
            </p:cNvSpPr>
            <p:nvPr/>
          </p:nvSpPr>
          <p:spPr bwMode="auto">
            <a:xfrm>
              <a:off x="1920" y="2784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3</a:t>
              </a:r>
            </a:p>
          </p:txBody>
        </p:sp>
        <p:sp>
          <p:nvSpPr>
            <p:cNvPr id="36883" name="Text Box 10"/>
            <p:cNvSpPr txBox="1">
              <a:spLocks noChangeArrowheads="1"/>
            </p:cNvSpPr>
            <p:nvPr/>
          </p:nvSpPr>
          <p:spPr bwMode="auto">
            <a:xfrm>
              <a:off x="2016" y="230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6</a:t>
              </a:r>
            </a:p>
          </p:txBody>
        </p:sp>
      </p:grpSp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5257800" y="2895600"/>
            <a:ext cx="1676400" cy="1295400"/>
            <a:chOff x="2496" y="2160"/>
            <a:chExt cx="1056" cy="816"/>
          </a:xfrm>
        </p:grpSpPr>
        <p:sp>
          <p:nvSpPr>
            <p:cNvPr id="36876" name="AutoShape 5"/>
            <p:cNvSpPr>
              <a:spLocks noChangeArrowheads="1"/>
            </p:cNvSpPr>
            <p:nvPr/>
          </p:nvSpPr>
          <p:spPr bwMode="auto">
            <a:xfrm>
              <a:off x="2496" y="2160"/>
              <a:ext cx="816" cy="522"/>
            </a:xfrm>
            <a:prstGeom prst="cube">
              <a:avLst>
                <a:gd name="adj" fmla="val 25000"/>
              </a:avLst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Text Box 7"/>
            <p:cNvSpPr txBox="1">
              <a:spLocks noChangeArrowheads="1"/>
            </p:cNvSpPr>
            <p:nvPr/>
          </p:nvSpPr>
          <p:spPr bwMode="auto">
            <a:xfrm>
              <a:off x="2688" y="268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8</a:t>
              </a:r>
            </a:p>
          </p:txBody>
        </p:sp>
        <p:sp>
          <p:nvSpPr>
            <p:cNvPr id="36878" name="Text Box 9"/>
            <p:cNvSpPr txBox="1">
              <a:spLocks noChangeArrowheads="1"/>
            </p:cNvSpPr>
            <p:nvPr/>
          </p:nvSpPr>
          <p:spPr bwMode="auto">
            <a:xfrm>
              <a:off x="3216" y="254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2</a:t>
              </a:r>
            </a:p>
          </p:txBody>
        </p:sp>
        <p:sp>
          <p:nvSpPr>
            <p:cNvPr id="36879" name="Text Box 11"/>
            <p:cNvSpPr txBox="1">
              <a:spLocks noChangeArrowheads="1"/>
            </p:cNvSpPr>
            <p:nvPr/>
          </p:nvSpPr>
          <p:spPr bwMode="auto">
            <a:xfrm>
              <a:off x="3264" y="225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4</a:t>
              </a:r>
            </a:p>
          </p:txBody>
        </p:sp>
      </p:grpSp>
      <p:sp>
        <p:nvSpPr>
          <p:cNvPr id="36872" name="Text Box 14"/>
          <p:cNvSpPr txBox="1">
            <a:spLocks noChangeArrowheads="1"/>
          </p:cNvSpPr>
          <p:nvPr/>
        </p:nvSpPr>
        <p:spPr bwMode="auto">
          <a:xfrm>
            <a:off x="1752600" y="5486400"/>
            <a:ext cx="556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6873" name="Text Box 15"/>
          <p:cNvSpPr txBox="1">
            <a:spLocks noChangeArrowheads="1"/>
          </p:cNvSpPr>
          <p:nvPr/>
        </p:nvSpPr>
        <p:spPr bwMode="auto">
          <a:xfrm>
            <a:off x="1524000" y="52578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914400" y="4419600"/>
            <a:ext cx="73914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  <a:spcBef>
                <a:spcPct val="45000"/>
              </a:spcBef>
            </a:pPr>
            <a:r>
              <a:rPr lang="en-US" sz="2400">
                <a:solidFill>
                  <a:srgbClr val="000000"/>
                </a:solidFill>
              </a:rPr>
              <a:t>Length:  </a:t>
            </a:r>
            <a:r>
              <a:rPr lang="en-US" sz="2400" u="sng">
                <a:solidFill>
                  <a:srgbClr val="000000"/>
                </a:solidFill>
              </a:rPr>
              <a:t>12</a:t>
            </a:r>
            <a:r>
              <a:rPr lang="en-US" sz="2400">
                <a:solidFill>
                  <a:srgbClr val="000000"/>
                </a:solidFill>
              </a:rPr>
              <a:t> = </a:t>
            </a:r>
            <a:r>
              <a:rPr lang="en-US" sz="2400" u="sng">
                <a:solidFill>
                  <a:srgbClr val="000000"/>
                </a:solidFill>
              </a:rPr>
              <a:t>3</a:t>
            </a:r>
            <a:r>
              <a:rPr lang="en-US" sz="2400">
                <a:solidFill>
                  <a:srgbClr val="000000"/>
                </a:solidFill>
              </a:rPr>
              <a:t>            width:  </a:t>
            </a:r>
            <a:r>
              <a:rPr lang="en-US" sz="2400" u="sng">
                <a:solidFill>
                  <a:srgbClr val="000000"/>
                </a:solidFill>
              </a:rPr>
              <a:t>3</a:t>
            </a:r>
            <a:r>
              <a:rPr lang="en-US" sz="2400">
                <a:solidFill>
                  <a:srgbClr val="000000"/>
                </a:solidFill>
              </a:rPr>
              <a:t>                height:   </a:t>
            </a:r>
            <a:r>
              <a:rPr lang="en-US" sz="2400" u="sng">
                <a:solidFill>
                  <a:srgbClr val="000000"/>
                </a:solidFill>
              </a:rPr>
              <a:t>6</a:t>
            </a:r>
            <a:r>
              <a:rPr lang="en-US" sz="2400">
                <a:solidFill>
                  <a:srgbClr val="000000"/>
                </a:solidFill>
              </a:rPr>
              <a:t> = </a:t>
            </a:r>
            <a:r>
              <a:rPr lang="en-US" sz="2400" u="sng">
                <a:solidFill>
                  <a:srgbClr val="000000"/>
                </a:solidFill>
              </a:rPr>
              <a:t>3</a:t>
            </a:r>
            <a:endParaRPr lang="en-US" sz="2400">
              <a:solidFill>
                <a:srgbClr val="000000"/>
              </a:solidFill>
            </a:endParaRPr>
          </a:p>
          <a:p>
            <a:pPr>
              <a:lnSpc>
                <a:spcPct val="60000"/>
              </a:lnSpc>
              <a:spcBef>
                <a:spcPct val="45000"/>
              </a:spcBef>
            </a:pPr>
            <a:r>
              <a:rPr lang="en-US" sz="2400">
                <a:solidFill>
                  <a:srgbClr val="000000"/>
                </a:solidFill>
              </a:rPr>
              <a:t>               8      2                        2                              4    2</a:t>
            </a:r>
            <a:endParaRPr lang="en-US" sz="2400" u="sng">
              <a:solidFill>
                <a:srgbClr val="000000"/>
              </a:solidFill>
            </a:endParaRPr>
          </a:p>
          <a:p>
            <a:pPr>
              <a:lnSpc>
                <a:spcPct val="60000"/>
              </a:lnSpc>
              <a:spcBef>
                <a:spcPct val="45000"/>
              </a:spcBef>
            </a:pPr>
            <a:r>
              <a:rPr lang="en-US"/>
              <a:t>           </a:t>
            </a:r>
            <a:endParaRPr lang="en-US" u="sng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04800" y="51816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Notice that all ratios for corresponding measures are equal in similar solids.  The reduced ratio is called the “</a:t>
            </a:r>
            <a:r>
              <a:rPr lang="en-US" sz="2400">
                <a:solidFill>
                  <a:srgbClr val="3333CC"/>
                </a:solidFill>
              </a:rPr>
              <a:t>scale factor</a:t>
            </a:r>
            <a:r>
              <a:rPr lang="en-US" sz="2400">
                <a:solidFill>
                  <a:srgbClr val="000000"/>
                </a:solidFill>
              </a:rPr>
              <a:t>”.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Similar Solids</a:t>
            </a:r>
          </a:p>
        </p:txBody>
      </p:sp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82192A-11A5-43D4-9C2F-77257903D60F}" type="slidenum">
              <a:rPr lang="en-US" b="0" smtClean="0"/>
              <a:pPr/>
              <a:t>5</a:t>
            </a:fld>
            <a:endParaRPr lang="en-US" b="0" smtClean="0"/>
          </a:p>
        </p:txBody>
      </p:sp>
      <p:grpSp>
        <p:nvGrpSpPr>
          <p:cNvPr id="13353" name="Group 41"/>
          <p:cNvGrpSpPr>
            <a:grpSpLocks/>
          </p:cNvGrpSpPr>
          <p:nvPr/>
        </p:nvGrpSpPr>
        <p:grpSpPr bwMode="auto">
          <a:xfrm>
            <a:off x="4114800" y="2667000"/>
            <a:ext cx="4800600" cy="2654300"/>
            <a:chOff x="240" y="720"/>
            <a:chExt cx="2880" cy="1338"/>
          </a:xfrm>
        </p:grpSpPr>
        <p:grpSp>
          <p:nvGrpSpPr>
            <p:cNvPr id="37898" name="Group 26"/>
            <p:cNvGrpSpPr>
              <a:grpSpLocks/>
            </p:cNvGrpSpPr>
            <p:nvPr/>
          </p:nvGrpSpPr>
          <p:grpSpPr bwMode="auto">
            <a:xfrm>
              <a:off x="240" y="720"/>
              <a:ext cx="1632" cy="1338"/>
              <a:chOff x="336" y="864"/>
              <a:chExt cx="1632" cy="1338"/>
            </a:xfrm>
          </p:grpSpPr>
          <p:sp>
            <p:nvSpPr>
              <p:cNvPr id="37904" name="AutoShape 5"/>
              <p:cNvSpPr>
                <a:spLocks noChangeArrowheads="1"/>
              </p:cNvSpPr>
              <p:nvPr/>
            </p:nvSpPr>
            <p:spPr bwMode="auto">
              <a:xfrm>
                <a:off x="336" y="864"/>
                <a:ext cx="1344" cy="1152"/>
              </a:xfrm>
              <a:prstGeom prst="cube">
                <a:avLst>
                  <a:gd name="adj" fmla="val 25000"/>
                </a:avLst>
              </a:prstGeom>
              <a:solidFill>
                <a:srgbClr val="99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5" name="Text Box 20"/>
              <p:cNvSpPr txBox="1">
                <a:spLocks noChangeArrowheads="1"/>
              </p:cNvSpPr>
              <p:nvPr/>
            </p:nvSpPr>
            <p:spPr bwMode="auto">
              <a:xfrm>
                <a:off x="623" y="2017"/>
                <a:ext cx="483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16</a:t>
                </a:r>
              </a:p>
            </p:txBody>
          </p:sp>
          <p:sp>
            <p:nvSpPr>
              <p:cNvPr id="37906" name="Text Box 21"/>
              <p:cNvSpPr txBox="1">
                <a:spLocks noChangeArrowheads="1"/>
              </p:cNvSpPr>
              <p:nvPr/>
            </p:nvSpPr>
            <p:spPr bwMode="auto">
              <a:xfrm>
                <a:off x="1633" y="1152"/>
                <a:ext cx="335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12</a:t>
                </a:r>
              </a:p>
            </p:txBody>
          </p:sp>
          <p:sp>
            <p:nvSpPr>
              <p:cNvPr id="37907" name="Text Box 22"/>
              <p:cNvSpPr txBox="1">
                <a:spLocks noChangeArrowheads="1"/>
              </p:cNvSpPr>
              <p:nvPr/>
            </p:nvSpPr>
            <p:spPr bwMode="auto">
              <a:xfrm>
                <a:off x="1536" y="1776"/>
                <a:ext cx="337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8</a:t>
                </a:r>
              </a:p>
            </p:txBody>
          </p:sp>
        </p:grpSp>
        <p:grpSp>
          <p:nvGrpSpPr>
            <p:cNvPr id="37899" name="Group 27"/>
            <p:cNvGrpSpPr>
              <a:grpSpLocks/>
            </p:cNvGrpSpPr>
            <p:nvPr/>
          </p:nvGrpSpPr>
          <p:grpSpPr bwMode="auto">
            <a:xfrm>
              <a:off x="2016" y="816"/>
              <a:ext cx="1104" cy="810"/>
              <a:chOff x="2208" y="960"/>
              <a:chExt cx="1104" cy="810"/>
            </a:xfrm>
          </p:grpSpPr>
          <p:sp>
            <p:nvSpPr>
              <p:cNvPr id="37900" name="AutoShape 6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768" cy="658"/>
              </a:xfrm>
              <a:prstGeom prst="cube">
                <a:avLst>
                  <a:gd name="adj" fmla="val 25000"/>
                </a:avLst>
              </a:prstGeom>
              <a:solidFill>
                <a:srgbClr val="99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1" name="Text Box 23"/>
              <p:cNvSpPr txBox="1">
                <a:spLocks noChangeArrowheads="1"/>
              </p:cNvSpPr>
              <p:nvPr/>
            </p:nvSpPr>
            <p:spPr bwMode="auto">
              <a:xfrm>
                <a:off x="2879" y="1440"/>
                <a:ext cx="289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37902" name="Text Box 24"/>
              <p:cNvSpPr txBox="1">
                <a:spLocks noChangeArrowheads="1"/>
              </p:cNvSpPr>
              <p:nvPr/>
            </p:nvSpPr>
            <p:spPr bwMode="auto">
              <a:xfrm>
                <a:off x="2352" y="1585"/>
                <a:ext cx="289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12</a:t>
                </a:r>
              </a:p>
            </p:txBody>
          </p:sp>
          <p:sp>
            <p:nvSpPr>
              <p:cNvPr id="37903" name="Text Box 25"/>
              <p:cNvSpPr txBox="1">
                <a:spLocks noChangeArrowheads="1"/>
              </p:cNvSpPr>
              <p:nvPr/>
            </p:nvSpPr>
            <p:spPr bwMode="auto">
              <a:xfrm>
                <a:off x="2977" y="1057"/>
                <a:ext cx="335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9</a:t>
                </a:r>
              </a:p>
            </p:txBody>
          </p:sp>
        </p:grpSp>
      </p:grp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57200" y="5715000"/>
            <a:ext cx="83058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37000"/>
              </a:spcBef>
            </a:pPr>
            <a:r>
              <a:rPr lang="en-US" sz="2400">
                <a:solidFill>
                  <a:srgbClr val="000000"/>
                </a:solidFill>
              </a:rPr>
              <a:t>All corresponding ratios are equal, so the figures are </a:t>
            </a:r>
            <a:r>
              <a:rPr lang="en-US" sz="2400">
                <a:solidFill>
                  <a:srgbClr val="CC3300"/>
                </a:solidFill>
              </a:rPr>
              <a:t>similar</a:t>
            </a:r>
            <a:r>
              <a:rPr lang="en-US" sz="240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3355" name="Object 43"/>
          <p:cNvGraphicFramePr>
            <a:graphicFrameLocks noGrp="1" noChangeAspect="1"/>
          </p:cNvGraphicFramePr>
          <p:nvPr>
            <p:ph sz="half" idx="2"/>
          </p:nvPr>
        </p:nvGraphicFramePr>
        <p:xfrm>
          <a:off x="990600" y="3048000"/>
          <a:ext cx="2058988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Equation" r:id="rId3" imgW="939800" imgH="1219200" progId="Equation.DSMT4">
                  <p:embed/>
                </p:oleObj>
              </mc:Choice>
              <mc:Fallback>
                <p:oleObj name="Equation" r:id="rId3" imgW="939800" imgH="12192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48000"/>
                        <a:ext cx="2058988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762000" y="17526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00"/>
                </a:solidFill>
              </a:rPr>
              <a:t>Are these solids similar?</a:t>
            </a:r>
            <a:endParaRPr lang="en-US" sz="2800"/>
          </a:p>
        </p:txBody>
      </p:sp>
      <p:sp>
        <p:nvSpPr>
          <p:cNvPr id="37896" name="Text Box 4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smtClean="0">
                <a:solidFill>
                  <a:schemeClr val="tx1"/>
                </a:solidFill>
              </a:rPr>
              <a:t>Example: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304800" y="25908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</a:rPr>
              <a:t>Solution: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0" grpId="0"/>
      <p:bldP spid="13359" grpId="0"/>
      <p:bldP spid="133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Similar Solids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5C754F-7315-40F9-B6FD-CF6AD433CCF8}" type="slidenum">
              <a:rPr lang="en-US" b="0" smtClean="0"/>
              <a:pPr/>
              <a:t>6</a:t>
            </a:fld>
            <a:endParaRPr lang="en-US" b="0" smtClean="0"/>
          </a:p>
        </p:txBody>
      </p:sp>
      <p:grpSp>
        <p:nvGrpSpPr>
          <p:cNvPr id="96271" name="Group 15"/>
          <p:cNvGrpSpPr>
            <a:grpSpLocks/>
          </p:cNvGrpSpPr>
          <p:nvPr/>
        </p:nvGrpSpPr>
        <p:grpSpPr bwMode="auto">
          <a:xfrm>
            <a:off x="4191000" y="2209800"/>
            <a:ext cx="4572000" cy="2438400"/>
            <a:chOff x="192" y="2496"/>
            <a:chExt cx="2880" cy="1536"/>
          </a:xfrm>
        </p:grpSpPr>
        <p:grpSp>
          <p:nvGrpSpPr>
            <p:cNvPr id="38922" name="Group 16"/>
            <p:cNvGrpSpPr>
              <a:grpSpLocks/>
            </p:cNvGrpSpPr>
            <p:nvPr/>
          </p:nvGrpSpPr>
          <p:grpSpPr bwMode="auto">
            <a:xfrm>
              <a:off x="192" y="2496"/>
              <a:ext cx="1632" cy="1536"/>
              <a:chOff x="480" y="2400"/>
              <a:chExt cx="1632" cy="1536"/>
            </a:xfrm>
          </p:grpSpPr>
          <p:grpSp>
            <p:nvGrpSpPr>
              <p:cNvPr id="38934" name="Group 17"/>
              <p:cNvGrpSpPr>
                <a:grpSpLocks/>
              </p:cNvGrpSpPr>
              <p:nvPr/>
            </p:nvGrpSpPr>
            <p:grpSpPr bwMode="auto">
              <a:xfrm>
                <a:off x="480" y="2400"/>
                <a:ext cx="1440" cy="1536"/>
                <a:chOff x="3168" y="1200"/>
                <a:chExt cx="1440" cy="1536"/>
              </a:xfrm>
            </p:grpSpPr>
            <p:sp>
              <p:nvSpPr>
                <p:cNvPr id="38938" name="Oval 18"/>
                <p:cNvSpPr>
                  <a:spLocks noChangeArrowheads="1"/>
                </p:cNvSpPr>
                <p:nvPr/>
              </p:nvSpPr>
              <p:spPr bwMode="auto">
                <a:xfrm>
                  <a:off x="3168" y="2400"/>
                  <a:ext cx="1440" cy="336"/>
                </a:xfrm>
                <a:prstGeom prst="ellipse">
                  <a:avLst/>
                </a:prstGeom>
                <a:solidFill>
                  <a:srgbClr val="99FF6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39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168" y="1200"/>
                  <a:ext cx="720" cy="13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0" name="Line 20"/>
                <p:cNvSpPr>
                  <a:spLocks noChangeShapeType="1"/>
                </p:cNvSpPr>
                <p:nvPr/>
              </p:nvSpPr>
              <p:spPr bwMode="auto">
                <a:xfrm>
                  <a:off x="3888" y="1200"/>
                  <a:ext cx="720" cy="13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1" name="Line 21"/>
                <p:cNvSpPr>
                  <a:spLocks noChangeShapeType="1"/>
                </p:cNvSpPr>
                <p:nvPr/>
              </p:nvSpPr>
              <p:spPr bwMode="auto">
                <a:xfrm>
                  <a:off x="3888" y="2544"/>
                  <a:ext cx="720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2" name="Line 22"/>
                <p:cNvSpPr>
                  <a:spLocks noChangeShapeType="1"/>
                </p:cNvSpPr>
                <p:nvPr/>
              </p:nvSpPr>
              <p:spPr bwMode="auto">
                <a:xfrm>
                  <a:off x="3888" y="1200"/>
                  <a:ext cx="0" cy="13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35" name="Text Box 23"/>
              <p:cNvSpPr txBox="1">
                <a:spLocks noChangeArrowheads="1"/>
              </p:cNvSpPr>
              <p:nvPr/>
            </p:nvSpPr>
            <p:spPr bwMode="auto">
              <a:xfrm flipV="1">
                <a:off x="1920" y="3456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8</a:t>
                </a:r>
              </a:p>
            </p:txBody>
          </p:sp>
          <p:sp>
            <p:nvSpPr>
              <p:cNvPr id="38936" name="Text Box 24"/>
              <p:cNvSpPr txBox="1">
                <a:spLocks noChangeArrowheads="1"/>
              </p:cNvSpPr>
              <p:nvPr/>
            </p:nvSpPr>
            <p:spPr bwMode="auto">
              <a:xfrm>
                <a:off x="1200" y="297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18</a:t>
                </a:r>
              </a:p>
            </p:txBody>
          </p:sp>
          <p:sp>
            <p:nvSpPr>
              <p:cNvPr id="38937" name="Line 25"/>
              <p:cNvSpPr>
                <a:spLocks noChangeShapeType="1"/>
              </p:cNvSpPr>
              <p:nvPr/>
            </p:nvSpPr>
            <p:spPr bwMode="auto">
              <a:xfrm flipH="1">
                <a:off x="1536" y="3552"/>
                <a:ext cx="384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923" name="Group 26"/>
            <p:cNvGrpSpPr>
              <a:grpSpLocks/>
            </p:cNvGrpSpPr>
            <p:nvPr/>
          </p:nvGrpSpPr>
          <p:grpSpPr bwMode="auto">
            <a:xfrm>
              <a:off x="2064" y="3168"/>
              <a:ext cx="1008" cy="768"/>
              <a:chOff x="2640" y="2976"/>
              <a:chExt cx="1008" cy="768"/>
            </a:xfrm>
          </p:grpSpPr>
          <p:grpSp>
            <p:nvGrpSpPr>
              <p:cNvPr id="38924" name="Group 27"/>
              <p:cNvGrpSpPr>
                <a:grpSpLocks/>
              </p:cNvGrpSpPr>
              <p:nvPr/>
            </p:nvGrpSpPr>
            <p:grpSpPr bwMode="auto">
              <a:xfrm>
                <a:off x="2640" y="3216"/>
                <a:ext cx="720" cy="528"/>
                <a:chOff x="3168" y="1200"/>
                <a:chExt cx="1440" cy="1536"/>
              </a:xfrm>
            </p:grpSpPr>
            <p:sp>
              <p:nvSpPr>
                <p:cNvPr id="38929" name="Oval 28"/>
                <p:cNvSpPr>
                  <a:spLocks noChangeArrowheads="1"/>
                </p:cNvSpPr>
                <p:nvPr/>
              </p:nvSpPr>
              <p:spPr bwMode="auto">
                <a:xfrm>
                  <a:off x="3168" y="2400"/>
                  <a:ext cx="1440" cy="336"/>
                </a:xfrm>
                <a:prstGeom prst="ellipse">
                  <a:avLst/>
                </a:prstGeom>
                <a:solidFill>
                  <a:srgbClr val="99FF6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30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3168" y="1200"/>
                  <a:ext cx="720" cy="13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1" name="Line 30"/>
                <p:cNvSpPr>
                  <a:spLocks noChangeShapeType="1"/>
                </p:cNvSpPr>
                <p:nvPr/>
              </p:nvSpPr>
              <p:spPr bwMode="auto">
                <a:xfrm>
                  <a:off x="3888" y="1200"/>
                  <a:ext cx="720" cy="13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2" name="Line 31"/>
                <p:cNvSpPr>
                  <a:spLocks noChangeShapeType="1"/>
                </p:cNvSpPr>
                <p:nvPr/>
              </p:nvSpPr>
              <p:spPr bwMode="auto">
                <a:xfrm>
                  <a:off x="3888" y="2544"/>
                  <a:ext cx="720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3" name="Line 32"/>
                <p:cNvSpPr>
                  <a:spLocks noChangeShapeType="1"/>
                </p:cNvSpPr>
                <p:nvPr/>
              </p:nvSpPr>
              <p:spPr bwMode="auto">
                <a:xfrm>
                  <a:off x="3888" y="1200"/>
                  <a:ext cx="0" cy="134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25" name="Text Box 33"/>
              <p:cNvSpPr txBox="1">
                <a:spLocks noChangeArrowheads="1"/>
              </p:cNvSpPr>
              <p:nvPr/>
            </p:nvSpPr>
            <p:spPr bwMode="auto">
              <a:xfrm>
                <a:off x="3408" y="340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38926" name="Text Box 34"/>
              <p:cNvSpPr txBox="1">
                <a:spLocks noChangeArrowheads="1"/>
              </p:cNvSpPr>
              <p:nvPr/>
            </p:nvSpPr>
            <p:spPr bwMode="auto">
              <a:xfrm>
                <a:off x="3120" y="297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38927" name="Line 35"/>
              <p:cNvSpPr>
                <a:spLocks noChangeShapeType="1"/>
              </p:cNvSpPr>
              <p:nvPr/>
            </p:nvSpPr>
            <p:spPr bwMode="auto">
              <a:xfrm flipH="1">
                <a:off x="3024" y="3168"/>
                <a:ext cx="144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8" name="Line 36"/>
              <p:cNvSpPr>
                <a:spLocks noChangeShapeType="1"/>
              </p:cNvSpPr>
              <p:nvPr/>
            </p:nvSpPr>
            <p:spPr bwMode="auto">
              <a:xfrm flipH="1">
                <a:off x="3120" y="3552"/>
                <a:ext cx="33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6294" name="Text Box 38"/>
          <p:cNvSpPr txBox="1">
            <a:spLocks noChangeArrowheads="1"/>
          </p:cNvSpPr>
          <p:nvPr/>
        </p:nvSpPr>
        <p:spPr bwMode="auto">
          <a:xfrm>
            <a:off x="228600" y="55626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solidFill>
                  <a:srgbClr val="000000"/>
                </a:solidFill>
              </a:rPr>
              <a:t>Corresponding ratios are not equal, so the figures are </a:t>
            </a:r>
            <a:r>
              <a:rPr lang="en-US" sz="2400">
                <a:solidFill>
                  <a:srgbClr val="CC3300"/>
                </a:solidFill>
              </a:rPr>
              <a:t>not similar</a:t>
            </a:r>
            <a:r>
              <a:rPr lang="en-US" sz="2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96295" name="Text Box 39"/>
          <p:cNvSpPr txBox="1">
            <a:spLocks noChangeArrowheads="1"/>
          </p:cNvSpPr>
          <p:nvPr/>
        </p:nvSpPr>
        <p:spPr bwMode="auto">
          <a:xfrm>
            <a:off x="762000" y="19050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00"/>
                </a:solidFill>
              </a:rPr>
              <a:t>Are these solids similar?</a:t>
            </a:r>
            <a:endParaRPr lang="en-US" sz="2800"/>
          </a:p>
        </p:txBody>
      </p:sp>
      <p:sp>
        <p:nvSpPr>
          <p:cNvPr id="96296" name="Text Box 40"/>
          <p:cNvSpPr txBox="1">
            <a:spLocks noChangeArrowheads="1"/>
          </p:cNvSpPr>
          <p:nvPr/>
        </p:nvSpPr>
        <p:spPr bwMode="auto">
          <a:xfrm>
            <a:off x="304800" y="25908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</a:rPr>
              <a:t>Solution:</a:t>
            </a:r>
          </a:p>
        </p:txBody>
      </p:sp>
      <p:graphicFrame>
        <p:nvGraphicFramePr>
          <p:cNvPr id="96297" name="Object 41"/>
          <p:cNvGraphicFramePr>
            <a:graphicFrameLocks noGrp="1" noChangeAspect="1"/>
          </p:cNvGraphicFramePr>
          <p:nvPr>
            <p:ph/>
          </p:nvPr>
        </p:nvGraphicFramePr>
        <p:xfrm>
          <a:off x="457200" y="3048000"/>
          <a:ext cx="2921000" cy="252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5" name="Equation" r:id="rId3" imgW="939392" imgH="812447" progId="Equation.DSMT4">
                  <p:embed/>
                </p:oleObj>
              </mc:Choice>
              <mc:Fallback>
                <p:oleObj name="Equation" r:id="rId3" imgW="939392" imgH="812447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2921000" cy="252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1" name="Text Box 44"/>
          <p:cNvSpPr txBox="1">
            <a:spLocks noChangeArrowheads="1"/>
          </p:cNvSpPr>
          <p:nvPr/>
        </p:nvSpPr>
        <p:spPr bwMode="auto">
          <a:xfrm>
            <a:off x="1066800" y="609600"/>
            <a:ext cx="533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Example: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9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6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6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6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6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94" grpId="0"/>
      <p:bldP spid="96295" grpId="0"/>
      <p:bldP spid="962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 Similar Solids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6720E21-A8BB-4C27-9566-C1ACEB3AB222}" type="slidenum">
              <a:rPr lang="en-US" b="0" smtClean="0"/>
              <a:pPr/>
              <a:t>7</a:t>
            </a:fld>
            <a:endParaRPr lang="en-US" b="0" smtClean="0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371600" y="4648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895600" y="4267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752600" y="3657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3994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696913"/>
          </a:xfrm>
        </p:spPr>
        <p:txBody>
          <a:bodyPr/>
          <a:lstStyle/>
          <a:p>
            <a:r>
              <a:rPr lang="en-US" sz="4000" b="1" smtClean="0">
                <a:solidFill>
                  <a:srgbClr val="000000"/>
                </a:solidFill>
              </a:rPr>
              <a:t>Similar Solids and Ratios of Areas</a:t>
            </a:r>
            <a:r>
              <a:rPr lang="en-US" sz="4000" b="1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114800"/>
          </a:xfrm>
        </p:spPr>
        <p:txBody>
          <a:bodyPr/>
          <a:lstStyle/>
          <a:p>
            <a:r>
              <a:rPr lang="en-US" sz="2400" smtClean="0">
                <a:solidFill>
                  <a:srgbClr val="000000"/>
                </a:solidFill>
              </a:rPr>
              <a:t>If two similar solids have a scale factor of a : b, then corresponding </a:t>
            </a:r>
            <a:r>
              <a:rPr lang="en-US" sz="2400" b="1" smtClean="0">
                <a:solidFill>
                  <a:srgbClr val="3333CC"/>
                </a:solidFill>
              </a:rPr>
              <a:t>areas</a:t>
            </a:r>
            <a:r>
              <a:rPr lang="en-US" sz="2400" smtClean="0">
                <a:solidFill>
                  <a:srgbClr val="000000"/>
                </a:solidFill>
              </a:rPr>
              <a:t> have a ratio of </a:t>
            </a:r>
            <a:r>
              <a:rPr lang="en-US" sz="2400" b="1" smtClean="0">
                <a:solidFill>
                  <a:srgbClr val="3333CC"/>
                </a:solidFill>
              </a:rPr>
              <a:t>a</a:t>
            </a:r>
            <a:r>
              <a:rPr lang="en-US" sz="2400" b="1" baseline="30000" smtClean="0">
                <a:solidFill>
                  <a:srgbClr val="3333CC"/>
                </a:solidFill>
              </a:rPr>
              <a:t>2</a:t>
            </a:r>
            <a:r>
              <a:rPr lang="en-US" sz="2400" b="1" smtClean="0">
                <a:solidFill>
                  <a:srgbClr val="3333CC"/>
                </a:solidFill>
              </a:rPr>
              <a:t>: b</a:t>
            </a:r>
            <a:r>
              <a:rPr lang="en-US" sz="2400" b="1" baseline="30000" smtClean="0">
                <a:solidFill>
                  <a:srgbClr val="3333CC"/>
                </a:solidFill>
              </a:rPr>
              <a:t>2</a:t>
            </a:r>
            <a:r>
              <a:rPr lang="en-US" sz="240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2400" smtClean="0">
                <a:solidFill>
                  <a:srgbClr val="000000"/>
                </a:solidFill>
              </a:rPr>
              <a:t>This applies to lateral area, surface area, or base area.</a:t>
            </a:r>
            <a:r>
              <a:rPr lang="en-US" sz="2400" smtClean="0"/>
              <a:t>   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533400" y="5029200"/>
            <a:ext cx="4038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40000"/>
              </a:spcBef>
            </a:pPr>
            <a:r>
              <a:rPr lang="en-US" sz="2400">
                <a:solidFill>
                  <a:srgbClr val="000000"/>
                </a:solidFill>
              </a:rPr>
              <a:t>Surface Area = base + lateral</a:t>
            </a:r>
          </a:p>
          <a:p>
            <a:pPr>
              <a:lnSpc>
                <a:spcPct val="70000"/>
              </a:lnSpc>
              <a:spcBef>
                <a:spcPct val="40000"/>
              </a:spcBef>
            </a:pPr>
            <a:r>
              <a:rPr lang="en-US" sz="2400">
                <a:solidFill>
                  <a:srgbClr val="000000"/>
                </a:solidFill>
              </a:rPr>
              <a:t>	= 40 + 108 = 148</a:t>
            </a:r>
          </a:p>
        </p:txBody>
      </p:sp>
      <p:grpSp>
        <p:nvGrpSpPr>
          <p:cNvPr id="23587" name="Group 35"/>
          <p:cNvGrpSpPr>
            <a:grpSpLocks/>
          </p:cNvGrpSpPr>
          <p:nvPr/>
        </p:nvGrpSpPr>
        <p:grpSpPr bwMode="auto">
          <a:xfrm>
            <a:off x="6172200" y="3048000"/>
            <a:ext cx="2362200" cy="1555750"/>
            <a:chOff x="3312" y="2112"/>
            <a:chExt cx="1488" cy="980"/>
          </a:xfrm>
        </p:grpSpPr>
        <p:grpSp>
          <p:nvGrpSpPr>
            <p:cNvPr id="39962" name="Group 33"/>
            <p:cNvGrpSpPr>
              <a:grpSpLocks/>
            </p:cNvGrpSpPr>
            <p:nvPr/>
          </p:nvGrpSpPr>
          <p:grpSpPr bwMode="auto">
            <a:xfrm>
              <a:off x="3312" y="2112"/>
              <a:ext cx="1248" cy="980"/>
              <a:chOff x="3312" y="2112"/>
              <a:chExt cx="1248" cy="980"/>
            </a:xfrm>
          </p:grpSpPr>
          <p:grpSp>
            <p:nvGrpSpPr>
              <p:cNvPr id="39965" name="Group 11"/>
              <p:cNvGrpSpPr>
                <a:grpSpLocks/>
              </p:cNvGrpSpPr>
              <p:nvPr/>
            </p:nvGrpSpPr>
            <p:grpSpPr bwMode="auto">
              <a:xfrm>
                <a:off x="3312" y="2112"/>
                <a:ext cx="1248" cy="784"/>
                <a:chOff x="1296" y="2208"/>
                <a:chExt cx="1680" cy="1056"/>
              </a:xfrm>
            </p:grpSpPr>
            <p:sp>
              <p:nvSpPr>
                <p:cNvPr id="39971" name="AutoShape 12"/>
                <p:cNvSpPr>
                  <a:spLocks noChangeArrowheads="1"/>
                </p:cNvSpPr>
                <p:nvPr/>
              </p:nvSpPr>
              <p:spPr bwMode="auto">
                <a:xfrm>
                  <a:off x="1296" y="2928"/>
                  <a:ext cx="1680" cy="336"/>
                </a:xfrm>
                <a:prstGeom prst="parallelogram">
                  <a:avLst>
                    <a:gd name="adj" fmla="val 125000"/>
                  </a:avLst>
                </a:prstGeom>
                <a:solidFill>
                  <a:schemeClr val="accent1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1296" y="2208"/>
                  <a:ext cx="864" cy="105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728" y="2208"/>
                  <a:ext cx="432" cy="7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4" name="Line 15"/>
                <p:cNvSpPr>
                  <a:spLocks noChangeShapeType="1"/>
                </p:cNvSpPr>
                <p:nvPr/>
              </p:nvSpPr>
              <p:spPr bwMode="auto">
                <a:xfrm>
                  <a:off x="2160" y="2208"/>
                  <a:ext cx="816" cy="7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5" name="Line 16"/>
                <p:cNvSpPr>
                  <a:spLocks noChangeShapeType="1"/>
                </p:cNvSpPr>
                <p:nvPr/>
              </p:nvSpPr>
              <p:spPr bwMode="auto">
                <a:xfrm>
                  <a:off x="2160" y="2208"/>
                  <a:ext cx="384" cy="105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966" name="Text Box 25"/>
              <p:cNvSpPr txBox="1">
                <a:spLocks noChangeArrowheads="1"/>
              </p:cNvSpPr>
              <p:nvPr/>
            </p:nvSpPr>
            <p:spPr bwMode="auto">
              <a:xfrm>
                <a:off x="3648" y="2880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39967" name="Text Box 26"/>
              <p:cNvSpPr txBox="1">
                <a:spLocks noChangeArrowheads="1"/>
              </p:cNvSpPr>
              <p:nvPr/>
            </p:nvSpPr>
            <p:spPr bwMode="auto">
              <a:xfrm>
                <a:off x="4368" y="2736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39968" name="Line 28"/>
              <p:cNvSpPr>
                <a:spLocks noChangeShapeType="1"/>
              </p:cNvSpPr>
              <p:nvPr/>
            </p:nvSpPr>
            <p:spPr bwMode="auto">
              <a:xfrm flipH="1">
                <a:off x="3792" y="2112"/>
                <a:ext cx="144" cy="7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9" name="Text Box 29"/>
              <p:cNvSpPr txBox="1">
                <a:spLocks noChangeArrowheads="1"/>
              </p:cNvSpPr>
              <p:nvPr/>
            </p:nvSpPr>
            <p:spPr bwMode="auto">
              <a:xfrm>
                <a:off x="3840" y="2448"/>
                <a:ext cx="3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39970" name="Line 30"/>
              <p:cNvSpPr>
                <a:spLocks noChangeShapeType="1"/>
              </p:cNvSpPr>
              <p:nvPr/>
            </p:nvSpPr>
            <p:spPr bwMode="auto">
              <a:xfrm>
                <a:off x="3936" y="2112"/>
                <a:ext cx="480" cy="6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963" name="Text Box 31"/>
            <p:cNvSpPr txBox="1">
              <a:spLocks noChangeArrowheads="1"/>
            </p:cNvSpPr>
            <p:nvPr/>
          </p:nvSpPr>
          <p:spPr bwMode="auto">
            <a:xfrm>
              <a:off x="4416" y="220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</a:rPr>
                <a:t>3.5</a:t>
              </a:r>
            </a:p>
          </p:txBody>
        </p:sp>
        <p:sp>
          <p:nvSpPr>
            <p:cNvPr id="39964" name="Line 34"/>
            <p:cNvSpPr>
              <a:spLocks noChangeShapeType="1"/>
            </p:cNvSpPr>
            <p:nvPr/>
          </p:nvSpPr>
          <p:spPr bwMode="auto">
            <a:xfrm flipH="1">
              <a:off x="4272" y="2352"/>
              <a:ext cx="19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953000" y="4876800"/>
            <a:ext cx="38862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40000"/>
              </a:spcBef>
            </a:pPr>
            <a:r>
              <a:rPr lang="en-US" sz="2400">
                <a:solidFill>
                  <a:srgbClr val="000000"/>
                </a:solidFill>
              </a:rPr>
              <a:t>Surface Area = base + lateral</a:t>
            </a:r>
          </a:p>
          <a:p>
            <a:pPr>
              <a:lnSpc>
                <a:spcPct val="70000"/>
              </a:lnSpc>
              <a:spcBef>
                <a:spcPct val="40000"/>
              </a:spcBef>
            </a:pPr>
            <a:r>
              <a:rPr lang="en-US" sz="2400">
                <a:solidFill>
                  <a:srgbClr val="000000"/>
                </a:solidFill>
              </a:rPr>
              <a:t>                   = 10 + 27 = 37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3505200" y="34290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Ratio of sides = 2: 1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1143000" y="5791200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</a:rPr>
              <a:t>Ratio of surface areas:  148:37 = 4:1 = 2</a:t>
            </a:r>
            <a:r>
              <a:rPr lang="en-US" sz="2800" baseline="30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: 1</a:t>
            </a:r>
            <a:r>
              <a:rPr lang="en-US" sz="2800" baseline="30000" dirty="0">
                <a:solidFill>
                  <a:srgbClr val="000000"/>
                </a:solidFill>
              </a:rPr>
              <a:t>2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23594" name="Group 42"/>
          <p:cNvGrpSpPr>
            <a:grpSpLocks/>
          </p:cNvGrpSpPr>
          <p:nvPr/>
        </p:nvGrpSpPr>
        <p:grpSpPr bwMode="auto">
          <a:xfrm>
            <a:off x="533400" y="2971800"/>
            <a:ext cx="2667000" cy="1676400"/>
            <a:chOff x="336" y="1872"/>
            <a:chExt cx="1680" cy="1056"/>
          </a:xfrm>
        </p:grpSpPr>
        <p:sp>
          <p:nvSpPr>
            <p:cNvPr id="39951" name="Text Box 22"/>
            <p:cNvSpPr txBox="1">
              <a:spLocks noChangeArrowheads="1"/>
            </p:cNvSpPr>
            <p:nvPr/>
          </p:nvSpPr>
          <p:spPr bwMode="auto">
            <a:xfrm>
              <a:off x="1536" y="2256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</a:rPr>
                <a:t>7</a:t>
              </a:r>
            </a:p>
          </p:txBody>
        </p:sp>
        <p:grpSp>
          <p:nvGrpSpPr>
            <p:cNvPr id="39952" name="Group 41"/>
            <p:cNvGrpSpPr>
              <a:grpSpLocks/>
            </p:cNvGrpSpPr>
            <p:nvPr/>
          </p:nvGrpSpPr>
          <p:grpSpPr bwMode="auto">
            <a:xfrm>
              <a:off x="336" y="1872"/>
              <a:ext cx="1680" cy="1056"/>
              <a:chOff x="384" y="1872"/>
              <a:chExt cx="1680" cy="1056"/>
            </a:xfrm>
          </p:grpSpPr>
          <p:grpSp>
            <p:nvGrpSpPr>
              <p:cNvPr id="39953" name="Group 10"/>
              <p:cNvGrpSpPr>
                <a:grpSpLocks/>
              </p:cNvGrpSpPr>
              <p:nvPr/>
            </p:nvGrpSpPr>
            <p:grpSpPr bwMode="auto">
              <a:xfrm>
                <a:off x="384" y="1872"/>
                <a:ext cx="1680" cy="1056"/>
                <a:chOff x="1296" y="2208"/>
                <a:chExt cx="1680" cy="1056"/>
              </a:xfrm>
            </p:grpSpPr>
            <p:sp>
              <p:nvSpPr>
                <p:cNvPr id="39957" name="AutoShape 4"/>
                <p:cNvSpPr>
                  <a:spLocks noChangeArrowheads="1"/>
                </p:cNvSpPr>
                <p:nvPr/>
              </p:nvSpPr>
              <p:spPr bwMode="auto">
                <a:xfrm>
                  <a:off x="1296" y="2928"/>
                  <a:ext cx="1680" cy="336"/>
                </a:xfrm>
                <a:prstGeom prst="parallelogram">
                  <a:avLst>
                    <a:gd name="adj" fmla="val 125000"/>
                  </a:avLst>
                </a:prstGeom>
                <a:solidFill>
                  <a:schemeClr val="accent1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8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296" y="2208"/>
                  <a:ext cx="864" cy="105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9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1728" y="2208"/>
                  <a:ext cx="432" cy="7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0" name="Line 8"/>
                <p:cNvSpPr>
                  <a:spLocks noChangeShapeType="1"/>
                </p:cNvSpPr>
                <p:nvPr/>
              </p:nvSpPr>
              <p:spPr bwMode="auto">
                <a:xfrm>
                  <a:off x="2160" y="2208"/>
                  <a:ext cx="816" cy="720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1" name="Line 9"/>
                <p:cNvSpPr>
                  <a:spLocks noChangeShapeType="1"/>
                </p:cNvSpPr>
                <p:nvPr/>
              </p:nvSpPr>
              <p:spPr bwMode="auto">
                <a:xfrm>
                  <a:off x="2160" y="2208"/>
                  <a:ext cx="384" cy="105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954" name="Line 20"/>
              <p:cNvSpPr>
                <a:spLocks noChangeShapeType="1"/>
              </p:cNvSpPr>
              <p:nvPr/>
            </p:nvSpPr>
            <p:spPr bwMode="auto">
              <a:xfrm>
                <a:off x="1248" y="1872"/>
                <a:ext cx="624" cy="8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5" name="Line 39"/>
              <p:cNvSpPr>
                <a:spLocks noChangeShapeType="1"/>
              </p:cNvSpPr>
              <p:nvPr/>
            </p:nvSpPr>
            <p:spPr bwMode="auto">
              <a:xfrm>
                <a:off x="1248" y="1872"/>
                <a:ext cx="816" cy="7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6" name="Line 19"/>
              <p:cNvSpPr>
                <a:spLocks noChangeShapeType="1"/>
              </p:cNvSpPr>
              <p:nvPr/>
            </p:nvSpPr>
            <p:spPr bwMode="auto">
              <a:xfrm flipH="1">
                <a:off x="1008" y="1872"/>
                <a:ext cx="240" cy="10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/>
      <p:bldP spid="23570" grpId="0"/>
      <p:bldP spid="23573" grpId="0"/>
      <p:bldP spid="23576" grpId="0"/>
      <p:bldP spid="23588" grpId="0"/>
      <p:bldP spid="23589" grpId="0"/>
      <p:bldP spid="235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 dirty="0" smtClean="0"/>
              <a:t>Similar Solids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0437FB-D16E-49AD-94E1-9E20BA628F87}" type="slidenum">
              <a:rPr lang="en-US" b="0" smtClean="0"/>
              <a:pPr/>
              <a:t>8</a:t>
            </a:fld>
            <a:endParaRPr lang="en-US" b="0" smtClean="0"/>
          </a:p>
        </p:txBody>
      </p:sp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533400" y="2590800"/>
            <a:ext cx="2454275" cy="2057400"/>
            <a:chOff x="336" y="1632"/>
            <a:chExt cx="1546" cy="1296"/>
          </a:xfrm>
        </p:grpSpPr>
        <p:grpSp>
          <p:nvGrpSpPr>
            <p:cNvPr id="40981" name="Group 16"/>
            <p:cNvGrpSpPr>
              <a:grpSpLocks/>
            </p:cNvGrpSpPr>
            <p:nvPr/>
          </p:nvGrpSpPr>
          <p:grpSpPr bwMode="auto">
            <a:xfrm>
              <a:off x="336" y="1632"/>
              <a:ext cx="1546" cy="1296"/>
              <a:chOff x="336" y="1632"/>
              <a:chExt cx="1546" cy="1296"/>
            </a:xfrm>
          </p:grpSpPr>
          <p:sp>
            <p:nvSpPr>
              <p:cNvPr id="40983" name="AutoShape 5"/>
              <p:cNvSpPr>
                <a:spLocks noChangeArrowheads="1"/>
              </p:cNvSpPr>
              <p:nvPr/>
            </p:nvSpPr>
            <p:spPr bwMode="auto">
              <a:xfrm>
                <a:off x="336" y="1728"/>
                <a:ext cx="1248" cy="1200"/>
              </a:xfrm>
              <a:prstGeom prst="can">
                <a:avLst>
                  <a:gd name="adj" fmla="val 25000"/>
                </a:avLst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84" name="Text Box 8"/>
              <p:cNvSpPr txBox="1">
                <a:spLocks noChangeArrowheads="1"/>
              </p:cNvSpPr>
              <p:nvPr/>
            </p:nvSpPr>
            <p:spPr bwMode="auto">
              <a:xfrm>
                <a:off x="1536" y="163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EC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9</a:t>
                </a:r>
              </a:p>
            </p:txBody>
          </p:sp>
          <p:sp>
            <p:nvSpPr>
              <p:cNvPr id="40985" name="Text Box 10"/>
              <p:cNvSpPr txBox="1">
                <a:spLocks noChangeArrowheads="1"/>
              </p:cNvSpPr>
              <p:nvPr/>
            </p:nvSpPr>
            <p:spPr bwMode="auto">
              <a:xfrm>
                <a:off x="1536" y="2208"/>
                <a:ext cx="34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EC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>
                    <a:solidFill>
                      <a:srgbClr val="000000"/>
                    </a:solidFill>
                  </a:rPr>
                  <a:t>15</a:t>
                </a:r>
              </a:p>
            </p:txBody>
          </p:sp>
        </p:grpSp>
        <p:sp>
          <p:nvSpPr>
            <p:cNvPr id="40982" name="Line 17"/>
            <p:cNvSpPr>
              <a:spLocks noChangeShapeType="1"/>
            </p:cNvSpPr>
            <p:nvPr/>
          </p:nvSpPr>
          <p:spPr bwMode="auto">
            <a:xfrm>
              <a:off x="960" y="1872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957263"/>
          </a:xfrm>
        </p:spPr>
        <p:txBody>
          <a:bodyPr/>
          <a:lstStyle/>
          <a:p>
            <a:r>
              <a:rPr lang="en-US" sz="4000" b="1" smtClean="0">
                <a:solidFill>
                  <a:schemeClr val="tx1"/>
                </a:solidFill>
              </a:rPr>
              <a:t>Similar Solids and Ratios of Volumes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114800"/>
          </a:xfrm>
        </p:spPr>
        <p:txBody>
          <a:bodyPr/>
          <a:lstStyle/>
          <a:p>
            <a:r>
              <a:rPr lang="en-US" sz="2400" smtClean="0">
                <a:solidFill>
                  <a:srgbClr val="000000"/>
                </a:solidFill>
              </a:rPr>
              <a:t>If two similar solids have a scale factor of a : b, then their </a:t>
            </a:r>
            <a:r>
              <a:rPr lang="en-US" sz="2400" b="1" smtClean="0">
                <a:solidFill>
                  <a:srgbClr val="3333CC"/>
                </a:solidFill>
              </a:rPr>
              <a:t>volumes</a:t>
            </a:r>
            <a:r>
              <a:rPr lang="en-US" sz="2400" smtClean="0">
                <a:solidFill>
                  <a:srgbClr val="000000"/>
                </a:solidFill>
              </a:rPr>
              <a:t> have a ratio of </a:t>
            </a:r>
            <a:r>
              <a:rPr lang="en-US" sz="2400" b="1" smtClean="0">
                <a:solidFill>
                  <a:srgbClr val="3333CC"/>
                </a:solidFill>
              </a:rPr>
              <a:t>a</a:t>
            </a:r>
            <a:r>
              <a:rPr lang="en-US" sz="2400" b="1" baseline="30000" smtClean="0">
                <a:solidFill>
                  <a:srgbClr val="3333CC"/>
                </a:solidFill>
              </a:rPr>
              <a:t>3</a:t>
            </a:r>
            <a:r>
              <a:rPr lang="en-US" sz="2400" b="1" smtClean="0">
                <a:solidFill>
                  <a:srgbClr val="3333CC"/>
                </a:solidFill>
              </a:rPr>
              <a:t> : b</a:t>
            </a:r>
            <a:r>
              <a:rPr lang="en-US" sz="2400" b="1" baseline="30000" smtClean="0">
                <a:solidFill>
                  <a:srgbClr val="3333CC"/>
                </a:solidFill>
              </a:rPr>
              <a:t>3</a:t>
            </a:r>
            <a:r>
              <a:rPr lang="en-US" sz="240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1524000" y="297180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1905000" y="27432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97" name="Group 21"/>
          <p:cNvGrpSpPr>
            <a:grpSpLocks/>
          </p:cNvGrpSpPr>
          <p:nvPr/>
        </p:nvGrpSpPr>
        <p:grpSpPr bwMode="auto">
          <a:xfrm>
            <a:off x="6781800" y="2819400"/>
            <a:ext cx="1752600" cy="1552575"/>
            <a:chOff x="4272" y="1776"/>
            <a:chExt cx="1104" cy="978"/>
          </a:xfrm>
        </p:grpSpPr>
        <p:grpSp>
          <p:nvGrpSpPr>
            <p:cNvPr id="40974" name="Group 19"/>
            <p:cNvGrpSpPr>
              <a:grpSpLocks/>
            </p:cNvGrpSpPr>
            <p:nvPr/>
          </p:nvGrpSpPr>
          <p:grpSpPr bwMode="auto">
            <a:xfrm>
              <a:off x="4272" y="1776"/>
              <a:ext cx="1056" cy="978"/>
              <a:chOff x="4272" y="1776"/>
              <a:chExt cx="1056" cy="978"/>
            </a:xfrm>
          </p:grpSpPr>
          <p:sp>
            <p:nvSpPr>
              <p:cNvPr id="40976" name="Text Box 9"/>
              <p:cNvSpPr txBox="1">
                <a:spLocks noChangeArrowheads="1"/>
              </p:cNvSpPr>
              <p:nvPr/>
            </p:nvSpPr>
            <p:spPr bwMode="auto">
              <a:xfrm>
                <a:off x="4992" y="1776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E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6</a:t>
                </a:r>
              </a:p>
            </p:txBody>
          </p:sp>
          <p:grpSp>
            <p:nvGrpSpPr>
              <p:cNvPr id="40977" name="Group 14"/>
              <p:cNvGrpSpPr>
                <a:grpSpLocks/>
              </p:cNvGrpSpPr>
              <p:nvPr/>
            </p:nvGrpSpPr>
            <p:grpSpPr bwMode="auto">
              <a:xfrm>
                <a:off x="4272" y="2016"/>
                <a:ext cx="768" cy="738"/>
                <a:chOff x="4272" y="2016"/>
                <a:chExt cx="768" cy="738"/>
              </a:xfrm>
            </p:grpSpPr>
            <p:sp>
              <p:nvSpPr>
                <p:cNvPr id="40979" name="AutoShape 6"/>
                <p:cNvSpPr>
                  <a:spLocks noChangeArrowheads="1"/>
                </p:cNvSpPr>
                <p:nvPr/>
              </p:nvSpPr>
              <p:spPr bwMode="auto">
                <a:xfrm>
                  <a:off x="4272" y="2016"/>
                  <a:ext cx="768" cy="738"/>
                </a:xfrm>
                <a:prstGeom prst="can">
                  <a:avLst>
                    <a:gd name="adj" fmla="val 25000"/>
                  </a:avLst>
                </a:prstGeom>
                <a:solidFill>
                  <a:srgbClr val="CCEC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80" name="Line 13"/>
                <p:cNvSpPr>
                  <a:spLocks noChangeShapeType="1"/>
                </p:cNvSpPr>
                <p:nvPr/>
              </p:nvSpPr>
              <p:spPr bwMode="auto">
                <a:xfrm>
                  <a:off x="4656" y="2112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978" name="Line 15"/>
              <p:cNvSpPr>
                <a:spLocks noChangeShapeType="1"/>
              </p:cNvSpPr>
              <p:nvPr/>
            </p:nvSpPr>
            <p:spPr bwMode="auto">
              <a:xfrm flipH="1">
                <a:off x="4800" y="1872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75" name="Text Box 20"/>
            <p:cNvSpPr txBox="1">
              <a:spLocks noChangeArrowheads="1"/>
            </p:cNvSpPr>
            <p:nvPr/>
          </p:nvSpPr>
          <p:spPr bwMode="auto">
            <a:xfrm>
              <a:off x="5040" y="2256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10</a:t>
              </a:r>
            </a:p>
          </p:txBody>
        </p:sp>
      </p:grp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3352800" y="3429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Ratio of heights = 3:2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304800" y="48768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V = 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r</a:t>
            </a:r>
            <a:r>
              <a:rPr lang="en-US" sz="2400" baseline="3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h =  (9</a:t>
            </a:r>
            <a:r>
              <a:rPr lang="en-US" sz="2400" baseline="3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) (15) = 1215</a:t>
            </a:r>
            <a:r>
              <a:rPr lang="en-US" sz="2400">
                <a:sym typeface="Symbol" pitchFamily="18" charset="2"/>
              </a:rPr>
              <a:t>  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5257800" y="48768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solidFill>
                  <a:srgbClr val="000000"/>
                </a:solidFill>
              </a:rPr>
              <a:t>V= 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r</a:t>
            </a:r>
            <a:r>
              <a:rPr lang="en-US" sz="2400" baseline="3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h =</a:t>
            </a:r>
            <a:r>
              <a:rPr lang="en-US" sz="2400">
                <a:sym typeface="Symbol" pitchFamily="18" charset="2"/>
              </a:rPr>
              <a:t> (6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)(10) = 360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295400" y="5562600"/>
            <a:ext cx="689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</a:rPr>
              <a:t>Ratio of volumes:  1215:360 = 27:8 = 3</a:t>
            </a:r>
            <a:r>
              <a:rPr lang="en-US" sz="2800" baseline="30000" dirty="0">
                <a:solidFill>
                  <a:srgbClr val="00000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</a:rPr>
              <a:t>: 2</a:t>
            </a:r>
            <a:r>
              <a:rPr lang="en-US" sz="2800" baseline="30000" dirty="0">
                <a:solidFill>
                  <a:srgbClr val="000000"/>
                </a:solidFill>
              </a:rPr>
              <a:t>3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/>
      <p:bldP spid="24587" grpId="0" animBg="1"/>
      <p:bldP spid="24598" grpId="0"/>
      <p:bldP spid="24599" grpId="0"/>
      <p:bldP spid="24600" grpId="0"/>
      <p:bldP spid="246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96200" cy="1143000"/>
          </a:xfrm>
        </p:spPr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2A695-9278-463D-9771-DCB1B49B64A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042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4201236" cy="437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4" name="Curved Up Arrow 60423"/>
          <p:cNvSpPr/>
          <p:nvPr/>
        </p:nvSpPr>
        <p:spPr bwMode="auto">
          <a:xfrm>
            <a:off x="2895600" y="5943600"/>
            <a:ext cx="2590800" cy="609600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426" name="Curved Up Arrow 60425"/>
          <p:cNvSpPr/>
          <p:nvPr/>
        </p:nvSpPr>
        <p:spPr bwMode="auto">
          <a:xfrm flipH="1" flipV="1">
            <a:off x="3200400" y="1219200"/>
            <a:ext cx="2743200" cy="685800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Curved Up Arrow 42"/>
          <p:cNvSpPr/>
          <p:nvPr/>
        </p:nvSpPr>
        <p:spPr bwMode="auto">
          <a:xfrm>
            <a:off x="3124200" y="5715000"/>
            <a:ext cx="1567218" cy="609600"/>
          </a:xfrm>
          <a:prstGeom prst="curvedUp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Curved Up Arrow 43"/>
          <p:cNvSpPr/>
          <p:nvPr/>
        </p:nvSpPr>
        <p:spPr bwMode="auto">
          <a:xfrm flipH="1" flipV="1">
            <a:off x="3429000" y="1905000"/>
            <a:ext cx="1143000" cy="609600"/>
          </a:xfrm>
          <a:prstGeom prst="curvedUp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427" name="TextBox 60426"/>
              <p:cNvSpPr txBox="1"/>
              <p:nvPr/>
            </p:nvSpPr>
            <p:spPr>
              <a:xfrm>
                <a:off x="3487408" y="822573"/>
                <a:ext cx="1084592" cy="376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US" b="1" i="1" smtClean="0">
                              <a:latin typeface="Cambria Math"/>
                            </a:rPr>
                            <m:t>𝒂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427" name="TextBox 604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408" y="822573"/>
                <a:ext cx="1084592" cy="3760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428" name="TextBox 60427"/>
              <p:cNvSpPr txBox="1"/>
              <p:nvPr/>
            </p:nvSpPr>
            <p:spPr>
              <a:xfrm>
                <a:off x="4058503" y="6482448"/>
                <a:ext cx="553293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0428" name="TextBox 604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503" y="6482448"/>
                <a:ext cx="553293" cy="3755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487408" y="2138535"/>
                <a:ext cx="1084592" cy="389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deg>
                        <m:e>
                          <m:r>
                            <a:rPr lang="en-US" b="1" i="1" smtClean="0">
                              <a:latin typeface="Cambria Math"/>
                            </a:rPr>
                            <m:t>𝒂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408" y="2138535"/>
                <a:ext cx="1084592" cy="38933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609264" y="5580439"/>
                <a:ext cx="553293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264" y="5580439"/>
                <a:ext cx="553293" cy="3755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80524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524</TotalTime>
  <Words>388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Studio</vt:lpstr>
      <vt:lpstr>Image</vt:lpstr>
      <vt:lpstr>Equation</vt:lpstr>
      <vt:lpstr>G.14bc</vt:lpstr>
      <vt:lpstr>Similar Solids</vt:lpstr>
      <vt:lpstr>Similar Solids</vt:lpstr>
      <vt:lpstr>Similar Solids &amp; Corresponding Linear Measures</vt:lpstr>
      <vt:lpstr>Example:</vt:lpstr>
      <vt:lpstr>PowerPoint Presentation</vt:lpstr>
      <vt:lpstr>Similar Solids and Ratios of Areas </vt:lpstr>
      <vt:lpstr>Similar Solids and Ratios of Volumes</vt:lpstr>
      <vt:lpstr>Recap</vt:lpstr>
    </vt:vector>
  </TitlesOfParts>
  <Company>Henrico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Area,  Lateral Area, and Volume  of Prisms and Pyramids</dc:title>
  <dc:creator>Authorized User</dc:creator>
  <cp:lastModifiedBy>Luiza S. Wood (lswood)</cp:lastModifiedBy>
  <cp:revision>58</cp:revision>
  <dcterms:created xsi:type="dcterms:W3CDTF">2006-07-05T13:36:55Z</dcterms:created>
  <dcterms:modified xsi:type="dcterms:W3CDTF">2013-08-12T18:53:29Z</dcterms:modified>
</cp:coreProperties>
</file>