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7" r:id="rId2"/>
  </p:sldMasterIdLst>
  <p:notesMasterIdLst>
    <p:notesMasterId r:id="rId39"/>
  </p:notesMasterIdLst>
  <p:handoutMasterIdLst>
    <p:handoutMasterId r:id="rId40"/>
  </p:handoutMasterIdLst>
  <p:sldIdLst>
    <p:sldId id="256" r:id="rId3"/>
    <p:sldId id="260" r:id="rId4"/>
    <p:sldId id="271" r:id="rId5"/>
    <p:sldId id="272" r:id="rId6"/>
    <p:sldId id="257" r:id="rId7"/>
    <p:sldId id="258" r:id="rId8"/>
    <p:sldId id="268" r:id="rId9"/>
    <p:sldId id="259" r:id="rId10"/>
    <p:sldId id="261" r:id="rId11"/>
    <p:sldId id="269" r:id="rId12"/>
    <p:sldId id="26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63" r:id="rId34"/>
    <p:sldId id="264" r:id="rId35"/>
    <p:sldId id="265" r:id="rId36"/>
    <p:sldId id="266" r:id="rId37"/>
    <p:sldId id="267" r:id="rId3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  <a:srgbClr val="33CC33"/>
    <a:srgbClr val="0000CC"/>
    <a:srgbClr val="CC3300"/>
    <a:srgbClr val="FF0000"/>
    <a:srgbClr val="FCB668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3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24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A0A855E-4F2A-408E-AC0A-AB2E7FF5F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5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F91F7BC-AC72-49B9-A16D-7ECE8FAFC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32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926FF-961D-426E-800E-6E85DC001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91CC3-3A52-4F8F-9AB4-1652AA1CF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4E56-FB1F-4F45-B1C2-138CE31CD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5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1FCB9-CDAF-46D8-B52D-51148CF64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03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3BEB-76A2-4C14-A6F9-0DA8AC93D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1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374926FF-961D-426E-800E-6E85DC001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3E6FD-EF7A-4082-9A72-5D7F62C36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A3BEF28-4D34-4DFA-BAF4-CBE96D1D07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7AE9A-8831-4895-89B9-03F1FA69E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FFAF7-CAC7-43DB-8328-5C6E250BC9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D2231-7EC0-4B28-AC44-2718FFAB7F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E6FD-EF7A-4082-9A72-5D7F62C36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77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8B74-9101-4A08-B5B5-1ED8A9867A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077C9-608E-4861-85AE-2C96486AB1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0D91A-F0C7-410E-B207-A260FE2B6B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91CC3-3A52-4F8F-9AB4-1652AA1CF0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74E56-FB1F-4F45-B1C2-138CE31CD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BEF28-4D34-4DFA-BAF4-CBE96D1D0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7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7AE9A-8831-4895-89B9-03F1FA69E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FFAF7-CAC7-43DB-8328-5C6E250BC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4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D2231-7EC0-4B28-AC44-2718FFAB7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5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B8B74-9101-4A08-B5B5-1ED8A986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5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77C9-608E-4861-85AE-2C96486AB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0D91A-F0C7-410E-B207-A260FE2B6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/>
              <a:t>Lesson 10-5: Transformations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FEC781A4-7B1E-46BF-907C-B2AEED345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Lesson 10-5: Transformations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C781A4-7B1E-46BF-907C-B2AEED3456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9320C9-6A8D-4A0E-9694-308DA55DF125}" type="slidenum">
              <a:rPr lang="en-US"/>
              <a:pPr/>
              <a:t>1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914400"/>
          </a:xfrm>
        </p:spPr>
        <p:txBody>
          <a:bodyPr/>
          <a:lstStyle/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</a:rPr>
              <a:t>G.3cd</a:t>
            </a:r>
          </a:p>
        </p:txBody>
      </p:sp>
      <p:sp>
        <p:nvSpPr>
          <p:cNvPr id="3077" name="Text Box 26"/>
          <p:cNvSpPr txBox="1">
            <a:spLocks noChangeArrowheads="1"/>
          </p:cNvSpPr>
          <p:nvPr/>
        </p:nvSpPr>
        <p:spPr bwMode="auto">
          <a:xfrm>
            <a:off x="838200" y="2895600"/>
            <a:ext cx="7543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8000" b="1" dirty="0" smtClean="0">
                <a:latin typeface="Times New Roman" pitchFamily="18" charset="0"/>
              </a:rPr>
              <a:t>Symmetry and Transformations</a:t>
            </a:r>
            <a:endParaRPr lang="en-US" sz="8000" b="1" dirty="0">
              <a:latin typeface="Times New Roman" pitchFamily="18" charset="0"/>
            </a:endParaRPr>
          </a:p>
        </p:txBody>
      </p:sp>
      <p:graphicFrame>
        <p:nvGraphicFramePr>
          <p:cNvPr id="3078" name="Object 27"/>
          <p:cNvGraphicFramePr>
            <a:graphicFrameLocks noChangeAspect="1"/>
          </p:cNvGraphicFramePr>
          <p:nvPr/>
        </p:nvGraphicFramePr>
        <p:xfrm>
          <a:off x="6781800" y="5410200"/>
          <a:ext cx="1852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Image" r:id="rId3" imgW="1853315" imgH="723554" progId="PhotoshopElements.Image.3">
                  <p:embed/>
                </p:oleObj>
              </mc:Choice>
              <mc:Fallback>
                <p:oleObj name="Image" r:id="rId3" imgW="1853315" imgH="723554" progId="PhotoshopElements.Image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852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FB3D70-ED45-4C6E-8889-6CC45D530785}" type="slidenum">
              <a:rPr lang="en-US"/>
              <a:pPr/>
              <a:t>10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8382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Composite Reflections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an image is reflected over a line and then that image is reflected over a parallel line (called a </a:t>
            </a:r>
            <a:r>
              <a:rPr lang="en-US" sz="2400" i="1" smtClean="0">
                <a:latin typeface="Times New Roman" pitchFamily="18" charset="0"/>
              </a:rPr>
              <a:t>composite reflection</a:t>
            </a:r>
            <a:r>
              <a:rPr lang="en-US" sz="2400" smtClean="0">
                <a:latin typeface="Times New Roman" pitchFamily="18" charset="0"/>
              </a:rPr>
              <a:t>), it results in a translation.</a:t>
            </a:r>
          </a:p>
        </p:txBody>
      </p:sp>
      <p:sp>
        <p:nvSpPr>
          <p:cNvPr id="35893" name="AutoShape 53"/>
          <p:cNvSpPr>
            <a:spLocks noChangeArrowheads="1"/>
          </p:cNvSpPr>
          <p:nvPr/>
        </p:nvSpPr>
        <p:spPr bwMode="auto">
          <a:xfrm>
            <a:off x="1752600" y="3657600"/>
            <a:ext cx="1371600" cy="1295400"/>
          </a:xfrm>
          <a:prstGeom prst="lightningBol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Line 54"/>
          <p:cNvSpPr>
            <a:spLocks noChangeShapeType="1"/>
          </p:cNvSpPr>
          <p:nvPr/>
        </p:nvSpPr>
        <p:spPr bwMode="auto">
          <a:xfrm>
            <a:off x="3733800" y="35814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5" name="Line 55"/>
          <p:cNvSpPr>
            <a:spLocks noChangeShapeType="1"/>
          </p:cNvSpPr>
          <p:nvPr/>
        </p:nvSpPr>
        <p:spPr bwMode="auto">
          <a:xfrm>
            <a:off x="6553200" y="35814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6" name="AutoShape 56"/>
          <p:cNvSpPr>
            <a:spLocks noChangeArrowheads="1"/>
          </p:cNvSpPr>
          <p:nvPr/>
        </p:nvSpPr>
        <p:spPr bwMode="auto">
          <a:xfrm>
            <a:off x="7010400" y="3733800"/>
            <a:ext cx="1371600" cy="1371600"/>
          </a:xfrm>
          <a:prstGeom prst="lightningBol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AutoShape 57"/>
          <p:cNvSpPr>
            <a:spLocks noChangeArrowheads="1"/>
          </p:cNvSpPr>
          <p:nvPr/>
        </p:nvSpPr>
        <p:spPr bwMode="auto">
          <a:xfrm flipH="1">
            <a:off x="4191000" y="3733800"/>
            <a:ext cx="1371600" cy="1295400"/>
          </a:xfrm>
          <a:prstGeom prst="lightningBol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27432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57150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81534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457200" y="5334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Image A reflects to image B, which then reflects to image C.  Image C is a translation of image A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457200" y="3048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93" grpId="0" animBg="1"/>
      <p:bldP spid="35894" grpId="0" animBg="1"/>
      <p:bldP spid="35895" grpId="0" animBg="1"/>
      <p:bldP spid="35896" grpId="0" animBg="1"/>
      <p:bldP spid="35897" grpId="0" animBg="1"/>
      <p:bldP spid="35898" grpId="0"/>
      <p:bldP spid="35899" grpId="0"/>
      <p:bldP spid="35900" grpId="0"/>
      <p:bldP spid="35901" grpId="0"/>
      <p:bldP spid="359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9D390E-19EB-48CD-B838-CE30987D8C5A}" type="slidenum">
              <a:rPr lang="en-US"/>
              <a:pPr/>
              <a:t>11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639763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en-US" sz="5000" b="1" smtClean="0">
                <a:solidFill>
                  <a:schemeClr val="tx1"/>
                </a:solidFill>
                <a:latin typeface="Times New Roman" pitchFamily="18" charset="0"/>
              </a:rPr>
              <a:t>Rotations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828800"/>
            <a:ext cx="8763000" cy="1066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Tx/>
            </a:pPr>
            <a:r>
              <a:rPr lang="en-US" sz="2400" smtClean="0">
                <a:latin typeface="Times New Roman" pitchFamily="18" charset="0"/>
              </a:rPr>
              <a:t>An image can be rotated about a fixed point.</a:t>
            </a:r>
          </a:p>
          <a:p>
            <a:pPr eaLnBrk="1" hangingPunct="1">
              <a:buClr>
                <a:srgbClr val="FF0000"/>
              </a:buClr>
              <a:buSzTx/>
            </a:pPr>
            <a:r>
              <a:rPr lang="en-US" sz="2400" smtClean="0">
                <a:latin typeface="Times New Roman" pitchFamily="18" charset="0"/>
              </a:rPr>
              <a:t>The blades of a fan rotate about a fixed point.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28600" y="2819400"/>
            <a:ext cx="7391400" cy="9144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Tx/>
            </a:pPr>
            <a:r>
              <a:rPr lang="en-US" sz="2400" smtClean="0">
                <a:latin typeface="Times New Roman" pitchFamily="18" charset="0"/>
              </a:rPr>
              <a:t>An image can be rotated over two intersecting lines by using composite reflections.</a:t>
            </a:r>
          </a:p>
        </p:txBody>
      </p:sp>
      <p:pic>
        <p:nvPicPr>
          <p:cNvPr id="20487" name="Picture 7" descr="MCj040599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5700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304800" y="3733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n-US" sz="2400">
                <a:latin typeface="Times New Roman" pitchFamily="18" charset="0"/>
              </a:rPr>
              <a:t>Image A reflects over line </a:t>
            </a:r>
            <a:r>
              <a:rPr lang="en-US" sz="2400" i="1">
                <a:latin typeface="Times New Roman" pitchFamily="18" charset="0"/>
              </a:rPr>
              <a:t>m </a:t>
            </a:r>
            <a:r>
              <a:rPr lang="en-US" sz="2400">
                <a:latin typeface="Times New Roman" pitchFamily="18" charset="0"/>
              </a:rPr>
              <a:t>to B,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image B reflects over line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to C.  Image C is a rotation of image A.</a:t>
            </a:r>
            <a:r>
              <a:rPr lang="en-US" sz="2400" i="1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5181600" y="4267200"/>
            <a:ext cx="3505200" cy="1890713"/>
            <a:chOff x="2976" y="2112"/>
            <a:chExt cx="2208" cy="1191"/>
          </a:xfrm>
        </p:grpSpPr>
        <p:grpSp>
          <p:nvGrpSpPr>
            <p:cNvPr id="11274" name="Group 32"/>
            <p:cNvGrpSpPr>
              <a:grpSpLocks/>
            </p:cNvGrpSpPr>
            <p:nvPr/>
          </p:nvGrpSpPr>
          <p:grpSpPr bwMode="auto">
            <a:xfrm>
              <a:off x="3264" y="2112"/>
              <a:ext cx="1632" cy="1171"/>
              <a:chOff x="2928" y="2208"/>
              <a:chExt cx="2208" cy="1584"/>
            </a:xfrm>
          </p:grpSpPr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928" y="2208"/>
                <a:ext cx="2208" cy="1584"/>
                <a:chOff x="3168" y="1776"/>
                <a:chExt cx="2208" cy="1584"/>
              </a:xfrm>
            </p:grpSpPr>
            <p:sp>
              <p:nvSpPr>
                <p:cNvPr id="11283" name="AutoShape 8"/>
                <p:cNvSpPr>
                  <a:spLocks noChangeArrowheads="1"/>
                </p:cNvSpPr>
                <p:nvPr/>
              </p:nvSpPr>
              <p:spPr bwMode="auto">
                <a:xfrm>
                  <a:off x="3168" y="2160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408" y="1872"/>
                  <a:ext cx="120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5" name="Line 10"/>
                <p:cNvSpPr>
                  <a:spLocks noChangeShapeType="1"/>
                </p:cNvSpPr>
                <p:nvPr/>
              </p:nvSpPr>
              <p:spPr bwMode="auto">
                <a:xfrm>
                  <a:off x="4176" y="1776"/>
                  <a:ext cx="768" cy="15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6" name="AutoShape 19"/>
                <p:cNvSpPr>
                  <a:spLocks noChangeArrowheads="1"/>
                </p:cNvSpPr>
                <p:nvPr/>
              </p:nvSpPr>
              <p:spPr bwMode="auto">
                <a:xfrm rot="4860439" flipH="1">
                  <a:off x="3960" y="2904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7" name="AutoShape 26"/>
                <p:cNvSpPr>
                  <a:spLocks noChangeArrowheads="1"/>
                </p:cNvSpPr>
                <p:nvPr/>
              </p:nvSpPr>
              <p:spPr bwMode="auto">
                <a:xfrm rot="-8589584">
                  <a:off x="4800" y="2400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81" name="Arc 30"/>
              <p:cNvSpPr>
                <a:spLocks/>
              </p:cNvSpPr>
              <p:nvPr/>
            </p:nvSpPr>
            <p:spPr bwMode="auto">
              <a:xfrm rot="903429" flipH="1">
                <a:off x="4182" y="2784"/>
                <a:ext cx="281" cy="384"/>
              </a:xfrm>
              <a:custGeom>
                <a:avLst/>
                <a:gdLst>
                  <a:gd name="T0" fmla="*/ 0 w 21095"/>
                  <a:gd name="T1" fmla="*/ 0 h 21600"/>
                  <a:gd name="T2" fmla="*/ 281 w 21095"/>
                  <a:gd name="T3" fmla="*/ 301 h 21600"/>
                  <a:gd name="T4" fmla="*/ 0 w 21095"/>
                  <a:gd name="T5" fmla="*/ 38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095" h="21600" fill="none" extrusionOk="0">
                    <a:moveTo>
                      <a:pt x="-1" y="0"/>
                    </a:moveTo>
                    <a:cubicBezTo>
                      <a:pt x="10140" y="0"/>
                      <a:pt x="18915" y="7054"/>
                      <a:pt x="21095" y="16957"/>
                    </a:cubicBezTo>
                  </a:path>
                  <a:path w="21095" h="21600" stroke="0" extrusionOk="0">
                    <a:moveTo>
                      <a:pt x="-1" y="0"/>
                    </a:moveTo>
                    <a:cubicBezTo>
                      <a:pt x="10140" y="0"/>
                      <a:pt x="18915" y="7054"/>
                      <a:pt x="21095" y="1695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Arc 31"/>
              <p:cNvSpPr>
                <a:spLocks/>
              </p:cNvSpPr>
              <p:nvPr/>
            </p:nvSpPr>
            <p:spPr bwMode="auto">
              <a:xfrm>
                <a:off x="3504" y="2736"/>
                <a:ext cx="432" cy="43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432 h 21600"/>
                  <a:gd name="T4" fmla="*/ 0 w 21600"/>
                  <a:gd name="T5" fmla="*/ 43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5" name="Text Box 34"/>
            <p:cNvSpPr txBox="1">
              <a:spLocks noChangeArrowheads="1"/>
            </p:cNvSpPr>
            <p:nvPr/>
          </p:nvSpPr>
          <p:spPr bwMode="auto">
            <a:xfrm>
              <a:off x="2976" y="240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276" name="Text Box 35"/>
            <p:cNvSpPr txBox="1">
              <a:spLocks noChangeArrowheads="1"/>
            </p:cNvSpPr>
            <p:nvPr/>
          </p:nvSpPr>
          <p:spPr bwMode="auto">
            <a:xfrm>
              <a:off x="3744" y="307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277" name="Text Box 36"/>
            <p:cNvSpPr txBox="1">
              <a:spLocks noChangeArrowheads="1"/>
            </p:cNvSpPr>
            <p:nvPr/>
          </p:nvSpPr>
          <p:spPr bwMode="auto">
            <a:xfrm>
              <a:off x="4896" y="268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1278" name="Text Box 38"/>
            <p:cNvSpPr txBox="1">
              <a:spLocks noChangeArrowheads="1"/>
            </p:cNvSpPr>
            <p:nvPr/>
          </p:nvSpPr>
          <p:spPr bwMode="auto">
            <a:xfrm>
              <a:off x="3264" y="292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 i="1">
                  <a:solidFill>
                    <a:schemeClr val="tx2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11279" name="Text Box 39"/>
            <p:cNvSpPr txBox="1">
              <a:spLocks noChangeArrowheads="1"/>
            </p:cNvSpPr>
            <p:nvPr/>
          </p:nvSpPr>
          <p:spPr bwMode="auto">
            <a:xfrm>
              <a:off x="4512" y="307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0000"/>
                </a:buClr>
              </a:pPr>
              <a:r>
                <a:rPr lang="en-US" i="1">
                  <a:solidFill>
                    <a:schemeClr val="tx2"/>
                  </a:solidFill>
                  <a:latin typeface="Times New Roman" pitchFamily="18" charset="0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5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8382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914400" y="1371600"/>
            <a:ext cx="8229600" cy="4465638"/>
            <a:chOff x="576" y="864"/>
            <a:chExt cx="5184" cy="2813"/>
          </a:xfrm>
        </p:grpSpPr>
        <p:grpSp>
          <p:nvGrpSpPr>
            <p:cNvPr id="4157" name="Group 65"/>
            <p:cNvGrpSpPr>
              <a:grpSpLocks/>
            </p:cNvGrpSpPr>
            <p:nvPr/>
          </p:nvGrpSpPr>
          <p:grpSpPr bwMode="auto">
            <a:xfrm rot="-5400000">
              <a:off x="372" y="1068"/>
              <a:ext cx="1244" cy="836"/>
              <a:chOff x="1728" y="1160"/>
              <a:chExt cx="1244" cy="836"/>
            </a:xfrm>
          </p:grpSpPr>
          <p:sp>
            <p:nvSpPr>
              <p:cNvPr id="4159" name="Freeform 66"/>
              <p:cNvSpPr>
                <a:spLocks/>
              </p:cNvSpPr>
              <p:nvPr/>
            </p:nvSpPr>
            <p:spPr bwMode="auto">
              <a:xfrm>
                <a:off x="1728" y="1165"/>
                <a:ext cx="1129" cy="817"/>
              </a:xfrm>
              <a:custGeom>
                <a:avLst/>
                <a:gdLst>
                  <a:gd name="T0" fmla="*/ 330 w 3386"/>
                  <a:gd name="T1" fmla="*/ 54 h 2451"/>
                  <a:gd name="T2" fmla="*/ 185 w 3386"/>
                  <a:gd name="T3" fmla="*/ 0 h 2451"/>
                  <a:gd name="T4" fmla="*/ 181 w 3386"/>
                  <a:gd name="T5" fmla="*/ 5 h 2451"/>
                  <a:gd name="T6" fmla="*/ 177 w 3386"/>
                  <a:gd name="T7" fmla="*/ 10 h 2451"/>
                  <a:gd name="T8" fmla="*/ 172 w 3386"/>
                  <a:gd name="T9" fmla="*/ 15 h 2451"/>
                  <a:gd name="T10" fmla="*/ 167 w 3386"/>
                  <a:gd name="T11" fmla="*/ 20 h 2451"/>
                  <a:gd name="T12" fmla="*/ 162 w 3386"/>
                  <a:gd name="T13" fmla="*/ 25 h 2451"/>
                  <a:gd name="T14" fmla="*/ 157 w 3386"/>
                  <a:gd name="T15" fmla="*/ 30 h 2451"/>
                  <a:gd name="T16" fmla="*/ 152 w 3386"/>
                  <a:gd name="T17" fmla="*/ 34 h 2451"/>
                  <a:gd name="T18" fmla="*/ 147 w 3386"/>
                  <a:gd name="T19" fmla="*/ 39 h 2451"/>
                  <a:gd name="T20" fmla="*/ 142 w 3386"/>
                  <a:gd name="T21" fmla="*/ 43 h 2451"/>
                  <a:gd name="T22" fmla="*/ 136 w 3386"/>
                  <a:gd name="T23" fmla="*/ 47 h 2451"/>
                  <a:gd name="T24" fmla="*/ 133 w 3386"/>
                  <a:gd name="T25" fmla="*/ 50 h 2451"/>
                  <a:gd name="T26" fmla="*/ 130 w 3386"/>
                  <a:gd name="T27" fmla="*/ 52 h 2451"/>
                  <a:gd name="T28" fmla="*/ 127 w 3386"/>
                  <a:gd name="T29" fmla="*/ 54 h 2451"/>
                  <a:gd name="T30" fmla="*/ 124 w 3386"/>
                  <a:gd name="T31" fmla="*/ 56 h 2451"/>
                  <a:gd name="T32" fmla="*/ 122 w 3386"/>
                  <a:gd name="T33" fmla="*/ 58 h 2451"/>
                  <a:gd name="T34" fmla="*/ 119 w 3386"/>
                  <a:gd name="T35" fmla="*/ 60 h 2451"/>
                  <a:gd name="T36" fmla="*/ 116 w 3386"/>
                  <a:gd name="T37" fmla="*/ 62 h 2451"/>
                  <a:gd name="T38" fmla="*/ 113 w 3386"/>
                  <a:gd name="T39" fmla="*/ 64 h 2451"/>
                  <a:gd name="T40" fmla="*/ 107 w 3386"/>
                  <a:gd name="T41" fmla="*/ 68 h 2451"/>
                  <a:gd name="T42" fmla="*/ 100 w 3386"/>
                  <a:gd name="T43" fmla="*/ 72 h 2451"/>
                  <a:gd name="T44" fmla="*/ 94 w 3386"/>
                  <a:gd name="T45" fmla="*/ 76 h 2451"/>
                  <a:gd name="T46" fmla="*/ 88 w 3386"/>
                  <a:gd name="T47" fmla="*/ 80 h 2451"/>
                  <a:gd name="T48" fmla="*/ 82 w 3386"/>
                  <a:gd name="T49" fmla="*/ 84 h 2451"/>
                  <a:gd name="T50" fmla="*/ 75 w 3386"/>
                  <a:gd name="T51" fmla="*/ 88 h 2451"/>
                  <a:gd name="T52" fmla="*/ 69 w 3386"/>
                  <a:gd name="T53" fmla="*/ 92 h 2451"/>
                  <a:gd name="T54" fmla="*/ 63 w 3386"/>
                  <a:gd name="T55" fmla="*/ 96 h 2451"/>
                  <a:gd name="T56" fmla="*/ 56 w 3386"/>
                  <a:gd name="T57" fmla="*/ 99 h 2451"/>
                  <a:gd name="T58" fmla="*/ 50 w 3386"/>
                  <a:gd name="T59" fmla="*/ 103 h 2451"/>
                  <a:gd name="T60" fmla="*/ 44 w 3386"/>
                  <a:gd name="T61" fmla="*/ 107 h 2451"/>
                  <a:gd name="T62" fmla="*/ 37 w 3386"/>
                  <a:gd name="T63" fmla="*/ 111 h 2451"/>
                  <a:gd name="T64" fmla="*/ 31 w 3386"/>
                  <a:gd name="T65" fmla="*/ 115 h 2451"/>
                  <a:gd name="T66" fmla="*/ 25 w 3386"/>
                  <a:gd name="T67" fmla="*/ 119 h 2451"/>
                  <a:gd name="T68" fmla="*/ 18 w 3386"/>
                  <a:gd name="T69" fmla="*/ 123 h 2451"/>
                  <a:gd name="T70" fmla="*/ 12 w 3386"/>
                  <a:gd name="T71" fmla="*/ 127 h 2451"/>
                  <a:gd name="T72" fmla="*/ 6 w 3386"/>
                  <a:gd name="T73" fmla="*/ 131 h 2451"/>
                  <a:gd name="T74" fmla="*/ 3 w 3386"/>
                  <a:gd name="T75" fmla="*/ 133 h 2451"/>
                  <a:gd name="T76" fmla="*/ 0 w 3386"/>
                  <a:gd name="T77" fmla="*/ 135 h 2451"/>
                  <a:gd name="T78" fmla="*/ 90 w 3386"/>
                  <a:gd name="T79" fmla="*/ 158 h 2451"/>
                  <a:gd name="T80" fmla="*/ 96 w 3386"/>
                  <a:gd name="T81" fmla="*/ 217 h 2451"/>
                  <a:gd name="T82" fmla="*/ 179 w 3386"/>
                  <a:gd name="T83" fmla="*/ 245 h 2451"/>
                  <a:gd name="T84" fmla="*/ 297 w 3386"/>
                  <a:gd name="T85" fmla="*/ 203 h 2451"/>
                  <a:gd name="T86" fmla="*/ 317 w 3386"/>
                  <a:gd name="T87" fmla="*/ 229 h 2451"/>
                  <a:gd name="T88" fmla="*/ 300 w 3386"/>
                  <a:gd name="T89" fmla="*/ 269 h 2451"/>
                  <a:gd name="T90" fmla="*/ 326 w 3386"/>
                  <a:gd name="T91" fmla="*/ 272 h 2451"/>
                  <a:gd name="T92" fmla="*/ 350 w 3386"/>
                  <a:gd name="T93" fmla="*/ 271 h 2451"/>
                  <a:gd name="T94" fmla="*/ 375 w 3386"/>
                  <a:gd name="T95" fmla="*/ 254 h 2451"/>
                  <a:gd name="T96" fmla="*/ 355 w 3386"/>
                  <a:gd name="T97" fmla="*/ 189 h 2451"/>
                  <a:gd name="T98" fmla="*/ 335 w 3386"/>
                  <a:gd name="T99" fmla="*/ 148 h 2451"/>
                  <a:gd name="T100" fmla="*/ 376 w 3386"/>
                  <a:gd name="T101" fmla="*/ 97 h 2451"/>
                  <a:gd name="T102" fmla="*/ 330 w 3386"/>
                  <a:gd name="T103" fmla="*/ 54 h 2451"/>
                  <a:gd name="T104" fmla="*/ 330 w 3386"/>
                  <a:gd name="T105" fmla="*/ 54 h 245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386"/>
                  <a:gd name="T160" fmla="*/ 0 h 2451"/>
                  <a:gd name="T161" fmla="*/ 3386 w 3386"/>
                  <a:gd name="T162" fmla="*/ 2451 h 245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386" h="2451">
                    <a:moveTo>
                      <a:pt x="2971" y="485"/>
                    </a:moveTo>
                    <a:lnTo>
                      <a:pt x="1667" y="0"/>
                    </a:lnTo>
                    <a:lnTo>
                      <a:pt x="1629" y="47"/>
                    </a:lnTo>
                    <a:lnTo>
                      <a:pt x="1589" y="93"/>
                    </a:lnTo>
                    <a:lnTo>
                      <a:pt x="1548" y="139"/>
                    </a:lnTo>
                    <a:lnTo>
                      <a:pt x="1506" y="182"/>
                    </a:lnTo>
                    <a:lnTo>
                      <a:pt x="1462" y="225"/>
                    </a:lnTo>
                    <a:lnTo>
                      <a:pt x="1417" y="267"/>
                    </a:lnTo>
                    <a:lnTo>
                      <a:pt x="1370" y="308"/>
                    </a:lnTo>
                    <a:lnTo>
                      <a:pt x="1322" y="348"/>
                    </a:lnTo>
                    <a:lnTo>
                      <a:pt x="1274" y="387"/>
                    </a:lnTo>
                    <a:lnTo>
                      <a:pt x="1223" y="427"/>
                    </a:lnTo>
                    <a:lnTo>
                      <a:pt x="1198" y="446"/>
                    </a:lnTo>
                    <a:lnTo>
                      <a:pt x="1172" y="465"/>
                    </a:lnTo>
                    <a:lnTo>
                      <a:pt x="1146" y="484"/>
                    </a:lnTo>
                    <a:lnTo>
                      <a:pt x="1120" y="502"/>
                    </a:lnTo>
                    <a:lnTo>
                      <a:pt x="1095" y="521"/>
                    </a:lnTo>
                    <a:lnTo>
                      <a:pt x="1067" y="539"/>
                    </a:lnTo>
                    <a:lnTo>
                      <a:pt x="1040" y="558"/>
                    </a:lnTo>
                    <a:lnTo>
                      <a:pt x="1014" y="577"/>
                    </a:lnTo>
                    <a:lnTo>
                      <a:pt x="960" y="612"/>
                    </a:lnTo>
                    <a:lnTo>
                      <a:pt x="904" y="648"/>
                    </a:lnTo>
                    <a:lnTo>
                      <a:pt x="848" y="684"/>
                    </a:lnTo>
                    <a:lnTo>
                      <a:pt x="793" y="720"/>
                    </a:lnTo>
                    <a:lnTo>
                      <a:pt x="736" y="755"/>
                    </a:lnTo>
                    <a:lnTo>
                      <a:pt x="679" y="789"/>
                    </a:lnTo>
                    <a:lnTo>
                      <a:pt x="622" y="825"/>
                    </a:lnTo>
                    <a:lnTo>
                      <a:pt x="565" y="860"/>
                    </a:lnTo>
                    <a:lnTo>
                      <a:pt x="508" y="894"/>
                    </a:lnTo>
                    <a:lnTo>
                      <a:pt x="450" y="929"/>
                    </a:lnTo>
                    <a:lnTo>
                      <a:pt x="393" y="965"/>
                    </a:lnTo>
                    <a:lnTo>
                      <a:pt x="336" y="999"/>
                    </a:lnTo>
                    <a:lnTo>
                      <a:pt x="280" y="1035"/>
                    </a:lnTo>
                    <a:lnTo>
                      <a:pt x="223" y="1071"/>
                    </a:lnTo>
                    <a:lnTo>
                      <a:pt x="166" y="1107"/>
                    </a:lnTo>
                    <a:lnTo>
                      <a:pt x="110" y="1143"/>
                    </a:lnTo>
                    <a:lnTo>
                      <a:pt x="54" y="1180"/>
                    </a:lnTo>
                    <a:lnTo>
                      <a:pt x="27" y="1199"/>
                    </a:lnTo>
                    <a:lnTo>
                      <a:pt x="0" y="1217"/>
                    </a:lnTo>
                    <a:lnTo>
                      <a:pt x="809" y="1422"/>
                    </a:lnTo>
                    <a:lnTo>
                      <a:pt x="866" y="1950"/>
                    </a:lnTo>
                    <a:lnTo>
                      <a:pt x="1611" y="2204"/>
                    </a:lnTo>
                    <a:lnTo>
                      <a:pt x="2675" y="1824"/>
                    </a:lnTo>
                    <a:lnTo>
                      <a:pt x="2851" y="2057"/>
                    </a:lnTo>
                    <a:lnTo>
                      <a:pt x="2696" y="2417"/>
                    </a:lnTo>
                    <a:lnTo>
                      <a:pt x="2929" y="2451"/>
                    </a:lnTo>
                    <a:lnTo>
                      <a:pt x="3146" y="2438"/>
                    </a:lnTo>
                    <a:lnTo>
                      <a:pt x="3371" y="2282"/>
                    </a:lnTo>
                    <a:lnTo>
                      <a:pt x="3196" y="1697"/>
                    </a:lnTo>
                    <a:lnTo>
                      <a:pt x="3013" y="1331"/>
                    </a:lnTo>
                    <a:lnTo>
                      <a:pt x="3386" y="872"/>
                    </a:lnTo>
                    <a:lnTo>
                      <a:pt x="2971" y="4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67"/>
              <p:cNvSpPr>
                <a:spLocks/>
              </p:cNvSpPr>
              <p:nvPr/>
            </p:nvSpPr>
            <p:spPr bwMode="auto">
              <a:xfrm>
                <a:off x="1866" y="1190"/>
                <a:ext cx="1106" cy="761"/>
              </a:xfrm>
              <a:custGeom>
                <a:avLst/>
                <a:gdLst>
                  <a:gd name="T0" fmla="*/ 0 w 3317"/>
                  <a:gd name="T1" fmla="*/ 117 h 2284"/>
                  <a:gd name="T2" fmla="*/ 74 w 3317"/>
                  <a:gd name="T3" fmla="*/ 142 h 2284"/>
                  <a:gd name="T4" fmla="*/ 108 w 3317"/>
                  <a:gd name="T5" fmla="*/ 236 h 2284"/>
                  <a:gd name="T6" fmla="*/ 193 w 3317"/>
                  <a:gd name="T7" fmla="*/ 254 h 2284"/>
                  <a:gd name="T8" fmla="*/ 299 w 3317"/>
                  <a:gd name="T9" fmla="*/ 171 h 2284"/>
                  <a:gd name="T10" fmla="*/ 307 w 3317"/>
                  <a:gd name="T11" fmla="*/ 122 h 2284"/>
                  <a:gd name="T12" fmla="*/ 369 w 3317"/>
                  <a:gd name="T13" fmla="*/ 74 h 2284"/>
                  <a:gd name="T14" fmla="*/ 168 w 3317"/>
                  <a:gd name="T15" fmla="*/ 0 h 2284"/>
                  <a:gd name="T16" fmla="*/ 125 w 3317"/>
                  <a:gd name="T17" fmla="*/ 48 h 2284"/>
                  <a:gd name="T18" fmla="*/ 79 w 3317"/>
                  <a:gd name="T19" fmla="*/ 79 h 2284"/>
                  <a:gd name="T20" fmla="*/ 0 w 3317"/>
                  <a:gd name="T21" fmla="*/ 117 h 2284"/>
                  <a:gd name="T22" fmla="*/ 0 w 3317"/>
                  <a:gd name="T23" fmla="*/ 117 h 22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17"/>
                  <a:gd name="T37" fmla="*/ 0 h 2284"/>
                  <a:gd name="T38" fmla="*/ 3317 w 3317"/>
                  <a:gd name="T39" fmla="*/ 2284 h 22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17" h="2284">
                    <a:moveTo>
                      <a:pt x="0" y="1057"/>
                    </a:moveTo>
                    <a:lnTo>
                      <a:pt x="669" y="1283"/>
                    </a:lnTo>
                    <a:lnTo>
                      <a:pt x="972" y="2128"/>
                    </a:lnTo>
                    <a:lnTo>
                      <a:pt x="1739" y="2284"/>
                    </a:lnTo>
                    <a:lnTo>
                      <a:pt x="2690" y="1543"/>
                    </a:lnTo>
                    <a:lnTo>
                      <a:pt x="2762" y="1098"/>
                    </a:lnTo>
                    <a:lnTo>
                      <a:pt x="3317" y="668"/>
                    </a:lnTo>
                    <a:lnTo>
                      <a:pt x="1508" y="0"/>
                    </a:lnTo>
                    <a:lnTo>
                      <a:pt x="1121" y="436"/>
                    </a:lnTo>
                    <a:lnTo>
                      <a:pt x="711" y="712"/>
                    </a:lnTo>
                    <a:lnTo>
                      <a:pt x="0" y="1057"/>
                    </a:lnTo>
                    <a:close/>
                  </a:path>
                </a:pathLst>
              </a:custGeom>
              <a:solidFill>
                <a:srgbClr val="A3A3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Freeform 68"/>
              <p:cNvSpPr>
                <a:spLocks/>
              </p:cNvSpPr>
              <p:nvPr/>
            </p:nvSpPr>
            <p:spPr bwMode="auto">
              <a:xfrm>
                <a:off x="2634" y="1625"/>
                <a:ext cx="293" cy="357"/>
              </a:xfrm>
              <a:custGeom>
                <a:avLst/>
                <a:gdLst>
                  <a:gd name="T0" fmla="*/ 18 w 879"/>
                  <a:gd name="T1" fmla="*/ 3 h 1071"/>
                  <a:gd name="T2" fmla="*/ 0 w 879"/>
                  <a:gd name="T3" fmla="*/ 27 h 1071"/>
                  <a:gd name="T4" fmla="*/ 0 w 879"/>
                  <a:gd name="T5" fmla="*/ 53 h 1071"/>
                  <a:gd name="T6" fmla="*/ 20 w 879"/>
                  <a:gd name="T7" fmla="*/ 56 h 1071"/>
                  <a:gd name="T8" fmla="*/ 24 w 879"/>
                  <a:gd name="T9" fmla="*/ 119 h 1071"/>
                  <a:gd name="T10" fmla="*/ 73 w 879"/>
                  <a:gd name="T11" fmla="*/ 100 h 1071"/>
                  <a:gd name="T12" fmla="*/ 94 w 879"/>
                  <a:gd name="T13" fmla="*/ 65 h 1071"/>
                  <a:gd name="T14" fmla="*/ 98 w 879"/>
                  <a:gd name="T15" fmla="*/ 47 h 1071"/>
                  <a:gd name="T16" fmla="*/ 74 w 879"/>
                  <a:gd name="T17" fmla="*/ 42 h 1071"/>
                  <a:gd name="T18" fmla="*/ 72 w 879"/>
                  <a:gd name="T19" fmla="*/ 16 h 1071"/>
                  <a:gd name="T20" fmla="*/ 49 w 879"/>
                  <a:gd name="T21" fmla="*/ 0 h 1071"/>
                  <a:gd name="T22" fmla="*/ 18 w 879"/>
                  <a:gd name="T23" fmla="*/ 3 h 1071"/>
                  <a:gd name="T24" fmla="*/ 18 w 879"/>
                  <a:gd name="T25" fmla="*/ 3 h 10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79"/>
                  <a:gd name="T40" fmla="*/ 0 h 1071"/>
                  <a:gd name="T41" fmla="*/ 879 w 879"/>
                  <a:gd name="T42" fmla="*/ 1071 h 107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79" h="1071">
                    <a:moveTo>
                      <a:pt x="162" y="28"/>
                    </a:moveTo>
                    <a:lnTo>
                      <a:pt x="0" y="246"/>
                    </a:lnTo>
                    <a:lnTo>
                      <a:pt x="0" y="473"/>
                    </a:lnTo>
                    <a:lnTo>
                      <a:pt x="176" y="500"/>
                    </a:lnTo>
                    <a:lnTo>
                      <a:pt x="212" y="1071"/>
                    </a:lnTo>
                    <a:lnTo>
                      <a:pt x="654" y="902"/>
                    </a:lnTo>
                    <a:lnTo>
                      <a:pt x="845" y="585"/>
                    </a:lnTo>
                    <a:lnTo>
                      <a:pt x="879" y="423"/>
                    </a:lnTo>
                    <a:lnTo>
                      <a:pt x="662" y="374"/>
                    </a:lnTo>
                    <a:lnTo>
                      <a:pt x="648" y="148"/>
                    </a:lnTo>
                    <a:lnTo>
                      <a:pt x="444" y="0"/>
                    </a:lnTo>
                    <a:lnTo>
                      <a:pt x="162" y="28"/>
                    </a:lnTo>
                    <a:close/>
                  </a:path>
                </a:pathLst>
              </a:custGeom>
              <a:solidFill>
                <a:srgbClr val="E5DB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Freeform 69"/>
              <p:cNvSpPr>
                <a:spLocks/>
              </p:cNvSpPr>
              <p:nvPr/>
            </p:nvSpPr>
            <p:spPr bwMode="auto">
              <a:xfrm>
                <a:off x="1981" y="1610"/>
                <a:ext cx="406" cy="314"/>
              </a:xfrm>
              <a:custGeom>
                <a:avLst/>
                <a:gdLst>
                  <a:gd name="T0" fmla="*/ 10 w 1220"/>
                  <a:gd name="T1" fmla="*/ 4 h 942"/>
                  <a:gd name="T2" fmla="*/ 14 w 1220"/>
                  <a:gd name="T3" fmla="*/ 35 h 942"/>
                  <a:gd name="T4" fmla="*/ 17 w 1220"/>
                  <a:gd name="T5" fmla="*/ 58 h 942"/>
                  <a:gd name="T6" fmla="*/ 18 w 1220"/>
                  <a:gd name="T7" fmla="*/ 62 h 942"/>
                  <a:gd name="T8" fmla="*/ 20 w 1220"/>
                  <a:gd name="T9" fmla="*/ 64 h 942"/>
                  <a:gd name="T10" fmla="*/ 25 w 1220"/>
                  <a:gd name="T11" fmla="*/ 67 h 942"/>
                  <a:gd name="T12" fmla="*/ 38 w 1220"/>
                  <a:gd name="T13" fmla="*/ 71 h 942"/>
                  <a:gd name="T14" fmla="*/ 49 w 1220"/>
                  <a:gd name="T15" fmla="*/ 75 h 942"/>
                  <a:gd name="T16" fmla="*/ 58 w 1220"/>
                  <a:gd name="T17" fmla="*/ 79 h 942"/>
                  <a:gd name="T18" fmla="*/ 67 w 1220"/>
                  <a:gd name="T19" fmla="*/ 82 h 942"/>
                  <a:gd name="T20" fmla="*/ 79 w 1220"/>
                  <a:gd name="T21" fmla="*/ 85 h 942"/>
                  <a:gd name="T22" fmla="*/ 90 w 1220"/>
                  <a:gd name="T23" fmla="*/ 87 h 942"/>
                  <a:gd name="T24" fmla="*/ 101 w 1220"/>
                  <a:gd name="T25" fmla="*/ 88 h 942"/>
                  <a:gd name="T26" fmla="*/ 120 w 1220"/>
                  <a:gd name="T27" fmla="*/ 88 h 942"/>
                  <a:gd name="T28" fmla="*/ 131 w 1220"/>
                  <a:gd name="T29" fmla="*/ 89 h 942"/>
                  <a:gd name="T30" fmla="*/ 135 w 1220"/>
                  <a:gd name="T31" fmla="*/ 93 h 942"/>
                  <a:gd name="T32" fmla="*/ 135 w 1220"/>
                  <a:gd name="T33" fmla="*/ 95 h 942"/>
                  <a:gd name="T34" fmla="*/ 133 w 1220"/>
                  <a:gd name="T35" fmla="*/ 98 h 942"/>
                  <a:gd name="T36" fmla="*/ 129 w 1220"/>
                  <a:gd name="T37" fmla="*/ 100 h 942"/>
                  <a:gd name="T38" fmla="*/ 124 w 1220"/>
                  <a:gd name="T39" fmla="*/ 101 h 942"/>
                  <a:gd name="T40" fmla="*/ 113 w 1220"/>
                  <a:gd name="T41" fmla="*/ 103 h 942"/>
                  <a:gd name="T42" fmla="*/ 101 w 1220"/>
                  <a:gd name="T43" fmla="*/ 105 h 942"/>
                  <a:gd name="T44" fmla="*/ 75 w 1220"/>
                  <a:gd name="T45" fmla="*/ 102 h 942"/>
                  <a:gd name="T46" fmla="*/ 64 w 1220"/>
                  <a:gd name="T47" fmla="*/ 100 h 942"/>
                  <a:gd name="T48" fmla="*/ 53 w 1220"/>
                  <a:gd name="T49" fmla="*/ 97 h 942"/>
                  <a:gd name="T50" fmla="*/ 42 w 1220"/>
                  <a:gd name="T51" fmla="*/ 93 h 942"/>
                  <a:gd name="T52" fmla="*/ 31 w 1220"/>
                  <a:gd name="T53" fmla="*/ 89 h 942"/>
                  <a:gd name="T54" fmla="*/ 26 w 1220"/>
                  <a:gd name="T55" fmla="*/ 87 h 942"/>
                  <a:gd name="T56" fmla="*/ 22 w 1220"/>
                  <a:gd name="T57" fmla="*/ 84 h 942"/>
                  <a:gd name="T58" fmla="*/ 17 w 1220"/>
                  <a:gd name="T59" fmla="*/ 82 h 942"/>
                  <a:gd name="T60" fmla="*/ 13 w 1220"/>
                  <a:gd name="T61" fmla="*/ 79 h 942"/>
                  <a:gd name="T62" fmla="*/ 6 w 1220"/>
                  <a:gd name="T63" fmla="*/ 73 h 942"/>
                  <a:gd name="T64" fmla="*/ 1 w 1220"/>
                  <a:gd name="T65" fmla="*/ 64 h 942"/>
                  <a:gd name="T66" fmla="*/ 0 w 1220"/>
                  <a:gd name="T67" fmla="*/ 56 h 942"/>
                  <a:gd name="T68" fmla="*/ 1 w 1220"/>
                  <a:gd name="T69" fmla="*/ 50 h 942"/>
                  <a:gd name="T70" fmla="*/ 3 w 1220"/>
                  <a:gd name="T71" fmla="*/ 35 h 942"/>
                  <a:gd name="T72" fmla="*/ 2 w 1220"/>
                  <a:gd name="T73" fmla="*/ 5 h 942"/>
                  <a:gd name="T74" fmla="*/ 3 w 1220"/>
                  <a:gd name="T75" fmla="*/ 1 h 942"/>
                  <a:gd name="T76" fmla="*/ 5 w 1220"/>
                  <a:gd name="T77" fmla="*/ 0 h 942"/>
                  <a:gd name="T78" fmla="*/ 10 w 1220"/>
                  <a:gd name="T79" fmla="*/ 4 h 942"/>
                  <a:gd name="T80" fmla="*/ 10 w 1220"/>
                  <a:gd name="T81" fmla="*/ 4 h 9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20"/>
                  <a:gd name="T124" fmla="*/ 0 h 942"/>
                  <a:gd name="T125" fmla="*/ 1220 w 1220"/>
                  <a:gd name="T126" fmla="*/ 942 h 94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20" h="942">
                    <a:moveTo>
                      <a:pt x="87" y="32"/>
                    </a:moveTo>
                    <a:lnTo>
                      <a:pt x="130" y="311"/>
                    </a:lnTo>
                    <a:lnTo>
                      <a:pt x="150" y="524"/>
                    </a:lnTo>
                    <a:lnTo>
                      <a:pt x="163" y="554"/>
                    </a:lnTo>
                    <a:lnTo>
                      <a:pt x="182" y="575"/>
                    </a:lnTo>
                    <a:lnTo>
                      <a:pt x="229" y="600"/>
                    </a:lnTo>
                    <a:lnTo>
                      <a:pt x="341" y="643"/>
                    </a:lnTo>
                    <a:lnTo>
                      <a:pt x="440" y="676"/>
                    </a:lnTo>
                    <a:lnTo>
                      <a:pt x="523" y="707"/>
                    </a:lnTo>
                    <a:lnTo>
                      <a:pt x="607" y="737"/>
                    </a:lnTo>
                    <a:lnTo>
                      <a:pt x="708" y="762"/>
                    </a:lnTo>
                    <a:lnTo>
                      <a:pt x="810" y="779"/>
                    </a:lnTo>
                    <a:lnTo>
                      <a:pt x="907" y="790"/>
                    </a:lnTo>
                    <a:lnTo>
                      <a:pt x="1085" y="792"/>
                    </a:lnTo>
                    <a:lnTo>
                      <a:pt x="1180" y="802"/>
                    </a:lnTo>
                    <a:lnTo>
                      <a:pt x="1220" y="836"/>
                    </a:lnTo>
                    <a:lnTo>
                      <a:pt x="1218" y="857"/>
                    </a:lnTo>
                    <a:lnTo>
                      <a:pt x="1202" y="878"/>
                    </a:lnTo>
                    <a:lnTo>
                      <a:pt x="1170" y="896"/>
                    </a:lnTo>
                    <a:lnTo>
                      <a:pt x="1123" y="911"/>
                    </a:lnTo>
                    <a:lnTo>
                      <a:pt x="1020" y="931"/>
                    </a:lnTo>
                    <a:lnTo>
                      <a:pt x="914" y="942"/>
                    </a:lnTo>
                    <a:lnTo>
                      <a:pt x="679" y="922"/>
                    </a:lnTo>
                    <a:lnTo>
                      <a:pt x="573" y="898"/>
                    </a:lnTo>
                    <a:lnTo>
                      <a:pt x="478" y="869"/>
                    </a:lnTo>
                    <a:lnTo>
                      <a:pt x="382" y="837"/>
                    </a:lnTo>
                    <a:lnTo>
                      <a:pt x="277" y="804"/>
                    </a:lnTo>
                    <a:lnTo>
                      <a:pt x="236" y="779"/>
                    </a:lnTo>
                    <a:lnTo>
                      <a:pt x="196" y="757"/>
                    </a:lnTo>
                    <a:lnTo>
                      <a:pt x="156" y="736"/>
                    </a:lnTo>
                    <a:lnTo>
                      <a:pt x="119" y="713"/>
                    </a:lnTo>
                    <a:lnTo>
                      <a:pt x="55" y="656"/>
                    </a:lnTo>
                    <a:lnTo>
                      <a:pt x="10" y="576"/>
                    </a:lnTo>
                    <a:lnTo>
                      <a:pt x="0" y="508"/>
                    </a:lnTo>
                    <a:lnTo>
                      <a:pt x="9" y="446"/>
                    </a:lnTo>
                    <a:lnTo>
                      <a:pt x="31" y="311"/>
                    </a:lnTo>
                    <a:lnTo>
                      <a:pt x="17" y="42"/>
                    </a:lnTo>
                    <a:lnTo>
                      <a:pt x="25" y="12"/>
                    </a:lnTo>
                    <a:lnTo>
                      <a:pt x="47" y="0"/>
                    </a:lnTo>
                    <a:lnTo>
                      <a:pt x="8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Freeform 70"/>
              <p:cNvSpPr>
                <a:spLocks/>
              </p:cNvSpPr>
              <p:nvPr/>
            </p:nvSpPr>
            <p:spPr bwMode="auto">
              <a:xfrm>
                <a:off x="1757" y="1584"/>
                <a:ext cx="672" cy="365"/>
              </a:xfrm>
              <a:custGeom>
                <a:avLst/>
                <a:gdLst>
                  <a:gd name="T0" fmla="*/ 4 w 2014"/>
                  <a:gd name="T1" fmla="*/ 0 h 1095"/>
                  <a:gd name="T2" fmla="*/ 45 w 2014"/>
                  <a:gd name="T3" fmla="*/ 0 h 1095"/>
                  <a:gd name="T4" fmla="*/ 65 w 2014"/>
                  <a:gd name="T5" fmla="*/ 2 h 1095"/>
                  <a:gd name="T6" fmla="*/ 85 w 2014"/>
                  <a:gd name="T7" fmla="*/ 8 h 1095"/>
                  <a:gd name="T8" fmla="*/ 94 w 2014"/>
                  <a:gd name="T9" fmla="*/ 12 h 1095"/>
                  <a:gd name="T10" fmla="*/ 102 w 2014"/>
                  <a:gd name="T11" fmla="*/ 15 h 1095"/>
                  <a:gd name="T12" fmla="*/ 109 w 2014"/>
                  <a:gd name="T13" fmla="*/ 19 h 1095"/>
                  <a:gd name="T14" fmla="*/ 113 w 2014"/>
                  <a:gd name="T15" fmla="*/ 21 h 1095"/>
                  <a:gd name="T16" fmla="*/ 117 w 2014"/>
                  <a:gd name="T17" fmla="*/ 24 h 1095"/>
                  <a:gd name="T18" fmla="*/ 125 w 2014"/>
                  <a:gd name="T19" fmla="*/ 27 h 1095"/>
                  <a:gd name="T20" fmla="*/ 131 w 2014"/>
                  <a:gd name="T21" fmla="*/ 31 h 1095"/>
                  <a:gd name="T22" fmla="*/ 137 w 2014"/>
                  <a:gd name="T23" fmla="*/ 34 h 1095"/>
                  <a:gd name="T24" fmla="*/ 143 w 2014"/>
                  <a:gd name="T25" fmla="*/ 38 h 1095"/>
                  <a:gd name="T26" fmla="*/ 149 w 2014"/>
                  <a:gd name="T27" fmla="*/ 41 h 1095"/>
                  <a:gd name="T28" fmla="*/ 154 w 2014"/>
                  <a:gd name="T29" fmla="*/ 45 h 1095"/>
                  <a:gd name="T30" fmla="*/ 160 w 2014"/>
                  <a:gd name="T31" fmla="*/ 50 h 1095"/>
                  <a:gd name="T32" fmla="*/ 166 w 2014"/>
                  <a:gd name="T33" fmla="*/ 56 h 1095"/>
                  <a:gd name="T34" fmla="*/ 172 w 2014"/>
                  <a:gd name="T35" fmla="*/ 61 h 1095"/>
                  <a:gd name="T36" fmla="*/ 177 w 2014"/>
                  <a:gd name="T37" fmla="*/ 65 h 1095"/>
                  <a:gd name="T38" fmla="*/ 182 w 2014"/>
                  <a:gd name="T39" fmla="*/ 70 h 1095"/>
                  <a:gd name="T40" fmla="*/ 186 w 2014"/>
                  <a:gd name="T41" fmla="*/ 74 h 1095"/>
                  <a:gd name="T42" fmla="*/ 190 w 2014"/>
                  <a:gd name="T43" fmla="*/ 79 h 1095"/>
                  <a:gd name="T44" fmla="*/ 195 w 2014"/>
                  <a:gd name="T45" fmla="*/ 83 h 1095"/>
                  <a:gd name="T46" fmla="*/ 200 w 2014"/>
                  <a:gd name="T47" fmla="*/ 88 h 1095"/>
                  <a:gd name="T48" fmla="*/ 205 w 2014"/>
                  <a:gd name="T49" fmla="*/ 94 h 1095"/>
                  <a:gd name="T50" fmla="*/ 223 w 2014"/>
                  <a:gd name="T51" fmla="*/ 113 h 1095"/>
                  <a:gd name="T52" fmla="*/ 224 w 2014"/>
                  <a:gd name="T53" fmla="*/ 117 h 1095"/>
                  <a:gd name="T54" fmla="*/ 224 w 2014"/>
                  <a:gd name="T55" fmla="*/ 120 h 1095"/>
                  <a:gd name="T56" fmla="*/ 221 w 2014"/>
                  <a:gd name="T57" fmla="*/ 122 h 1095"/>
                  <a:gd name="T58" fmla="*/ 217 w 2014"/>
                  <a:gd name="T59" fmla="*/ 121 h 1095"/>
                  <a:gd name="T60" fmla="*/ 194 w 2014"/>
                  <a:gd name="T61" fmla="*/ 107 h 1095"/>
                  <a:gd name="T62" fmla="*/ 189 w 2014"/>
                  <a:gd name="T63" fmla="*/ 102 h 1095"/>
                  <a:gd name="T64" fmla="*/ 184 w 2014"/>
                  <a:gd name="T65" fmla="*/ 97 h 1095"/>
                  <a:gd name="T66" fmla="*/ 180 w 2014"/>
                  <a:gd name="T67" fmla="*/ 92 h 1095"/>
                  <a:gd name="T68" fmla="*/ 175 w 2014"/>
                  <a:gd name="T69" fmla="*/ 88 h 1095"/>
                  <a:gd name="T70" fmla="*/ 171 w 2014"/>
                  <a:gd name="T71" fmla="*/ 83 h 1095"/>
                  <a:gd name="T72" fmla="*/ 166 w 2014"/>
                  <a:gd name="T73" fmla="*/ 79 h 1095"/>
                  <a:gd name="T74" fmla="*/ 161 w 2014"/>
                  <a:gd name="T75" fmla="*/ 74 h 1095"/>
                  <a:gd name="T76" fmla="*/ 155 w 2014"/>
                  <a:gd name="T77" fmla="*/ 69 h 1095"/>
                  <a:gd name="T78" fmla="*/ 150 w 2014"/>
                  <a:gd name="T79" fmla="*/ 64 h 1095"/>
                  <a:gd name="T80" fmla="*/ 144 w 2014"/>
                  <a:gd name="T81" fmla="*/ 59 h 1095"/>
                  <a:gd name="T82" fmla="*/ 139 w 2014"/>
                  <a:gd name="T83" fmla="*/ 55 h 1095"/>
                  <a:gd name="T84" fmla="*/ 134 w 2014"/>
                  <a:gd name="T85" fmla="*/ 52 h 1095"/>
                  <a:gd name="T86" fmla="*/ 129 w 2014"/>
                  <a:gd name="T87" fmla="*/ 48 h 1095"/>
                  <a:gd name="T88" fmla="*/ 123 w 2014"/>
                  <a:gd name="T89" fmla="*/ 45 h 1095"/>
                  <a:gd name="T90" fmla="*/ 117 w 2014"/>
                  <a:gd name="T91" fmla="*/ 42 h 1095"/>
                  <a:gd name="T92" fmla="*/ 111 w 2014"/>
                  <a:gd name="T93" fmla="*/ 38 h 1095"/>
                  <a:gd name="T94" fmla="*/ 107 w 2014"/>
                  <a:gd name="T95" fmla="*/ 36 h 1095"/>
                  <a:gd name="T96" fmla="*/ 103 w 2014"/>
                  <a:gd name="T97" fmla="*/ 34 h 1095"/>
                  <a:gd name="T98" fmla="*/ 96 w 2014"/>
                  <a:gd name="T99" fmla="*/ 30 h 1095"/>
                  <a:gd name="T100" fmla="*/ 89 w 2014"/>
                  <a:gd name="T101" fmla="*/ 26 h 1095"/>
                  <a:gd name="T102" fmla="*/ 80 w 2014"/>
                  <a:gd name="T103" fmla="*/ 23 h 1095"/>
                  <a:gd name="T104" fmla="*/ 70 w 2014"/>
                  <a:gd name="T105" fmla="*/ 19 h 1095"/>
                  <a:gd name="T106" fmla="*/ 61 w 2014"/>
                  <a:gd name="T107" fmla="*/ 16 h 1095"/>
                  <a:gd name="T108" fmla="*/ 52 w 2014"/>
                  <a:gd name="T109" fmla="*/ 13 h 1095"/>
                  <a:gd name="T110" fmla="*/ 43 w 2014"/>
                  <a:gd name="T111" fmla="*/ 12 h 1095"/>
                  <a:gd name="T112" fmla="*/ 25 w 2014"/>
                  <a:gd name="T113" fmla="*/ 9 h 1095"/>
                  <a:gd name="T114" fmla="*/ 4 w 2014"/>
                  <a:gd name="T115" fmla="*/ 8 h 1095"/>
                  <a:gd name="T116" fmla="*/ 1 w 2014"/>
                  <a:gd name="T117" fmla="*/ 7 h 1095"/>
                  <a:gd name="T118" fmla="*/ 0 w 2014"/>
                  <a:gd name="T119" fmla="*/ 4 h 1095"/>
                  <a:gd name="T120" fmla="*/ 1 w 2014"/>
                  <a:gd name="T121" fmla="*/ 1 h 1095"/>
                  <a:gd name="T122" fmla="*/ 4 w 2014"/>
                  <a:gd name="T123" fmla="*/ 0 h 1095"/>
                  <a:gd name="T124" fmla="*/ 4 w 2014"/>
                  <a:gd name="T125" fmla="*/ 0 h 10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14"/>
                  <a:gd name="T190" fmla="*/ 0 h 1095"/>
                  <a:gd name="T191" fmla="*/ 2014 w 2014"/>
                  <a:gd name="T192" fmla="*/ 1095 h 10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14" h="1095">
                    <a:moveTo>
                      <a:pt x="34" y="2"/>
                    </a:moveTo>
                    <a:lnTo>
                      <a:pt x="408" y="0"/>
                    </a:lnTo>
                    <a:lnTo>
                      <a:pt x="580" y="21"/>
                    </a:lnTo>
                    <a:lnTo>
                      <a:pt x="767" y="76"/>
                    </a:lnTo>
                    <a:lnTo>
                      <a:pt x="846" y="109"/>
                    </a:lnTo>
                    <a:lnTo>
                      <a:pt x="915" y="139"/>
                    </a:lnTo>
                    <a:lnTo>
                      <a:pt x="982" y="173"/>
                    </a:lnTo>
                    <a:lnTo>
                      <a:pt x="1018" y="191"/>
                    </a:lnTo>
                    <a:lnTo>
                      <a:pt x="1056" y="212"/>
                    </a:lnTo>
                    <a:lnTo>
                      <a:pt x="1120" y="247"/>
                    </a:lnTo>
                    <a:lnTo>
                      <a:pt x="1178" y="279"/>
                    </a:lnTo>
                    <a:lnTo>
                      <a:pt x="1234" y="309"/>
                    </a:lnTo>
                    <a:lnTo>
                      <a:pt x="1286" y="340"/>
                    </a:lnTo>
                    <a:lnTo>
                      <a:pt x="1337" y="373"/>
                    </a:lnTo>
                    <a:lnTo>
                      <a:pt x="1387" y="409"/>
                    </a:lnTo>
                    <a:lnTo>
                      <a:pt x="1439" y="451"/>
                    </a:lnTo>
                    <a:lnTo>
                      <a:pt x="1493" y="501"/>
                    </a:lnTo>
                    <a:lnTo>
                      <a:pt x="1543" y="546"/>
                    </a:lnTo>
                    <a:lnTo>
                      <a:pt x="1588" y="588"/>
                    </a:lnTo>
                    <a:lnTo>
                      <a:pt x="1630" y="629"/>
                    </a:lnTo>
                    <a:lnTo>
                      <a:pt x="1669" y="669"/>
                    </a:lnTo>
                    <a:lnTo>
                      <a:pt x="1709" y="709"/>
                    </a:lnTo>
                    <a:lnTo>
                      <a:pt x="1750" y="750"/>
                    </a:lnTo>
                    <a:lnTo>
                      <a:pt x="1793" y="795"/>
                    </a:lnTo>
                    <a:lnTo>
                      <a:pt x="1841" y="844"/>
                    </a:lnTo>
                    <a:lnTo>
                      <a:pt x="2000" y="1021"/>
                    </a:lnTo>
                    <a:lnTo>
                      <a:pt x="2014" y="1053"/>
                    </a:lnTo>
                    <a:lnTo>
                      <a:pt x="2007" y="1080"/>
                    </a:lnTo>
                    <a:lnTo>
                      <a:pt x="1984" y="1095"/>
                    </a:lnTo>
                    <a:lnTo>
                      <a:pt x="1951" y="1089"/>
                    </a:lnTo>
                    <a:lnTo>
                      <a:pt x="1745" y="964"/>
                    </a:lnTo>
                    <a:lnTo>
                      <a:pt x="1698" y="916"/>
                    </a:lnTo>
                    <a:lnTo>
                      <a:pt x="1655" y="871"/>
                    </a:lnTo>
                    <a:lnTo>
                      <a:pt x="1613" y="829"/>
                    </a:lnTo>
                    <a:lnTo>
                      <a:pt x="1573" y="789"/>
                    </a:lnTo>
                    <a:lnTo>
                      <a:pt x="1532" y="748"/>
                    </a:lnTo>
                    <a:lnTo>
                      <a:pt x="1490" y="707"/>
                    </a:lnTo>
                    <a:lnTo>
                      <a:pt x="1444" y="665"/>
                    </a:lnTo>
                    <a:lnTo>
                      <a:pt x="1395" y="619"/>
                    </a:lnTo>
                    <a:lnTo>
                      <a:pt x="1347" y="573"/>
                    </a:lnTo>
                    <a:lnTo>
                      <a:pt x="1298" y="533"/>
                    </a:lnTo>
                    <a:lnTo>
                      <a:pt x="1253" y="498"/>
                    </a:lnTo>
                    <a:lnTo>
                      <a:pt x="1206" y="465"/>
                    </a:lnTo>
                    <a:lnTo>
                      <a:pt x="1159" y="435"/>
                    </a:lnTo>
                    <a:lnTo>
                      <a:pt x="1108" y="405"/>
                    </a:lnTo>
                    <a:lnTo>
                      <a:pt x="1054" y="374"/>
                    </a:lnTo>
                    <a:lnTo>
                      <a:pt x="994" y="342"/>
                    </a:lnTo>
                    <a:lnTo>
                      <a:pt x="958" y="321"/>
                    </a:lnTo>
                    <a:lnTo>
                      <a:pt x="924" y="303"/>
                    </a:lnTo>
                    <a:lnTo>
                      <a:pt x="862" y="268"/>
                    </a:lnTo>
                    <a:lnTo>
                      <a:pt x="798" y="237"/>
                    </a:lnTo>
                    <a:lnTo>
                      <a:pt x="723" y="206"/>
                    </a:lnTo>
                    <a:lnTo>
                      <a:pt x="632" y="172"/>
                    </a:lnTo>
                    <a:lnTo>
                      <a:pt x="546" y="143"/>
                    </a:lnTo>
                    <a:lnTo>
                      <a:pt x="466" y="121"/>
                    </a:lnTo>
                    <a:lnTo>
                      <a:pt x="386" y="104"/>
                    </a:lnTo>
                    <a:lnTo>
                      <a:pt x="222" y="83"/>
                    </a:lnTo>
                    <a:lnTo>
                      <a:pt x="34" y="76"/>
                    </a:lnTo>
                    <a:lnTo>
                      <a:pt x="8" y="64"/>
                    </a:lnTo>
                    <a:lnTo>
                      <a:pt x="0" y="39"/>
                    </a:lnTo>
                    <a:lnTo>
                      <a:pt x="8" y="13"/>
                    </a:lnTo>
                    <a:lnTo>
                      <a:pt x="3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Freeform 71"/>
              <p:cNvSpPr>
                <a:spLocks/>
              </p:cNvSpPr>
              <p:nvPr/>
            </p:nvSpPr>
            <p:spPr bwMode="auto">
              <a:xfrm>
                <a:off x="2429" y="1607"/>
                <a:ext cx="199" cy="308"/>
              </a:xfrm>
              <a:custGeom>
                <a:avLst/>
                <a:gdLst>
                  <a:gd name="T0" fmla="*/ 0 w 598"/>
                  <a:gd name="T1" fmla="*/ 94 h 925"/>
                  <a:gd name="T2" fmla="*/ 3 w 598"/>
                  <a:gd name="T3" fmla="*/ 87 h 925"/>
                  <a:gd name="T4" fmla="*/ 6 w 598"/>
                  <a:gd name="T5" fmla="*/ 79 h 925"/>
                  <a:gd name="T6" fmla="*/ 8 w 598"/>
                  <a:gd name="T7" fmla="*/ 73 h 925"/>
                  <a:gd name="T8" fmla="*/ 11 w 598"/>
                  <a:gd name="T9" fmla="*/ 67 h 925"/>
                  <a:gd name="T10" fmla="*/ 14 w 598"/>
                  <a:gd name="T11" fmla="*/ 60 h 925"/>
                  <a:gd name="T12" fmla="*/ 18 w 598"/>
                  <a:gd name="T13" fmla="*/ 55 h 925"/>
                  <a:gd name="T14" fmla="*/ 21 w 598"/>
                  <a:gd name="T15" fmla="*/ 49 h 925"/>
                  <a:gd name="T16" fmla="*/ 24 w 598"/>
                  <a:gd name="T17" fmla="*/ 44 h 925"/>
                  <a:gd name="T18" fmla="*/ 28 w 598"/>
                  <a:gd name="T19" fmla="*/ 39 h 925"/>
                  <a:gd name="T20" fmla="*/ 32 w 598"/>
                  <a:gd name="T21" fmla="*/ 34 h 925"/>
                  <a:gd name="T22" fmla="*/ 36 w 598"/>
                  <a:gd name="T23" fmla="*/ 28 h 925"/>
                  <a:gd name="T24" fmla="*/ 40 w 598"/>
                  <a:gd name="T25" fmla="*/ 23 h 925"/>
                  <a:gd name="T26" fmla="*/ 45 w 598"/>
                  <a:gd name="T27" fmla="*/ 18 h 925"/>
                  <a:gd name="T28" fmla="*/ 49 w 598"/>
                  <a:gd name="T29" fmla="*/ 12 h 925"/>
                  <a:gd name="T30" fmla="*/ 54 w 598"/>
                  <a:gd name="T31" fmla="*/ 7 h 925"/>
                  <a:gd name="T32" fmla="*/ 60 w 598"/>
                  <a:gd name="T33" fmla="*/ 1 h 925"/>
                  <a:gd name="T34" fmla="*/ 62 w 598"/>
                  <a:gd name="T35" fmla="*/ 0 h 925"/>
                  <a:gd name="T36" fmla="*/ 65 w 598"/>
                  <a:gd name="T37" fmla="*/ 1 h 925"/>
                  <a:gd name="T38" fmla="*/ 66 w 598"/>
                  <a:gd name="T39" fmla="*/ 4 h 925"/>
                  <a:gd name="T40" fmla="*/ 65 w 598"/>
                  <a:gd name="T41" fmla="*/ 7 h 925"/>
                  <a:gd name="T42" fmla="*/ 60 w 598"/>
                  <a:gd name="T43" fmla="*/ 13 h 925"/>
                  <a:gd name="T44" fmla="*/ 55 w 598"/>
                  <a:gd name="T45" fmla="*/ 18 h 925"/>
                  <a:gd name="T46" fmla="*/ 51 w 598"/>
                  <a:gd name="T47" fmla="*/ 23 h 925"/>
                  <a:gd name="T48" fmla="*/ 47 w 598"/>
                  <a:gd name="T49" fmla="*/ 28 h 925"/>
                  <a:gd name="T50" fmla="*/ 43 w 598"/>
                  <a:gd name="T51" fmla="*/ 34 h 925"/>
                  <a:gd name="T52" fmla="*/ 40 w 598"/>
                  <a:gd name="T53" fmla="*/ 39 h 925"/>
                  <a:gd name="T54" fmla="*/ 36 w 598"/>
                  <a:gd name="T55" fmla="*/ 44 h 925"/>
                  <a:gd name="T56" fmla="*/ 33 w 598"/>
                  <a:gd name="T57" fmla="*/ 49 h 925"/>
                  <a:gd name="T58" fmla="*/ 30 w 598"/>
                  <a:gd name="T59" fmla="*/ 55 h 925"/>
                  <a:gd name="T60" fmla="*/ 27 w 598"/>
                  <a:gd name="T61" fmla="*/ 60 h 925"/>
                  <a:gd name="T62" fmla="*/ 25 w 598"/>
                  <a:gd name="T63" fmla="*/ 66 h 925"/>
                  <a:gd name="T64" fmla="*/ 22 w 598"/>
                  <a:gd name="T65" fmla="*/ 72 h 925"/>
                  <a:gd name="T66" fmla="*/ 17 w 598"/>
                  <a:gd name="T67" fmla="*/ 85 h 925"/>
                  <a:gd name="T68" fmla="*/ 14 w 598"/>
                  <a:gd name="T69" fmla="*/ 91 h 925"/>
                  <a:gd name="T70" fmla="*/ 12 w 598"/>
                  <a:gd name="T71" fmla="*/ 99 h 925"/>
                  <a:gd name="T72" fmla="*/ 10 w 598"/>
                  <a:gd name="T73" fmla="*/ 101 h 925"/>
                  <a:gd name="T74" fmla="*/ 8 w 598"/>
                  <a:gd name="T75" fmla="*/ 103 h 925"/>
                  <a:gd name="T76" fmla="*/ 4 w 598"/>
                  <a:gd name="T77" fmla="*/ 103 h 925"/>
                  <a:gd name="T78" fmla="*/ 0 w 598"/>
                  <a:gd name="T79" fmla="*/ 99 h 925"/>
                  <a:gd name="T80" fmla="*/ 0 w 598"/>
                  <a:gd name="T81" fmla="*/ 94 h 925"/>
                  <a:gd name="T82" fmla="*/ 0 w 598"/>
                  <a:gd name="T83" fmla="*/ 94 h 9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98"/>
                  <a:gd name="T127" fmla="*/ 0 h 925"/>
                  <a:gd name="T128" fmla="*/ 598 w 598"/>
                  <a:gd name="T129" fmla="*/ 925 h 9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98" h="925">
                    <a:moveTo>
                      <a:pt x="0" y="847"/>
                    </a:moveTo>
                    <a:lnTo>
                      <a:pt x="25" y="780"/>
                    </a:lnTo>
                    <a:lnTo>
                      <a:pt x="50" y="716"/>
                    </a:lnTo>
                    <a:lnTo>
                      <a:pt x="76" y="657"/>
                    </a:lnTo>
                    <a:lnTo>
                      <a:pt x="103" y="600"/>
                    </a:lnTo>
                    <a:lnTo>
                      <a:pt x="130" y="545"/>
                    </a:lnTo>
                    <a:lnTo>
                      <a:pt x="159" y="493"/>
                    </a:lnTo>
                    <a:lnTo>
                      <a:pt x="188" y="444"/>
                    </a:lnTo>
                    <a:lnTo>
                      <a:pt x="219" y="396"/>
                    </a:lnTo>
                    <a:lnTo>
                      <a:pt x="253" y="347"/>
                    </a:lnTo>
                    <a:lnTo>
                      <a:pt x="287" y="302"/>
                    </a:lnTo>
                    <a:lnTo>
                      <a:pt x="323" y="255"/>
                    </a:lnTo>
                    <a:lnTo>
                      <a:pt x="362" y="208"/>
                    </a:lnTo>
                    <a:lnTo>
                      <a:pt x="402" y="161"/>
                    </a:lnTo>
                    <a:lnTo>
                      <a:pt x="444" y="112"/>
                    </a:lnTo>
                    <a:lnTo>
                      <a:pt x="490" y="63"/>
                    </a:lnTo>
                    <a:lnTo>
                      <a:pt x="537" y="12"/>
                    </a:lnTo>
                    <a:lnTo>
                      <a:pt x="563" y="0"/>
                    </a:lnTo>
                    <a:lnTo>
                      <a:pt x="587" y="12"/>
                    </a:lnTo>
                    <a:lnTo>
                      <a:pt x="598" y="37"/>
                    </a:lnTo>
                    <a:lnTo>
                      <a:pt x="587" y="64"/>
                    </a:lnTo>
                    <a:lnTo>
                      <a:pt x="541" y="114"/>
                    </a:lnTo>
                    <a:lnTo>
                      <a:pt x="499" y="162"/>
                    </a:lnTo>
                    <a:lnTo>
                      <a:pt x="459" y="210"/>
                    </a:lnTo>
                    <a:lnTo>
                      <a:pt x="423" y="256"/>
                    </a:lnTo>
                    <a:lnTo>
                      <a:pt x="389" y="303"/>
                    </a:lnTo>
                    <a:lnTo>
                      <a:pt x="357" y="350"/>
                    </a:lnTo>
                    <a:lnTo>
                      <a:pt x="327" y="396"/>
                    </a:lnTo>
                    <a:lnTo>
                      <a:pt x="299" y="444"/>
                    </a:lnTo>
                    <a:lnTo>
                      <a:pt x="271" y="492"/>
                    </a:lnTo>
                    <a:lnTo>
                      <a:pt x="245" y="543"/>
                    </a:lnTo>
                    <a:lnTo>
                      <a:pt x="221" y="595"/>
                    </a:lnTo>
                    <a:lnTo>
                      <a:pt x="197" y="648"/>
                    </a:lnTo>
                    <a:lnTo>
                      <a:pt x="151" y="763"/>
                    </a:lnTo>
                    <a:lnTo>
                      <a:pt x="128" y="824"/>
                    </a:lnTo>
                    <a:lnTo>
                      <a:pt x="104" y="889"/>
                    </a:lnTo>
                    <a:lnTo>
                      <a:pt x="92" y="911"/>
                    </a:lnTo>
                    <a:lnTo>
                      <a:pt x="75" y="925"/>
                    </a:lnTo>
                    <a:lnTo>
                      <a:pt x="34" y="924"/>
                    </a:lnTo>
                    <a:lnTo>
                      <a:pt x="2" y="895"/>
                    </a:lnTo>
                    <a:lnTo>
                      <a:pt x="0" y="8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Freeform 72"/>
              <p:cNvSpPr>
                <a:spLocks/>
              </p:cNvSpPr>
              <p:nvPr/>
            </p:nvSpPr>
            <p:spPr bwMode="auto">
              <a:xfrm>
                <a:off x="2433" y="1822"/>
                <a:ext cx="158" cy="95"/>
              </a:xfrm>
              <a:custGeom>
                <a:avLst/>
                <a:gdLst>
                  <a:gd name="T0" fmla="*/ 3 w 473"/>
                  <a:gd name="T1" fmla="*/ 21 h 285"/>
                  <a:gd name="T2" fmla="*/ 9 w 473"/>
                  <a:gd name="T3" fmla="*/ 18 h 285"/>
                  <a:gd name="T4" fmla="*/ 15 w 473"/>
                  <a:gd name="T5" fmla="*/ 15 h 285"/>
                  <a:gd name="T6" fmla="*/ 19 w 473"/>
                  <a:gd name="T7" fmla="*/ 12 h 285"/>
                  <a:gd name="T8" fmla="*/ 24 w 473"/>
                  <a:gd name="T9" fmla="*/ 11 h 285"/>
                  <a:gd name="T10" fmla="*/ 31 w 473"/>
                  <a:gd name="T11" fmla="*/ 8 h 285"/>
                  <a:gd name="T12" fmla="*/ 39 w 473"/>
                  <a:gd name="T13" fmla="*/ 5 h 285"/>
                  <a:gd name="T14" fmla="*/ 47 w 473"/>
                  <a:gd name="T15" fmla="*/ 0 h 285"/>
                  <a:gd name="T16" fmla="*/ 50 w 473"/>
                  <a:gd name="T17" fmla="*/ 0 h 285"/>
                  <a:gd name="T18" fmla="*/ 52 w 473"/>
                  <a:gd name="T19" fmla="*/ 2 h 285"/>
                  <a:gd name="T20" fmla="*/ 53 w 473"/>
                  <a:gd name="T21" fmla="*/ 5 h 285"/>
                  <a:gd name="T22" fmla="*/ 51 w 473"/>
                  <a:gd name="T23" fmla="*/ 8 h 285"/>
                  <a:gd name="T24" fmla="*/ 46 w 473"/>
                  <a:gd name="T25" fmla="*/ 10 h 285"/>
                  <a:gd name="T26" fmla="*/ 43 w 473"/>
                  <a:gd name="T27" fmla="*/ 13 h 285"/>
                  <a:gd name="T28" fmla="*/ 39 w 473"/>
                  <a:gd name="T29" fmla="*/ 15 h 285"/>
                  <a:gd name="T30" fmla="*/ 36 w 473"/>
                  <a:gd name="T31" fmla="*/ 18 h 285"/>
                  <a:gd name="T32" fmla="*/ 32 w 473"/>
                  <a:gd name="T33" fmla="*/ 21 h 285"/>
                  <a:gd name="T34" fmla="*/ 28 w 473"/>
                  <a:gd name="T35" fmla="*/ 23 h 285"/>
                  <a:gd name="T36" fmla="*/ 24 w 473"/>
                  <a:gd name="T37" fmla="*/ 26 h 285"/>
                  <a:gd name="T38" fmla="*/ 20 w 473"/>
                  <a:gd name="T39" fmla="*/ 28 h 285"/>
                  <a:gd name="T40" fmla="*/ 7 w 473"/>
                  <a:gd name="T41" fmla="*/ 32 h 285"/>
                  <a:gd name="T42" fmla="*/ 3 w 473"/>
                  <a:gd name="T43" fmla="*/ 32 h 285"/>
                  <a:gd name="T44" fmla="*/ 0 w 473"/>
                  <a:gd name="T45" fmla="*/ 28 h 285"/>
                  <a:gd name="T46" fmla="*/ 0 w 473"/>
                  <a:gd name="T47" fmla="*/ 24 h 285"/>
                  <a:gd name="T48" fmla="*/ 3 w 473"/>
                  <a:gd name="T49" fmla="*/ 21 h 285"/>
                  <a:gd name="T50" fmla="*/ 3 w 473"/>
                  <a:gd name="T51" fmla="*/ 21 h 2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73"/>
                  <a:gd name="T79" fmla="*/ 0 h 285"/>
                  <a:gd name="T80" fmla="*/ 473 w 473"/>
                  <a:gd name="T81" fmla="*/ 285 h 2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73" h="285">
                    <a:moveTo>
                      <a:pt x="29" y="186"/>
                    </a:moveTo>
                    <a:lnTo>
                      <a:pt x="82" y="158"/>
                    </a:lnTo>
                    <a:lnTo>
                      <a:pt x="136" y="131"/>
                    </a:lnTo>
                    <a:lnTo>
                      <a:pt x="174" y="111"/>
                    </a:lnTo>
                    <a:lnTo>
                      <a:pt x="212" y="95"/>
                    </a:lnTo>
                    <a:lnTo>
                      <a:pt x="278" y="69"/>
                    </a:lnTo>
                    <a:lnTo>
                      <a:pt x="346" y="42"/>
                    </a:lnTo>
                    <a:lnTo>
                      <a:pt x="421" y="3"/>
                    </a:lnTo>
                    <a:lnTo>
                      <a:pt x="449" y="0"/>
                    </a:lnTo>
                    <a:lnTo>
                      <a:pt x="469" y="17"/>
                    </a:lnTo>
                    <a:lnTo>
                      <a:pt x="473" y="44"/>
                    </a:lnTo>
                    <a:lnTo>
                      <a:pt x="455" y="68"/>
                    </a:lnTo>
                    <a:lnTo>
                      <a:pt x="417" y="92"/>
                    </a:lnTo>
                    <a:lnTo>
                      <a:pt x="382" y="116"/>
                    </a:lnTo>
                    <a:lnTo>
                      <a:pt x="350" y="139"/>
                    </a:lnTo>
                    <a:lnTo>
                      <a:pt x="319" y="163"/>
                    </a:lnTo>
                    <a:lnTo>
                      <a:pt x="287" y="186"/>
                    </a:lnTo>
                    <a:lnTo>
                      <a:pt x="255" y="209"/>
                    </a:lnTo>
                    <a:lnTo>
                      <a:pt x="220" y="231"/>
                    </a:lnTo>
                    <a:lnTo>
                      <a:pt x="181" y="253"/>
                    </a:lnTo>
                    <a:lnTo>
                      <a:pt x="66" y="285"/>
                    </a:lnTo>
                    <a:lnTo>
                      <a:pt x="25" y="285"/>
                    </a:lnTo>
                    <a:lnTo>
                      <a:pt x="1" y="256"/>
                    </a:lnTo>
                    <a:lnTo>
                      <a:pt x="0" y="217"/>
                    </a:lnTo>
                    <a:lnTo>
                      <a:pt x="29" y="1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Freeform 73"/>
              <p:cNvSpPr>
                <a:spLocks/>
              </p:cNvSpPr>
              <p:nvPr/>
            </p:nvSpPr>
            <p:spPr bwMode="auto">
              <a:xfrm>
                <a:off x="2318" y="1489"/>
                <a:ext cx="402" cy="243"/>
              </a:xfrm>
              <a:custGeom>
                <a:avLst/>
                <a:gdLst>
                  <a:gd name="T0" fmla="*/ 7 w 1205"/>
                  <a:gd name="T1" fmla="*/ 2 h 729"/>
                  <a:gd name="T2" fmla="*/ 11 w 1205"/>
                  <a:gd name="T3" fmla="*/ 7 h 729"/>
                  <a:gd name="T4" fmla="*/ 15 w 1205"/>
                  <a:gd name="T5" fmla="*/ 10 h 729"/>
                  <a:gd name="T6" fmla="*/ 19 w 1205"/>
                  <a:gd name="T7" fmla="*/ 11 h 729"/>
                  <a:gd name="T8" fmla="*/ 24 w 1205"/>
                  <a:gd name="T9" fmla="*/ 12 h 729"/>
                  <a:gd name="T10" fmla="*/ 48 w 1205"/>
                  <a:gd name="T11" fmla="*/ 11 h 729"/>
                  <a:gd name="T12" fmla="*/ 69 w 1205"/>
                  <a:gd name="T13" fmla="*/ 14 h 729"/>
                  <a:gd name="T14" fmla="*/ 78 w 1205"/>
                  <a:gd name="T15" fmla="*/ 16 h 729"/>
                  <a:gd name="T16" fmla="*/ 89 w 1205"/>
                  <a:gd name="T17" fmla="*/ 20 h 729"/>
                  <a:gd name="T18" fmla="*/ 101 w 1205"/>
                  <a:gd name="T19" fmla="*/ 24 h 729"/>
                  <a:gd name="T20" fmla="*/ 106 w 1205"/>
                  <a:gd name="T21" fmla="*/ 27 h 729"/>
                  <a:gd name="T22" fmla="*/ 111 w 1205"/>
                  <a:gd name="T23" fmla="*/ 30 h 729"/>
                  <a:gd name="T24" fmla="*/ 119 w 1205"/>
                  <a:gd name="T25" fmla="*/ 38 h 729"/>
                  <a:gd name="T26" fmla="*/ 123 w 1205"/>
                  <a:gd name="T27" fmla="*/ 43 h 729"/>
                  <a:gd name="T28" fmla="*/ 127 w 1205"/>
                  <a:gd name="T29" fmla="*/ 48 h 729"/>
                  <a:gd name="T30" fmla="*/ 131 w 1205"/>
                  <a:gd name="T31" fmla="*/ 62 h 729"/>
                  <a:gd name="T32" fmla="*/ 134 w 1205"/>
                  <a:gd name="T33" fmla="*/ 76 h 729"/>
                  <a:gd name="T34" fmla="*/ 134 w 1205"/>
                  <a:gd name="T35" fmla="*/ 79 h 729"/>
                  <a:gd name="T36" fmla="*/ 132 w 1205"/>
                  <a:gd name="T37" fmla="*/ 81 h 729"/>
                  <a:gd name="T38" fmla="*/ 129 w 1205"/>
                  <a:gd name="T39" fmla="*/ 81 h 729"/>
                  <a:gd name="T40" fmla="*/ 127 w 1205"/>
                  <a:gd name="T41" fmla="*/ 78 h 729"/>
                  <a:gd name="T42" fmla="*/ 124 w 1205"/>
                  <a:gd name="T43" fmla="*/ 72 h 729"/>
                  <a:gd name="T44" fmla="*/ 120 w 1205"/>
                  <a:gd name="T45" fmla="*/ 68 h 729"/>
                  <a:gd name="T46" fmla="*/ 113 w 1205"/>
                  <a:gd name="T47" fmla="*/ 58 h 729"/>
                  <a:gd name="T48" fmla="*/ 110 w 1205"/>
                  <a:gd name="T49" fmla="*/ 53 h 729"/>
                  <a:gd name="T50" fmla="*/ 107 w 1205"/>
                  <a:gd name="T51" fmla="*/ 50 h 729"/>
                  <a:gd name="T52" fmla="*/ 101 w 1205"/>
                  <a:gd name="T53" fmla="*/ 44 h 729"/>
                  <a:gd name="T54" fmla="*/ 97 w 1205"/>
                  <a:gd name="T55" fmla="*/ 42 h 729"/>
                  <a:gd name="T56" fmla="*/ 94 w 1205"/>
                  <a:gd name="T57" fmla="*/ 40 h 729"/>
                  <a:gd name="T58" fmla="*/ 85 w 1205"/>
                  <a:gd name="T59" fmla="*/ 36 h 729"/>
                  <a:gd name="T60" fmla="*/ 75 w 1205"/>
                  <a:gd name="T61" fmla="*/ 33 h 729"/>
                  <a:gd name="T62" fmla="*/ 66 w 1205"/>
                  <a:gd name="T63" fmla="*/ 30 h 729"/>
                  <a:gd name="T64" fmla="*/ 57 w 1205"/>
                  <a:gd name="T65" fmla="*/ 28 h 729"/>
                  <a:gd name="T66" fmla="*/ 47 w 1205"/>
                  <a:gd name="T67" fmla="*/ 26 h 729"/>
                  <a:gd name="T68" fmla="*/ 20 w 1205"/>
                  <a:gd name="T69" fmla="*/ 23 h 729"/>
                  <a:gd name="T70" fmla="*/ 9 w 1205"/>
                  <a:gd name="T71" fmla="*/ 17 h 729"/>
                  <a:gd name="T72" fmla="*/ 1 w 1205"/>
                  <a:gd name="T73" fmla="*/ 6 h 729"/>
                  <a:gd name="T74" fmla="*/ 0 w 1205"/>
                  <a:gd name="T75" fmla="*/ 3 h 729"/>
                  <a:gd name="T76" fmla="*/ 2 w 1205"/>
                  <a:gd name="T77" fmla="*/ 1 h 729"/>
                  <a:gd name="T78" fmla="*/ 5 w 1205"/>
                  <a:gd name="T79" fmla="*/ 0 h 729"/>
                  <a:gd name="T80" fmla="*/ 7 w 1205"/>
                  <a:gd name="T81" fmla="*/ 2 h 729"/>
                  <a:gd name="T82" fmla="*/ 7 w 1205"/>
                  <a:gd name="T83" fmla="*/ 2 h 7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05"/>
                  <a:gd name="T127" fmla="*/ 0 h 729"/>
                  <a:gd name="T128" fmla="*/ 1205 w 1205"/>
                  <a:gd name="T129" fmla="*/ 729 h 72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05" h="729">
                    <a:moveTo>
                      <a:pt x="64" y="18"/>
                    </a:moveTo>
                    <a:lnTo>
                      <a:pt x="95" y="59"/>
                    </a:lnTo>
                    <a:lnTo>
                      <a:pt x="132" y="86"/>
                    </a:lnTo>
                    <a:lnTo>
                      <a:pt x="174" y="101"/>
                    </a:lnTo>
                    <a:lnTo>
                      <a:pt x="220" y="107"/>
                    </a:lnTo>
                    <a:lnTo>
                      <a:pt x="428" y="101"/>
                    </a:lnTo>
                    <a:lnTo>
                      <a:pt x="618" y="123"/>
                    </a:lnTo>
                    <a:lnTo>
                      <a:pt x="705" y="145"/>
                    </a:lnTo>
                    <a:lnTo>
                      <a:pt x="803" y="178"/>
                    </a:lnTo>
                    <a:lnTo>
                      <a:pt x="908" y="218"/>
                    </a:lnTo>
                    <a:lnTo>
                      <a:pt x="954" y="243"/>
                    </a:lnTo>
                    <a:lnTo>
                      <a:pt x="996" y="273"/>
                    </a:lnTo>
                    <a:lnTo>
                      <a:pt x="1072" y="345"/>
                    </a:lnTo>
                    <a:lnTo>
                      <a:pt x="1108" y="387"/>
                    </a:lnTo>
                    <a:lnTo>
                      <a:pt x="1143" y="436"/>
                    </a:lnTo>
                    <a:lnTo>
                      <a:pt x="1179" y="557"/>
                    </a:lnTo>
                    <a:lnTo>
                      <a:pt x="1205" y="682"/>
                    </a:lnTo>
                    <a:lnTo>
                      <a:pt x="1203" y="713"/>
                    </a:lnTo>
                    <a:lnTo>
                      <a:pt x="1184" y="729"/>
                    </a:lnTo>
                    <a:lnTo>
                      <a:pt x="1158" y="729"/>
                    </a:lnTo>
                    <a:lnTo>
                      <a:pt x="1139" y="706"/>
                    </a:lnTo>
                    <a:lnTo>
                      <a:pt x="1114" y="651"/>
                    </a:lnTo>
                    <a:lnTo>
                      <a:pt x="1082" y="609"/>
                    </a:lnTo>
                    <a:lnTo>
                      <a:pt x="1018" y="518"/>
                    </a:lnTo>
                    <a:lnTo>
                      <a:pt x="991" y="481"/>
                    </a:lnTo>
                    <a:lnTo>
                      <a:pt x="963" y="448"/>
                    </a:lnTo>
                    <a:lnTo>
                      <a:pt x="907" y="398"/>
                    </a:lnTo>
                    <a:lnTo>
                      <a:pt x="874" y="377"/>
                    </a:lnTo>
                    <a:lnTo>
                      <a:pt x="841" y="358"/>
                    </a:lnTo>
                    <a:lnTo>
                      <a:pt x="761" y="328"/>
                    </a:lnTo>
                    <a:lnTo>
                      <a:pt x="673" y="298"/>
                    </a:lnTo>
                    <a:lnTo>
                      <a:pt x="594" y="269"/>
                    </a:lnTo>
                    <a:lnTo>
                      <a:pt x="515" y="248"/>
                    </a:lnTo>
                    <a:lnTo>
                      <a:pt x="423" y="238"/>
                    </a:lnTo>
                    <a:lnTo>
                      <a:pt x="183" y="206"/>
                    </a:lnTo>
                    <a:lnTo>
                      <a:pt x="85" y="153"/>
                    </a:lnTo>
                    <a:lnTo>
                      <a:pt x="5" y="56"/>
                    </a:lnTo>
                    <a:lnTo>
                      <a:pt x="0" y="27"/>
                    </a:lnTo>
                    <a:lnTo>
                      <a:pt x="16" y="6"/>
                    </a:lnTo>
                    <a:lnTo>
                      <a:pt x="41" y="0"/>
                    </a:lnTo>
                    <a:lnTo>
                      <a:pt x="6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Freeform 74"/>
              <p:cNvSpPr>
                <a:spLocks/>
              </p:cNvSpPr>
              <p:nvPr/>
            </p:nvSpPr>
            <p:spPr bwMode="auto">
              <a:xfrm>
                <a:off x="2687" y="1833"/>
                <a:ext cx="53" cy="163"/>
              </a:xfrm>
              <a:custGeom>
                <a:avLst/>
                <a:gdLst>
                  <a:gd name="T0" fmla="*/ 15 w 158"/>
                  <a:gd name="T1" fmla="*/ 4 h 488"/>
                  <a:gd name="T2" fmla="*/ 18 w 158"/>
                  <a:gd name="T3" fmla="*/ 38 h 488"/>
                  <a:gd name="T4" fmla="*/ 8 w 158"/>
                  <a:gd name="T5" fmla="*/ 51 h 488"/>
                  <a:gd name="T6" fmla="*/ 5 w 158"/>
                  <a:gd name="T7" fmla="*/ 54 h 488"/>
                  <a:gd name="T8" fmla="*/ 3 w 158"/>
                  <a:gd name="T9" fmla="*/ 54 h 488"/>
                  <a:gd name="T10" fmla="*/ 0 w 158"/>
                  <a:gd name="T11" fmla="*/ 50 h 488"/>
                  <a:gd name="T12" fmla="*/ 6 w 158"/>
                  <a:gd name="T13" fmla="*/ 34 h 488"/>
                  <a:gd name="T14" fmla="*/ 8 w 158"/>
                  <a:gd name="T15" fmla="*/ 19 h 488"/>
                  <a:gd name="T16" fmla="*/ 8 w 158"/>
                  <a:gd name="T17" fmla="*/ 4 h 488"/>
                  <a:gd name="T18" fmla="*/ 9 w 158"/>
                  <a:gd name="T19" fmla="*/ 1 h 488"/>
                  <a:gd name="T20" fmla="*/ 12 w 158"/>
                  <a:gd name="T21" fmla="*/ 0 h 488"/>
                  <a:gd name="T22" fmla="*/ 15 w 158"/>
                  <a:gd name="T23" fmla="*/ 4 h 488"/>
                  <a:gd name="T24" fmla="*/ 15 w 158"/>
                  <a:gd name="T25" fmla="*/ 4 h 4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8"/>
                  <a:gd name="T40" fmla="*/ 0 h 488"/>
                  <a:gd name="T41" fmla="*/ 158 w 158"/>
                  <a:gd name="T42" fmla="*/ 488 h 4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8" h="488">
                    <a:moveTo>
                      <a:pt x="138" y="37"/>
                    </a:moveTo>
                    <a:lnTo>
                      <a:pt x="158" y="337"/>
                    </a:lnTo>
                    <a:lnTo>
                      <a:pt x="68" y="462"/>
                    </a:lnTo>
                    <a:lnTo>
                      <a:pt x="47" y="485"/>
                    </a:lnTo>
                    <a:lnTo>
                      <a:pt x="26" y="488"/>
                    </a:lnTo>
                    <a:lnTo>
                      <a:pt x="0" y="445"/>
                    </a:lnTo>
                    <a:lnTo>
                      <a:pt x="53" y="308"/>
                    </a:lnTo>
                    <a:lnTo>
                      <a:pt x="69" y="173"/>
                    </a:lnTo>
                    <a:lnTo>
                      <a:pt x="68" y="37"/>
                    </a:lnTo>
                    <a:lnTo>
                      <a:pt x="79" y="10"/>
                    </a:lnTo>
                    <a:lnTo>
                      <a:pt x="104" y="0"/>
                    </a:lnTo>
                    <a:lnTo>
                      <a:pt x="138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Freeform 75"/>
              <p:cNvSpPr>
                <a:spLocks/>
              </p:cNvSpPr>
              <p:nvPr/>
            </p:nvSpPr>
            <p:spPr bwMode="auto">
              <a:xfrm>
                <a:off x="2747" y="1845"/>
                <a:ext cx="80" cy="101"/>
              </a:xfrm>
              <a:custGeom>
                <a:avLst/>
                <a:gdLst>
                  <a:gd name="T0" fmla="*/ 8 w 240"/>
                  <a:gd name="T1" fmla="*/ 3 h 302"/>
                  <a:gd name="T2" fmla="*/ 10 w 240"/>
                  <a:gd name="T3" fmla="*/ 7 h 302"/>
                  <a:gd name="T4" fmla="*/ 13 w 240"/>
                  <a:gd name="T5" fmla="*/ 11 h 302"/>
                  <a:gd name="T6" fmla="*/ 16 w 240"/>
                  <a:gd name="T7" fmla="*/ 15 h 302"/>
                  <a:gd name="T8" fmla="*/ 20 w 240"/>
                  <a:gd name="T9" fmla="*/ 18 h 302"/>
                  <a:gd name="T10" fmla="*/ 22 w 240"/>
                  <a:gd name="T11" fmla="*/ 19 h 302"/>
                  <a:gd name="T12" fmla="*/ 26 w 240"/>
                  <a:gd name="T13" fmla="*/ 24 h 302"/>
                  <a:gd name="T14" fmla="*/ 27 w 240"/>
                  <a:gd name="T15" fmla="*/ 29 h 302"/>
                  <a:gd name="T16" fmla="*/ 26 w 240"/>
                  <a:gd name="T17" fmla="*/ 31 h 302"/>
                  <a:gd name="T18" fmla="*/ 24 w 240"/>
                  <a:gd name="T19" fmla="*/ 33 h 302"/>
                  <a:gd name="T20" fmla="*/ 18 w 240"/>
                  <a:gd name="T21" fmla="*/ 34 h 302"/>
                  <a:gd name="T22" fmla="*/ 13 w 240"/>
                  <a:gd name="T23" fmla="*/ 33 h 302"/>
                  <a:gd name="T24" fmla="*/ 9 w 240"/>
                  <a:gd name="T25" fmla="*/ 31 h 302"/>
                  <a:gd name="T26" fmla="*/ 3 w 240"/>
                  <a:gd name="T27" fmla="*/ 19 h 302"/>
                  <a:gd name="T28" fmla="*/ 0 w 240"/>
                  <a:gd name="T29" fmla="*/ 6 h 302"/>
                  <a:gd name="T30" fmla="*/ 0 w 240"/>
                  <a:gd name="T31" fmla="*/ 2 h 302"/>
                  <a:gd name="T32" fmla="*/ 2 w 240"/>
                  <a:gd name="T33" fmla="*/ 0 h 302"/>
                  <a:gd name="T34" fmla="*/ 6 w 240"/>
                  <a:gd name="T35" fmla="*/ 0 h 302"/>
                  <a:gd name="T36" fmla="*/ 8 w 240"/>
                  <a:gd name="T37" fmla="*/ 3 h 302"/>
                  <a:gd name="T38" fmla="*/ 8 w 240"/>
                  <a:gd name="T39" fmla="*/ 3 h 30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0"/>
                  <a:gd name="T61" fmla="*/ 0 h 302"/>
                  <a:gd name="T62" fmla="*/ 240 w 240"/>
                  <a:gd name="T63" fmla="*/ 302 h 30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0" h="302">
                    <a:moveTo>
                      <a:pt x="71" y="23"/>
                    </a:moveTo>
                    <a:lnTo>
                      <a:pt x="91" y="67"/>
                    </a:lnTo>
                    <a:lnTo>
                      <a:pt x="116" y="100"/>
                    </a:lnTo>
                    <a:lnTo>
                      <a:pt x="145" y="131"/>
                    </a:lnTo>
                    <a:lnTo>
                      <a:pt x="176" y="163"/>
                    </a:lnTo>
                    <a:lnTo>
                      <a:pt x="198" y="174"/>
                    </a:lnTo>
                    <a:lnTo>
                      <a:pt x="235" y="213"/>
                    </a:lnTo>
                    <a:lnTo>
                      <a:pt x="240" y="256"/>
                    </a:lnTo>
                    <a:lnTo>
                      <a:pt x="230" y="276"/>
                    </a:lnTo>
                    <a:lnTo>
                      <a:pt x="214" y="292"/>
                    </a:lnTo>
                    <a:lnTo>
                      <a:pt x="165" y="302"/>
                    </a:lnTo>
                    <a:lnTo>
                      <a:pt x="114" y="295"/>
                    </a:lnTo>
                    <a:lnTo>
                      <a:pt x="82" y="276"/>
                    </a:lnTo>
                    <a:lnTo>
                      <a:pt x="31" y="172"/>
                    </a:lnTo>
                    <a:lnTo>
                      <a:pt x="0" y="52"/>
                    </a:lnTo>
                    <a:lnTo>
                      <a:pt x="1" y="18"/>
                    </a:lnTo>
                    <a:lnTo>
                      <a:pt x="22" y="0"/>
                    </a:lnTo>
                    <a:lnTo>
                      <a:pt x="50" y="0"/>
                    </a:lnTo>
                    <a:lnTo>
                      <a:pt x="71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Freeform 76"/>
              <p:cNvSpPr>
                <a:spLocks/>
              </p:cNvSpPr>
              <p:nvPr/>
            </p:nvSpPr>
            <p:spPr bwMode="auto">
              <a:xfrm>
                <a:off x="2768" y="1809"/>
                <a:ext cx="118" cy="70"/>
              </a:xfrm>
              <a:custGeom>
                <a:avLst/>
                <a:gdLst>
                  <a:gd name="T0" fmla="*/ 11 w 354"/>
                  <a:gd name="T1" fmla="*/ 4 h 211"/>
                  <a:gd name="T2" fmla="*/ 14 w 354"/>
                  <a:gd name="T3" fmla="*/ 7 h 211"/>
                  <a:gd name="T4" fmla="*/ 17 w 354"/>
                  <a:gd name="T5" fmla="*/ 9 h 211"/>
                  <a:gd name="T6" fmla="*/ 28 w 354"/>
                  <a:gd name="T7" fmla="*/ 12 h 211"/>
                  <a:gd name="T8" fmla="*/ 35 w 354"/>
                  <a:gd name="T9" fmla="*/ 14 h 211"/>
                  <a:gd name="T10" fmla="*/ 39 w 354"/>
                  <a:gd name="T11" fmla="*/ 17 h 211"/>
                  <a:gd name="T12" fmla="*/ 39 w 354"/>
                  <a:gd name="T13" fmla="*/ 20 h 211"/>
                  <a:gd name="T14" fmla="*/ 37 w 354"/>
                  <a:gd name="T15" fmla="*/ 22 h 211"/>
                  <a:gd name="T16" fmla="*/ 31 w 354"/>
                  <a:gd name="T17" fmla="*/ 23 h 211"/>
                  <a:gd name="T18" fmla="*/ 12 w 354"/>
                  <a:gd name="T19" fmla="*/ 21 h 211"/>
                  <a:gd name="T20" fmla="*/ 8 w 354"/>
                  <a:gd name="T21" fmla="*/ 19 h 211"/>
                  <a:gd name="T22" fmla="*/ 5 w 354"/>
                  <a:gd name="T23" fmla="*/ 14 h 211"/>
                  <a:gd name="T24" fmla="*/ 2 w 354"/>
                  <a:gd name="T25" fmla="*/ 8 h 211"/>
                  <a:gd name="T26" fmla="*/ 0 w 354"/>
                  <a:gd name="T27" fmla="*/ 3 h 211"/>
                  <a:gd name="T28" fmla="*/ 0 w 354"/>
                  <a:gd name="T29" fmla="*/ 1 h 211"/>
                  <a:gd name="T30" fmla="*/ 3 w 354"/>
                  <a:gd name="T31" fmla="*/ 0 h 211"/>
                  <a:gd name="T32" fmla="*/ 11 w 354"/>
                  <a:gd name="T33" fmla="*/ 4 h 211"/>
                  <a:gd name="T34" fmla="*/ 11 w 354"/>
                  <a:gd name="T35" fmla="*/ 4 h 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4"/>
                  <a:gd name="T55" fmla="*/ 0 h 211"/>
                  <a:gd name="T56" fmla="*/ 354 w 354"/>
                  <a:gd name="T57" fmla="*/ 211 h 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4" h="211">
                    <a:moveTo>
                      <a:pt x="97" y="33"/>
                    </a:moveTo>
                    <a:lnTo>
                      <a:pt x="124" y="63"/>
                    </a:lnTo>
                    <a:lnTo>
                      <a:pt x="157" y="84"/>
                    </a:lnTo>
                    <a:lnTo>
                      <a:pt x="254" y="109"/>
                    </a:lnTo>
                    <a:lnTo>
                      <a:pt x="316" y="125"/>
                    </a:lnTo>
                    <a:lnTo>
                      <a:pt x="354" y="154"/>
                    </a:lnTo>
                    <a:lnTo>
                      <a:pt x="350" y="177"/>
                    </a:lnTo>
                    <a:lnTo>
                      <a:pt x="331" y="198"/>
                    </a:lnTo>
                    <a:lnTo>
                      <a:pt x="279" y="211"/>
                    </a:lnTo>
                    <a:lnTo>
                      <a:pt x="104" y="193"/>
                    </a:lnTo>
                    <a:lnTo>
                      <a:pt x="70" y="168"/>
                    </a:lnTo>
                    <a:lnTo>
                      <a:pt x="41" y="124"/>
                    </a:lnTo>
                    <a:lnTo>
                      <a:pt x="20" y="73"/>
                    </a:lnTo>
                    <a:lnTo>
                      <a:pt x="0" y="31"/>
                    </a:lnTo>
                    <a:lnTo>
                      <a:pt x="3" y="6"/>
                    </a:lnTo>
                    <a:lnTo>
                      <a:pt x="31" y="0"/>
                    </a:lnTo>
                    <a:lnTo>
                      <a:pt x="97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Freeform 77"/>
              <p:cNvSpPr>
                <a:spLocks/>
              </p:cNvSpPr>
              <p:nvPr/>
            </p:nvSpPr>
            <p:spPr bwMode="auto">
              <a:xfrm>
                <a:off x="2748" y="1495"/>
                <a:ext cx="54" cy="167"/>
              </a:xfrm>
              <a:custGeom>
                <a:avLst/>
                <a:gdLst>
                  <a:gd name="T0" fmla="*/ 1 w 163"/>
                  <a:gd name="T1" fmla="*/ 49 h 502"/>
                  <a:gd name="T2" fmla="*/ 0 w 163"/>
                  <a:gd name="T3" fmla="*/ 37 h 502"/>
                  <a:gd name="T4" fmla="*/ 2 w 163"/>
                  <a:gd name="T5" fmla="*/ 26 h 502"/>
                  <a:gd name="T6" fmla="*/ 4 w 163"/>
                  <a:gd name="T7" fmla="*/ 20 h 502"/>
                  <a:gd name="T8" fmla="*/ 6 w 163"/>
                  <a:gd name="T9" fmla="*/ 15 h 502"/>
                  <a:gd name="T10" fmla="*/ 11 w 163"/>
                  <a:gd name="T11" fmla="*/ 2 h 502"/>
                  <a:gd name="T12" fmla="*/ 13 w 163"/>
                  <a:gd name="T13" fmla="*/ 0 h 502"/>
                  <a:gd name="T14" fmla="*/ 16 w 163"/>
                  <a:gd name="T15" fmla="*/ 0 h 502"/>
                  <a:gd name="T16" fmla="*/ 18 w 163"/>
                  <a:gd name="T17" fmla="*/ 5 h 502"/>
                  <a:gd name="T18" fmla="*/ 14 w 163"/>
                  <a:gd name="T19" fmla="*/ 25 h 502"/>
                  <a:gd name="T20" fmla="*/ 14 w 163"/>
                  <a:gd name="T21" fmla="*/ 35 h 502"/>
                  <a:gd name="T22" fmla="*/ 16 w 163"/>
                  <a:gd name="T23" fmla="*/ 46 h 502"/>
                  <a:gd name="T24" fmla="*/ 14 w 163"/>
                  <a:gd name="T25" fmla="*/ 52 h 502"/>
                  <a:gd name="T26" fmla="*/ 12 w 163"/>
                  <a:gd name="T27" fmla="*/ 55 h 502"/>
                  <a:gd name="T28" fmla="*/ 10 w 163"/>
                  <a:gd name="T29" fmla="*/ 56 h 502"/>
                  <a:gd name="T30" fmla="*/ 4 w 163"/>
                  <a:gd name="T31" fmla="*/ 55 h 502"/>
                  <a:gd name="T32" fmla="*/ 1 w 163"/>
                  <a:gd name="T33" fmla="*/ 49 h 502"/>
                  <a:gd name="T34" fmla="*/ 1 w 163"/>
                  <a:gd name="T35" fmla="*/ 49 h 5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3"/>
                  <a:gd name="T55" fmla="*/ 0 h 502"/>
                  <a:gd name="T56" fmla="*/ 163 w 163"/>
                  <a:gd name="T57" fmla="*/ 502 h 5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3" h="502">
                    <a:moveTo>
                      <a:pt x="8" y="446"/>
                    </a:moveTo>
                    <a:lnTo>
                      <a:pt x="0" y="330"/>
                    </a:lnTo>
                    <a:lnTo>
                      <a:pt x="19" y="230"/>
                    </a:lnTo>
                    <a:lnTo>
                      <a:pt x="36" y="182"/>
                    </a:lnTo>
                    <a:lnTo>
                      <a:pt x="55" y="132"/>
                    </a:lnTo>
                    <a:lnTo>
                      <a:pt x="97" y="22"/>
                    </a:lnTo>
                    <a:lnTo>
                      <a:pt x="117" y="0"/>
                    </a:lnTo>
                    <a:lnTo>
                      <a:pt x="142" y="0"/>
                    </a:lnTo>
                    <a:lnTo>
                      <a:pt x="163" y="48"/>
                    </a:lnTo>
                    <a:lnTo>
                      <a:pt x="123" y="229"/>
                    </a:lnTo>
                    <a:lnTo>
                      <a:pt x="126" y="316"/>
                    </a:lnTo>
                    <a:lnTo>
                      <a:pt x="141" y="415"/>
                    </a:lnTo>
                    <a:lnTo>
                      <a:pt x="131" y="473"/>
                    </a:lnTo>
                    <a:lnTo>
                      <a:pt x="112" y="492"/>
                    </a:lnTo>
                    <a:lnTo>
                      <a:pt x="89" y="502"/>
                    </a:lnTo>
                    <a:lnTo>
                      <a:pt x="39" y="494"/>
                    </a:lnTo>
                    <a:lnTo>
                      <a:pt x="8" y="4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Freeform 78"/>
              <p:cNvSpPr>
                <a:spLocks/>
              </p:cNvSpPr>
              <p:nvPr/>
            </p:nvSpPr>
            <p:spPr bwMode="auto">
              <a:xfrm>
                <a:off x="2714" y="1382"/>
                <a:ext cx="243" cy="175"/>
              </a:xfrm>
              <a:custGeom>
                <a:avLst/>
                <a:gdLst>
                  <a:gd name="T0" fmla="*/ 2 w 730"/>
                  <a:gd name="T1" fmla="*/ 51 h 524"/>
                  <a:gd name="T2" fmla="*/ 6 w 730"/>
                  <a:gd name="T3" fmla="*/ 47 h 524"/>
                  <a:gd name="T4" fmla="*/ 11 w 730"/>
                  <a:gd name="T5" fmla="*/ 44 h 524"/>
                  <a:gd name="T6" fmla="*/ 15 w 730"/>
                  <a:gd name="T7" fmla="*/ 40 h 524"/>
                  <a:gd name="T8" fmla="*/ 19 w 730"/>
                  <a:gd name="T9" fmla="*/ 37 h 524"/>
                  <a:gd name="T10" fmla="*/ 27 w 730"/>
                  <a:gd name="T11" fmla="*/ 30 h 524"/>
                  <a:gd name="T12" fmla="*/ 35 w 730"/>
                  <a:gd name="T13" fmla="*/ 24 h 524"/>
                  <a:gd name="T14" fmla="*/ 42 w 730"/>
                  <a:gd name="T15" fmla="*/ 18 h 524"/>
                  <a:gd name="T16" fmla="*/ 46 w 730"/>
                  <a:gd name="T17" fmla="*/ 15 h 524"/>
                  <a:gd name="T18" fmla="*/ 51 w 730"/>
                  <a:gd name="T19" fmla="*/ 12 h 524"/>
                  <a:gd name="T20" fmla="*/ 55 w 730"/>
                  <a:gd name="T21" fmla="*/ 9 h 524"/>
                  <a:gd name="T22" fmla="*/ 60 w 730"/>
                  <a:gd name="T23" fmla="*/ 6 h 524"/>
                  <a:gd name="T24" fmla="*/ 65 w 730"/>
                  <a:gd name="T25" fmla="*/ 3 h 524"/>
                  <a:gd name="T26" fmla="*/ 70 w 730"/>
                  <a:gd name="T27" fmla="*/ 0 h 524"/>
                  <a:gd name="T28" fmla="*/ 76 w 730"/>
                  <a:gd name="T29" fmla="*/ 0 h 524"/>
                  <a:gd name="T30" fmla="*/ 80 w 730"/>
                  <a:gd name="T31" fmla="*/ 4 h 524"/>
                  <a:gd name="T32" fmla="*/ 81 w 730"/>
                  <a:gd name="T33" fmla="*/ 10 h 524"/>
                  <a:gd name="T34" fmla="*/ 79 w 730"/>
                  <a:gd name="T35" fmla="*/ 13 h 524"/>
                  <a:gd name="T36" fmla="*/ 77 w 730"/>
                  <a:gd name="T37" fmla="*/ 15 h 524"/>
                  <a:gd name="T38" fmla="*/ 72 w 730"/>
                  <a:gd name="T39" fmla="*/ 18 h 524"/>
                  <a:gd name="T40" fmla="*/ 67 w 730"/>
                  <a:gd name="T41" fmla="*/ 20 h 524"/>
                  <a:gd name="T42" fmla="*/ 62 w 730"/>
                  <a:gd name="T43" fmla="*/ 23 h 524"/>
                  <a:gd name="T44" fmla="*/ 57 w 730"/>
                  <a:gd name="T45" fmla="*/ 25 h 524"/>
                  <a:gd name="T46" fmla="*/ 53 w 730"/>
                  <a:gd name="T47" fmla="*/ 27 h 524"/>
                  <a:gd name="T48" fmla="*/ 49 w 730"/>
                  <a:gd name="T49" fmla="*/ 30 h 524"/>
                  <a:gd name="T50" fmla="*/ 44 w 730"/>
                  <a:gd name="T51" fmla="*/ 32 h 524"/>
                  <a:gd name="T52" fmla="*/ 40 w 730"/>
                  <a:gd name="T53" fmla="*/ 35 h 524"/>
                  <a:gd name="T54" fmla="*/ 36 w 730"/>
                  <a:gd name="T55" fmla="*/ 37 h 524"/>
                  <a:gd name="T56" fmla="*/ 32 w 730"/>
                  <a:gd name="T57" fmla="*/ 39 h 524"/>
                  <a:gd name="T58" fmla="*/ 28 w 730"/>
                  <a:gd name="T59" fmla="*/ 42 h 524"/>
                  <a:gd name="T60" fmla="*/ 24 w 730"/>
                  <a:gd name="T61" fmla="*/ 45 h 524"/>
                  <a:gd name="T62" fmla="*/ 20 w 730"/>
                  <a:gd name="T63" fmla="*/ 48 h 524"/>
                  <a:gd name="T64" fmla="*/ 15 w 730"/>
                  <a:gd name="T65" fmla="*/ 51 h 524"/>
                  <a:gd name="T66" fmla="*/ 6 w 730"/>
                  <a:gd name="T67" fmla="*/ 58 h 524"/>
                  <a:gd name="T68" fmla="*/ 3 w 730"/>
                  <a:gd name="T69" fmla="*/ 58 h 524"/>
                  <a:gd name="T70" fmla="*/ 1 w 730"/>
                  <a:gd name="T71" fmla="*/ 57 h 524"/>
                  <a:gd name="T72" fmla="*/ 0 w 730"/>
                  <a:gd name="T73" fmla="*/ 54 h 524"/>
                  <a:gd name="T74" fmla="*/ 2 w 730"/>
                  <a:gd name="T75" fmla="*/ 51 h 524"/>
                  <a:gd name="T76" fmla="*/ 2 w 730"/>
                  <a:gd name="T77" fmla="*/ 51 h 52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30"/>
                  <a:gd name="T118" fmla="*/ 0 h 524"/>
                  <a:gd name="T119" fmla="*/ 730 w 730"/>
                  <a:gd name="T120" fmla="*/ 524 h 52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30" h="524">
                    <a:moveTo>
                      <a:pt x="15" y="458"/>
                    </a:moveTo>
                    <a:lnTo>
                      <a:pt x="58" y="424"/>
                    </a:lnTo>
                    <a:lnTo>
                      <a:pt x="99" y="391"/>
                    </a:lnTo>
                    <a:lnTo>
                      <a:pt x="137" y="360"/>
                    </a:lnTo>
                    <a:lnTo>
                      <a:pt x="173" y="329"/>
                    </a:lnTo>
                    <a:lnTo>
                      <a:pt x="244" y="270"/>
                    </a:lnTo>
                    <a:lnTo>
                      <a:pt x="313" y="214"/>
                    </a:lnTo>
                    <a:lnTo>
                      <a:pt x="382" y="161"/>
                    </a:lnTo>
                    <a:lnTo>
                      <a:pt x="419" y="135"/>
                    </a:lnTo>
                    <a:lnTo>
                      <a:pt x="458" y="109"/>
                    </a:lnTo>
                    <a:lnTo>
                      <a:pt x="497" y="83"/>
                    </a:lnTo>
                    <a:lnTo>
                      <a:pt x="539" y="57"/>
                    </a:lnTo>
                    <a:lnTo>
                      <a:pt x="585" y="31"/>
                    </a:lnTo>
                    <a:lnTo>
                      <a:pt x="633" y="4"/>
                    </a:lnTo>
                    <a:lnTo>
                      <a:pt x="688" y="0"/>
                    </a:lnTo>
                    <a:lnTo>
                      <a:pt x="724" y="37"/>
                    </a:lnTo>
                    <a:lnTo>
                      <a:pt x="730" y="89"/>
                    </a:lnTo>
                    <a:lnTo>
                      <a:pt x="716" y="115"/>
                    </a:lnTo>
                    <a:lnTo>
                      <a:pt x="693" y="134"/>
                    </a:lnTo>
                    <a:lnTo>
                      <a:pt x="646" y="160"/>
                    </a:lnTo>
                    <a:lnTo>
                      <a:pt x="601" y="183"/>
                    </a:lnTo>
                    <a:lnTo>
                      <a:pt x="558" y="205"/>
                    </a:lnTo>
                    <a:lnTo>
                      <a:pt x="516" y="226"/>
                    </a:lnTo>
                    <a:lnTo>
                      <a:pt x="476" y="247"/>
                    </a:lnTo>
                    <a:lnTo>
                      <a:pt x="438" y="268"/>
                    </a:lnTo>
                    <a:lnTo>
                      <a:pt x="401" y="289"/>
                    </a:lnTo>
                    <a:lnTo>
                      <a:pt x="364" y="310"/>
                    </a:lnTo>
                    <a:lnTo>
                      <a:pt x="327" y="331"/>
                    </a:lnTo>
                    <a:lnTo>
                      <a:pt x="291" y="354"/>
                    </a:lnTo>
                    <a:lnTo>
                      <a:pt x="254" y="377"/>
                    </a:lnTo>
                    <a:lnTo>
                      <a:pt x="216" y="401"/>
                    </a:lnTo>
                    <a:lnTo>
                      <a:pt x="178" y="428"/>
                    </a:lnTo>
                    <a:lnTo>
                      <a:pt x="139" y="455"/>
                    </a:lnTo>
                    <a:lnTo>
                      <a:pt x="56" y="518"/>
                    </a:lnTo>
                    <a:lnTo>
                      <a:pt x="29" y="524"/>
                    </a:lnTo>
                    <a:lnTo>
                      <a:pt x="7" y="509"/>
                    </a:lnTo>
                    <a:lnTo>
                      <a:pt x="0" y="484"/>
                    </a:lnTo>
                    <a:lnTo>
                      <a:pt x="15" y="4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Freeform 79"/>
              <p:cNvSpPr>
                <a:spLocks/>
              </p:cNvSpPr>
              <p:nvPr/>
            </p:nvSpPr>
            <p:spPr bwMode="auto">
              <a:xfrm>
                <a:off x="2325" y="1206"/>
                <a:ext cx="612" cy="216"/>
              </a:xfrm>
              <a:custGeom>
                <a:avLst/>
                <a:gdLst>
                  <a:gd name="T0" fmla="*/ 6 w 1835"/>
                  <a:gd name="T1" fmla="*/ 1 h 650"/>
                  <a:gd name="T2" fmla="*/ 12 w 1835"/>
                  <a:gd name="T3" fmla="*/ 5 h 650"/>
                  <a:gd name="T4" fmla="*/ 15 w 1835"/>
                  <a:gd name="T5" fmla="*/ 7 h 650"/>
                  <a:gd name="T6" fmla="*/ 18 w 1835"/>
                  <a:gd name="T7" fmla="*/ 9 h 650"/>
                  <a:gd name="T8" fmla="*/ 24 w 1835"/>
                  <a:gd name="T9" fmla="*/ 13 h 650"/>
                  <a:gd name="T10" fmla="*/ 30 w 1835"/>
                  <a:gd name="T11" fmla="*/ 15 h 650"/>
                  <a:gd name="T12" fmla="*/ 35 w 1835"/>
                  <a:gd name="T13" fmla="*/ 18 h 650"/>
                  <a:gd name="T14" fmla="*/ 41 w 1835"/>
                  <a:gd name="T15" fmla="*/ 20 h 650"/>
                  <a:gd name="T16" fmla="*/ 53 w 1835"/>
                  <a:gd name="T17" fmla="*/ 24 h 650"/>
                  <a:gd name="T18" fmla="*/ 65 w 1835"/>
                  <a:gd name="T19" fmla="*/ 26 h 650"/>
                  <a:gd name="T20" fmla="*/ 77 w 1835"/>
                  <a:gd name="T21" fmla="*/ 29 h 650"/>
                  <a:gd name="T22" fmla="*/ 90 w 1835"/>
                  <a:gd name="T23" fmla="*/ 31 h 650"/>
                  <a:gd name="T24" fmla="*/ 105 w 1835"/>
                  <a:gd name="T25" fmla="*/ 34 h 650"/>
                  <a:gd name="T26" fmla="*/ 143 w 1835"/>
                  <a:gd name="T27" fmla="*/ 41 h 650"/>
                  <a:gd name="T28" fmla="*/ 183 w 1835"/>
                  <a:gd name="T29" fmla="*/ 49 h 650"/>
                  <a:gd name="T30" fmla="*/ 192 w 1835"/>
                  <a:gd name="T31" fmla="*/ 52 h 650"/>
                  <a:gd name="T32" fmla="*/ 196 w 1835"/>
                  <a:gd name="T33" fmla="*/ 53 h 650"/>
                  <a:gd name="T34" fmla="*/ 200 w 1835"/>
                  <a:gd name="T35" fmla="*/ 54 h 650"/>
                  <a:gd name="T36" fmla="*/ 203 w 1835"/>
                  <a:gd name="T37" fmla="*/ 56 h 650"/>
                  <a:gd name="T38" fmla="*/ 204 w 1835"/>
                  <a:gd name="T39" fmla="*/ 58 h 650"/>
                  <a:gd name="T40" fmla="*/ 203 w 1835"/>
                  <a:gd name="T41" fmla="*/ 61 h 650"/>
                  <a:gd name="T42" fmla="*/ 200 w 1835"/>
                  <a:gd name="T43" fmla="*/ 62 h 650"/>
                  <a:gd name="T44" fmla="*/ 196 w 1835"/>
                  <a:gd name="T45" fmla="*/ 64 h 650"/>
                  <a:gd name="T46" fmla="*/ 194 w 1835"/>
                  <a:gd name="T47" fmla="*/ 67 h 650"/>
                  <a:gd name="T48" fmla="*/ 192 w 1835"/>
                  <a:gd name="T49" fmla="*/ 70 h 650"/>
                  <a:gd name="T50" fmla="*/ 188 w 1835"/>
                  <a:gd name="T51" fmla="*/ 72 h 650"/>
                  <a:gd name="T52" fmla="*/ 176 w 1835"/>
                  <a:gd name="T53" fmla="*/ 68 h 650"/>
                  <a:gd name="T54" fmla="*/ 170 w 1835"/>
                  <a:gd name="T55" fmla="*/ 66 h 650"/>
                  <a:gd name="T56" fmla="*/ 164 w 1835"/>
                  <a:gd name="T57" fmla="*/ 64 h 650"/>
                  <a:gd name="T58" fmla="*/ 158 w 1835"/>
                  <a:gd name="T59" fmla="*/ 62 h 650"/>
                  <a:gd name="T60" fmla="*/ 152 w 1835"/>
                  <a:gd name="T61" fmla="*/ 60 h 650"/>
                  <a:gd name="T62" fmla="*/ 141 w 1835"/>
                  <a:gd name="T63" fmla="*/ 57 h 650"/>
                  <a:gd name="T64" fmla="*/ 121 w 1835"/>
                  <a:gd name="T65" fmla="*/ 53 h 650"/>
                  <a:gd name="T66" fmla="*/ 112 w 1835"/>
                  <a:gd name="T67" fmla="*/ 51 h 650"/>
                  <a:gd name="T68" fmla="*/ 102 w 1835"/>
                  <a:gd name="T69" fmla="*/ 49 h 650"/>
                  <a:gd name="T70" fmla="*/ 87 w 1835"/>
                  <a:gd name="T71" fmla="*/ 46 h 650"/>
                  <a:gd name="T72" fmla="*/ 73 w 1835"/>
                  <a:gd name="T73" fmla="*/ 42 h 650"/>
                  <a:gd name="T74" fmla="*/ 61 w 1835"/>
                  <a:gd name="T75" fmla="*/ 39 h 650"/>
                  <a:gd name="T76" fmla="*/ 49 w 1835"/>
                  <a:gd name="T77" fmla="*/ 35 h 650"/>
                  <a:gd name="T78" fmla="*/ 43 w 1835"/>
                  <a:gd name="T79" fmla="*/ 32 h 650"/>
                  <a:gd name="T80" fmla="*/ 37 w 1835"/>
                  <a:gd name="T81" fmla="*/ 30 h 650"/>
                  <a:gd name="T82" fmla="*/ 31 w 1835"/>
                  <a:gd name="T83" fmla="*/ 27 h 650"/>
                  <a:gd name="T84" fmla="*/ 26 w 1835"/>
                  <a:gd name="T85" fmla="*/ 24 h 650"/>
                  <a:gd name="T86" fmla="*/ 20 w 1835"/>
                  <a:gd name="T87" fmla="*/ 20 h 650"/>
                  <a:gd name="T88" fmla="*/ 14 w 1835"/>
                  <a:gd name="T89" fmla="*/ 16 h 650"/>
                  <a:gd name="T90" fmla="*/ 11 w 1835"/>
                  <a:gd name="T91" fmla="*/ 14 h 650"/>
                  <a:gd name="T92" fmla="*/ 8 w 1835"/>
                  <a:gd name="T93" fmla="*/ 12 h 650"/>
                  <a:gd name="T94" fmla="*/ 2 w 1835"/>
                  <a:gd name="T95" fmla="*/ 7 h 650"/>
                  <a:gd name="T96" fmla="*/ 0 w 1835"/>
                  <a:gd name="T97" fmla="*/ 5 h 650"/>
                  <a:gd name="T98" fmla="*/ 1 w 1835"/>
                  <a:gd name="T99" fmla="*/ 2 h 650"/>
                  <a:gd name="T100" fmla="*/ 3 w 1835"/>
                  <a:gd name="T101" fmla="*/ 0 h 650"/>
                  <a:gd name="T102" fmla="*/ 6 w 1835"/>
                  <a:gd name="T103" fmla="*/ 1 h 650"/>
                  <a:gd name="T104" fmla="*/ 6 w 1835"/>
                  <a:gd name="T105" fmla="*/ 1 h 6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35"/>
                  <a:gd name="T160" fmla="*/ 0 h 650"/>
                  <a:gd name="T161" fmla="*/ 1835 w 1835"/>
                  <a:gd name="T162" fmla="*/ 650 h 6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35" h="650">
                    <a:moveTo>
                      <a:pt x="57" y="7"/>
                    </a:moveTo>
                    <a:lnTo>
                      <a:pt x="110" y="48"/>
                    </a:lnTo>
                    <a:lnTo>
                      <a:pt x="136" y="67"/>
                    </a:lnTo>
                    <a:lnTo>
                      <a:pt x="163" y="83"/>
                    </a:lnTo>
                    <a:lnTo>
                      <a:pt x="215" y="114"/>
                    </a:lnTo>
                    <a:lnTo>
                      <a:pt x="266" y="139"/>
                    </a:lnTo>
                    <a:lnTo>
                      <a:pt x="318" y="163"/>
                    </a:lnTo>
                    <a:lnTo>
                      <a:pt x="370" y="183"/>
                    </a:lnTo>
                    <a:lnTo>
                      <a:pt x="473" y="214"/>
                    </a:lnTo>
                    <a:lnTo>
                      <a:pt x="581" y="238"/>
                    </a:lnTo>
                    <a:lnTo>
                      <a:pt x="694" y="258"/>
                    </a:lnTo>
                    <a:lnTo>
                      <a:pt x="812" y="279"/>
                    </a:lnTo>
                    <a:lnTo>
                      <a:pt x="941" y="304"/>
                    </a:lnTo>
                    <a:lnTo>
                      <a:pt x="1290" y="372"/>
                    </a:lnTo>
                    <a:lnTo>
                      <a:pt x="1643" y="439"/>
                    </a:lnTo>
                    <a:lnTo>
                      <a:pt x="1724" y="465"/>
                    </a:lnTo>
                    <a:lnTo>
                      <a:pt x="1760" y="481"/>
                    </a:lnTo>
                    <a:lnTo>
                      <a:pt x="1803" y="491"/>
                    </a:lnTo>
                    <a:lnTo>
                      <a:pt x="1829" y="506"/>
                    </a:lnTo>
                    <a:lnTo>
                      <a:pt x="1835" y="531"/>
                    </a:lnTo>
                    <a:lnTo>
                      <a:pt x="1825" y="556"/>
                    </a:lnTo>
                    <a:lnTo>
                      <a:pt x="1798" y="565"/>
                    </a:lnTo>
                    <a:lnTo>
                      <a:pt x="1762" y="577"/>
                    </a:lnTo>
                    <a:lnTo>
                      <a:pt x="1744" y="607"/>
                    </a:lnTo>
                    <a:lnTo>
                      <a:pt x="1726" y="638"/>
                    </a:lnTo>
                    <a:lnTo>
                      <a:pt x="1690" y="650"/>
                    </a:lnTo>
                    <a:lnTo>
                      <a:pt x="1585" y="621"/>
                    </a:lnTo>
                    <a:lnTo>
                      <a:pt x="1532" y="602"/>
                    </a:lnTo>
                    <a:lnTo>
                      <a:pt x="1478" y="583"/>
                    </a:lnTo>
                    <a:lnTo>
                      <a:pt x="1425" y="564"/>
                    </a:lnTo>
                    <a:lnTo>
                      <a:pt x="1371" y="546"/>
                    </a:lnTo>
                    <a:lnTo>
                      <a:pt x="1265" y="520"/>
                    </a:lnTo>
                    <a:lnTo>
                      <a:pt x="1089" y="480"/>
                    </a:lnTo>
                    <a:lnTo>
                      <a:pt x="1009" y="460"/>
                    </a:lnTo>
                    <a:lnTo>
                      <a:pt x="916" y="440"/>
                    </a:lnTo>
                    <a:lnTo>
                      <a:pt x="784" y="412"/>
                    </a:lnTo>
                    <a:lnTo>
                      <a:pt x="661" y="382"/>
                    </a:lnTo>
                    <a:lnTo>
                      <a:pt x="548" y="351"/>
                    </a:lnTo>
                    <a:lnTo>
                      <a:pt x="440" y="314"/>
                    </a:lnTo>
                    <a:lnTo>
                      <a:pt x="387" y="293"/>
                    </a:lnTo>
                    <a:lnTo>
                      <a:pt x="335" y="269"/>
                    </a:lnTo>
                    <a:lnTo>
                      <a:pt x="282" y="243"/>
                    </a:lnTo>
                    <a:lnTo>
                      <a:pt x="230" y="215"/>
                    </a:lnTo>
                    <a:lnTo>
                      <a:pt x="178" y="184"/>
                    </a:lnTo>
                    <a:lnTo>
                      <a:pt x="125" y="148"/>
                    </a:lnTo>
                    <a:lnTo>
                      <a:pt x="98" y="130"/>
                    </a:lnTo>
                    <a:lnTo>
                      <a:pt x="70" y="110"/>
                    </a:lnTo>
                    <a:lnTo>
                      <a:pt x="15" y="67"/>
                    </a:lnTo>
                    <a:lnTo>
                      <a:pt x="0" y="41"/>
                    </a:lnTo>
                    <a:lnTo>
                      <a:pt x="7" y="15"/>
                    </a:lnTo>
                    <a:lnTo>
                      <a:pt x="29" y="0"/>
                    </a:lnTo>
                    <a:lnTo>
                      <a:pt x="5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Freeform 80"/>
              <p:cNvSpPr>
                <a:spLocks/>
              </p:cNvSpPr>
              <p:nvPr/>
            </p:nvSpPr>
            <p:spPr bwMode="auto">
              <a:xfrm>
                <a:off x="1747" y="1160"/>
                <a:ext cx="554" cy="393"/>
              </a:xfrm>
              <a:custGeom>
                <a:avLst/>
                <a:gdLst>
                  <a:gd name="T0" fmla="*/ 16 w 1661"/>
                  <a:gd name="T1" fmla="*/ 118 h 1177"/>
                  <a:gd name="T2" fmla="*/ 27 w 1661"/>
                  <a:gd name="T3" fmla="*/ 112 h 1177"/>
                  <a:gd name="T4" fmla="*/ 37 w 1661"/>
                  <a:gd name="T5" fmla="*/ 105 h 1177"/>
                  <a:gd name="T6" fmla="*/ 50 w 1661"/>
                  <a:gd name="T7" fmla="*/ 99 h 1177"/>
                  <a:gd name="T8" fmla="*/ 63 w 1661"/>
                  <a:gd name="T9" fmla="*/ 91 h 1177"/>
                  <a:gd name="T10" fmla="*/ 74 w 1661"/>
                  <a:gd name="T11" fmla="*/ 84 h 1177"/>
                  <a:gd name="T12" fmla="*/ 85 w 1661"/>
                  <a:gd name="T13" fmla="*/ 78 h 1177"/>
                  <a:gd name="T14" fmla="*/ 96 w 1661"/>
                  <a:gd name="T15" fmla="*/ 71 h 1177"/>
                  <a:gd name="T16" fmla="*/ 106 w 1661"/>
                  <a:gd name="T17" fmla="*/ 65 h 1177"/>
                  <a:gd name="T18" fmla="*/ 116 w 1661"/>
                  <a:gd name="T19" fmla="*/ 57 h 1177"/>
                  <a:gd name="T20" fmla="*/ 127 w 1661"/>
                  <a:gd name="T21" fmla="*/ 49 h 1177"/>
                  <a:gd name="T22" fmla="*/ 139 w 1661"/>
                  <a:gd name="T23" fmla="*/ 40 h 1177"/>
                  <a:gd name="T24" fmla="*/ 149 w 1661"/>
                  <a:gd name="T25" fmla="*/ 29 h 1177"/>
                  <a:gd name="T26" fmla="*/ 159 w 1661"/>
                  <a:gd name="T27" fmla="*/ 21 h 1177"/>
                  <a:gd name="T28" fmla="*/ 169 w 1661"/>
                  <a:gd name="T29" fmla="*/ 12 h 1177"/>
                  <a:gd name="T30" fmla="*/ 179 w 1661"/>
                  <a:gd name="T31" fmla="*/ 1 h 1177"/>
                  <a:gd name="T32" fmla="*/ 184 w 1661"/>
                  <a:gd name="T33" fmla="*/ 1 h 1177"/>
                  <a:gd name="T34" fmla="*/ 180 w 1661"/>
                  <a:gd name="T35" fmla="*/ 13 h 1177"/>
                  <a:gd name="T36" fmla="*/ 171 w 1661"/>
                  <a:gd name="T37" fmla="*/ 25 h 1177"/>
                  <a:gd name="T38" fmla="*/ 163 w 1661"/>
                  <a:gd name="T39" fmla="*/ 35 h 1177"/>
                  <a:gd name="T40" fmla="*/ 154 w 1661"/>
                  <a:gd name="T41" fmla="*/ 46 h 1177"/>
                  <a:gd name="T42" fmla="*/ 143 w 1661"/>
                  <a:gd name="T43" fmla="*/ 57 h 1177"/>
                  <a:gd name="T44" fmla="*/ 131 w 1661"/>
                  <a:gd name="T45" fmla="*/ 66 h 1177"/>
                  <a:gd name="T46" fmla="*/ 120 w 1661"/>
                  <a:gd name="T47" fmla="*/ 74 h 1177"/>
                  <a:gd name="T48" fmla="*/ 110 w 1661"/>
                  <a:gd name="T49" fmla="*/ 82 h 1177"/>
                  <a:gd name="T50" fmla="*/ 99 w 1661"/>
                  <a:gd name="T51" fmla="*/ 89 h 1177"/>
                  <a:gd name="T52" fmla="*/ 88 w 1661"/>
                  <a:gd name="T53" fmla="*/ 96 h 1177"/>
                  <a:gd name="T54" fmla="*/ 76 w 1661"/>
                  <a:gd name="T55" fmla="*/ 103 h 1177"/>
                  <a:gd name="T56" fmla="*/ 63 w 1661"/>
                  <a:gd name="T57" fmla="*/ 110 h 1177"/>
                  <a:gd name="T58" fmla="*/ 49 w 1661"/>
                  <a:gd name="T59" fmla="*/ 117 h 1177"/>
                  <a:gd name="T60" fmla="*/ 37 w 1661"/>
                  <a:gd name="T61" fmla="*/ 122 h 1177"/>
                  <a:gd name="T62" fmla="*/ 19 w 1661"/>
                  <a:gd name="T63" fmla="*/ 128 h 1177"/>
                  <a:gd name="T64" fmla="*/ 2 w 1661"/>
                  <a:gd name="T65" fmla="*/ 131 h 1177"/>
                  <a:gd name="T66" fmla="*/ 0 w 1661"/>
                  <a:gd name="T67" fmla="*/ 125 h 1177"/>
                  <a:gd name="T68" fmla="*/ 3 w 1661"/>
                  <a:gd name="T69" fmla="*/ 123 h 11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661"/>
                  <a:gd name="T106" fmla="*/ 0 h 1177"/>
                  <a:gd name="T107" fmla="*/ 1661 w 1661"/>
                  <a:gd name="T108" fmla="*/ 1177 h 117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661" h="1177">
                    <a:moveTo>
                      <a:pt x="30" y="1099"/>
                    </a:moveTo>
                    <a:lnTo>
                      <a:pt x="146" y="1058"/>
                    </a:lnTo>
                    <a:lnTo>
                      <a:pt x="196" y="1034"/>
                    </a:lnTo>
                    <a:lnTo>
                      <a:pt x="243" y="1005"/>
                    </a:lnTo>
                    <a:lnTo>
                      <a:pt x="288" y="974"/>
                    </a:lnTo>
                    <a:lnTo>
                      <a:pt x="337" y="944"/>
                    </a:lnTo>
                    <a:lnTo>
                      <a:pt x="388" y="914"/>
                    </a:lnTo>
                    <a:lnTo>
                      <a:pt x="447" y="884"/>
                    </a:lnTo>
                    <a:lnTo>
                      <a:pt x="507" y="850"/>
                    </a:lnTo>
                    <a:lnTo>
                      <a:pt x="564" y="820"/>
                    </a:lnTo>
                    <a:lnTo>
                      <a:pt x="619" y="789"/>
                    </a:lnTo>
                    <a:lnTo>
                      <a:pt x="670" y="759"/>
                    </a:lnTo>
                    <a:lnTo>
                      <a:pt x="720" y="729"/>
                    </a:lnTo>
                    <a:lnTo>
                      <a:pt x="768" y="701"/>
                    </a:lnTo>
                    <a:lnTo>
                      <a:pt x="815" y="671"/>
                    </a:lnTo>
                    <a:lnTo>
                      <a:pt x="861" y="642"/>
                    </a:lnTo>
                    <a:lnTo>
                      <a:pt x="907" y="611"/>
                    </a:lnTo>
                    <a:lnTo>
                      <a:pt x="952" y="580"/>
                    </a:lnTo>
                    <a:lnTo>
                      <a:pt x="998" y="546"/>
                    </a:lnTo>
                    <a:lnTo>
                      <a:pt x="1044" y="513"/>
                    </a:lnTo>
                    <a:lnTo>
                      <a:pt x="1092" y="477"/>
                    </a:lnTo>
                    <a:lnTo>
                      <a:pt x="1142" y="439"/>
                    </a:lnTo>
                    <a:lnTo>
                      <a:pt x="1194" y="398"/>
                    </a:lnTo>
                    <a:lnTo>
                      <a:pt x="1247" y="356"/>
                    </a:lnTo>
                    <a:lnTo>
                      <a:pt x="1296" y="305"/>
                    </a:lnTo>
                    <a:lnTo>
                      <a:pt x="1343" y="263"/>
                    </a:lnTo>
                    <a:lnTo>
                      <a:pt x="1388" y="225"/>
                    </a:lnTo>
                    <a:lnTo>
                      <a:pt x="1432" y="189"/>
                    </a:lnTo>
                    <a:lnTo>
                      <a:pt x="1476" y="152"/>
                    </a:lnTo>
                    <a:lnTo>
                      <a:pt x="1519" y="112"/>
                    </a:lnTo>
                    <a:lnTo>
                      <a:pt x="1563" y="68"/>
                    </a:lnTo>
                    <a:lnTo>
                      <a:pt x="1609" y="13"/>
                    </a:lnTo>
                    <a:lnTo>
                      <a:pt x="1634" y="0"/>
                    </a:lnTo>
                    <a:lnTo>
                      <a:pt x="1657" y="10"/>
                    </a:lnTo>
                    <a:lnTo>
                      <a:pt x="1661" y="63"/>
                    </a:lnTo>
                    <a:lnTo>
                      <a:pt x="1617" y="120"/>
                    </a:lnTo>
                    <a:lnTo>
                      <a:pt x="1577" y="172"/>
                    </a:lnTo>
                    <a:lnTo>
                      <a:pt x="1540" y="222"/>
                    </a:lnTo>
                    <a:lnTo>
                      <a:pt x="1504" y="269"/>
                    </a:lnTo>
                    <a:lnTo>
                      <a:pt x="1468" y="318"/>
                    </a:lnTo>
                    <a:lnTo>
                      <a:pt x="1430" y="366"/>
                    </a:lnTo>
                    <a:lnTo>
                      <a:pt x="1387" y="415"/>
                    </a:lnTo>
                    <a:lnTo>
                      <a:pt x="1340" y="468"/>
                    </a:lnTo>
                    <a:lnTo>
                      <a:pt x="1284" y="513"/>
                    </a:lnTo>
                    <a:lnTo>
                      <a:pt x="1231" y="555"/>
                    </a:lnTo>
                    <a:lnTo>
                      <a:pt x="1179" y="595"/>
                    </a:lnTo>
                    <a:lnTo>
                      <a:pt x="1129" y="632"/>
                    </a:lnTo>
                    <a:lnTo>
                      <a:pt x="1081" y="667"/>
                    </a:lnTo>
                    <a:lnTo>
                      <a:pt x="1033" y="702"/>
                    </a:lnTo>
                    <a:lnTo>
                      <a:pt x="985" y="735"/>
                    </a:lnTo>
                    <a:lnTo>
                      <a:pt x="938" y="768"/>
                    </a:lnTo>
                    <a:lnTo>
                      <a:pt x="889" y="799"/>
                    </a:lnTo>
                    <a:lnTo>
                      <a:pt x="840" y="829"/>
                    </a:lnTo>
                    <a:lnTo>
                      <a:pt x="789" y="860"/>
                    </a:lnTo>
                    <a:lnTo>
                      <a:pt x="738" y="891"/>
                    </a:lnTo>
                    <a:lnTo>
                      <a:pt x="684" y="922"/>
                    </a:lnTo>
                    <a:lnTo>
                      <a:pt x="627" y="953"/>
                    </a:lnTo>
                    <a:lnTo>
                      <a:pt x="569" y="987"/>
                    </a:lnTo>
                    <a:lnTo>
                      <a:pt x="506" y="1020"/>
                    </a:lnTo>
                    <a:lnTo>
                      <a:pt x="444" y="1048"/>
                    </a:lnTo>
                    <a:lnTo>
                      <a:pt x="387" y="1072"/>
                    </a:lnTo>
                    <a:lnTo>
                      <a:pt x="333" y="1094"/>
                    </a:lnTo>
                    <a:lnTo>
                      <a:pt x="280" y="1113"/>
                    </a:lnTo>
                    <a:lnTo>
                      <a:pt x="171" y="1146"/>
                    </a:lnTo>
                    <a:lnTo>
                      <a:pt x="45" y="1177"/>
                    </a:lnTo>
                    <a:lnTo>
                      <a:pt x="15" y="1171"/>
                    </a:lnTo>
                    <a:lnTo>
                      <a:pt x="0" y="1146"/>
                    </a:lnTo>
                    <a:lnTo>
                      <a:pt x="4" y="1118"/>
                    </a:lnTo>
                    <a:lnTo>
                      <a:pt x="14" y="1105"/>
                    </a:lnTo>
                    <a:lnTo>
                      <a:pt x="30" y="10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Freeform 81"/>
              <p:cNvSpPr>
                <a:spLocks/>
              </p:cNvSpPr>
              <p:nvPr/>
            </p:nvSpPr>
            <p:spPr bwMode="auto">
              <a:xfrm>
                <a:off x="2607" y="1613"/>
                <a:ext cx="298" cy="368"/>
              </a:xfrm>
              <a:custGeom>
                <a:avLst/>
                <a:gdLst>
                  <a:gd name="T0" fmla="*/ 9 w 892"/>
                  <a:gd name="T1" fmla="*/ 111 h 1102"/>
                  <a:gd name="T2" fmla="*/ 16 w 892"/>
                  <a:gd name="T3" fmla="*/ 95 h 1102"/>
                  <a:gd name="T4" fmla="*/ 17 w 892"/>
                  <a:gd name="T5" fmla="*/ 83 h 1102"/>
                  <a:gd name="T6" fmla="*/ 12 w 892"/>
                  <a:gd name="T7" fmla="*/ 72 h 1102"/>
                  <a:gd name="T8" fmla="*/ 3 w 892"/>
                  <a:gd name="T9" fmla="*/ 55 h 1102"/>
                  <a:gd name="T10" fmla="*/ 4 w 892"/>
                  <a:gd name="T11" fmla="*/ 23 h 1102"/>
                  <a:gd name="T12" fmla="*/ 9 w 892"/>
                  <a:gd name="T13" fmla="*/ 15 h 1102"/>
                  <a:gd name="T14" fmla="*/ 16 w 892"/>
                  <a:gd name="T15" fmla="*/ 8 h 1102"/>
                  <a:gd name="T16" fmla="*/ 24 w 892"/>
                  <a:gd name="T17" fmla="*/ 3 h 1102"/>
                  <a:gd name="T18" fmla="*/ 38 w 892"/>
                  <a:gd name="T19" fmla="*/ 0 h 1102"/>
                  <a:gd name="T20" fmla="*/ 60 w 892"/>
                  <a:gd name="T21" fmla="*/ 7 h 1102"/>
                  <a:gd name="T22" fmla="*/ 73 w 892"/>
                  <a:gd name="T23" fmla="*/ 26 h 1102"/>
                  <a:gd name="T24" fmla="*/ 79 w 892"/>
                  <a:gd name="T25" fmla="*/ 58 h 1102"/>
                  <a:gd name="T26" fmla="*/ 88 w 892"/>
                  <a:gd name="T27" fmla="*/ 57 h 1102"/>
                  <a:gd name="T28" fmla="*/ 99 w 892"/>
                  <a:gd name="T29" fmla="*/ 60 h 1102"/>
                  <a:gd name="T30" fmla="*/ 98 w 892"/>
                  <a:gd name="T31" fmla="*/ 65 h 1102"/>
                  <a:gd name="T32" fmla="*/ 84 w 892"/>
                  <a:gd name="T33" fmla="*/ 65 h 1102"/>
                  <a:gd name="T34" fmla="*/ 68 w 892"/>
                  <a:gd name="T35" fmla="*/ 66 h 1102"/>
                  <a:gd name="T36" fmla="*/ 61 w 892"/>
                  <a:gd name="T37" fmla="*/ 36 h 1102"/>
                  <a:gd name="T38" fmla="*/ 56 w 892"/>
                  <a:gd name="T39" fmla="*/ 27 h 1102"/>
                  <a:gd name="T40" fmla="*/ 48 w 892"/>
                  <a:gd name="T41" fmla="*/ 21 h 1102"/>
                  <a:gd name="T42" fmla="*/ 38 w 892"/>
                  <a:gd name="T43" fmla="*/ 17 h 1102"/>
                  <a:gd name="T44" fmla="*/ 24 w 892"/>
                  <a:gd name="T45" fmla="*/ 21 h 1102"/>
                  <a:gd name="T46" fmla="*/ 11 w 892"/>
                  <a:gd name="T47" fmla="*/ 36 h 1102"/>
                  <a:gd name="T48" fmla="*/ 12 w 892"/>
                  <a:gd name="T49" fmla="*/ 51 h 1102"/>
                  <a:gd name="T50" fmla="*/ 17 w 892"/>
                  <a:gd name="T51" fmla="*/ 62 h 1102"/>
                  <a:gd name="T52" fmla="*/ 26 w 892"/>
                  <a:gd name="T53" fmla="*/ 87 h 1102"/>
                  <a:gd name="T54" fmla="*/ 23 w 892"/>
                  <a:gd name="T55" fmla="*/ 99 h 1102"/>
                  <a:gd name="T56" fmla="*/ 18 w 892"/>
                  <a:gd name="T57" fmla="*/ 110 h 1102"/>
                  <a:gd name="T58" fmla="*/ 13 w 892"/>
                  <a:gd name="T59" fmla="*/ 121 h 1102"/>
                  <a:gd name="T60" fmla="*/ 7 w 892"/>
                  <a:gd name="T61" fmla="*/ 123 h 1102"/>
                  <a:gd name="T62" fmla="*/ 6 w 892"/>
                  <a:gd name="T63" fmla="*/ 117 h 11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92"/>
                  <a:gd name="T97" fmla="*/ 0 h 1102"/>
                  <a:gd name="T98" fmla="*/ 892 w 892"/>
                  <a:gd name="T99" fmla="*/ 1102 h 110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92" h="1102">
                    <a:moveTo>
                      <a:pt x="52" y="1048"/>
                    </a:moveTo>
                    <a:lnTo>
                      <a:pt x="77" y="998"/>
                    </a:lnTo>
                    <a:lnTo>
                      <a:pt x="100" y="952"/>
                    </a:lnTo>
                    <a:lnTo>
                      <a:pt x="145" y="854"/>
                    </a:lnTo>
                    <a:lnTo>
                      <a:pt x="168" y="786"/>
                    </a:lnTo>
                    <a:lnTo>
                      <a:pt x="157" y="743"/>
                    </a:lnTo>
                    <a:lnTo>
                      <a:pt x="136" y="701"/>
                    </a:lnTo>
                    <a:lnTo>
                      <a:pt x="105" y="644"/>
                    </a:lnTo>
                    <a:lnTo>
                      <a:pt x="72" y="599"/>
                    </a:lnTo>
                    <a:lnTo>
                      <a:pt x="23" y="492"/>
                    </a:lnTo>
                    <a:lnTo>
                      <a:pt x="0" y="295"/>
                    </a:lnTo>
                    <a:lnTo>
                      <a:pt x="36" y="210"/>
                    </a:lnTo>
                    <a:lnTo>
                      <a:pt x="57" y="170"/>
                    </a:lnTo>
                    <a:lnTo>
                      <a:pt x="82" y="135"/>
                    </a:lnTo>
                    <a:lnTo>
                      <a:pt x="109" y="101"/>
                    </a:lnTo>
                    <a:lnTo>
                      <a:pt x="140" y="71"/>
                    </a:lnTo>
                    <a:lnTo>
                      <a:pt x="174" y="47"/>
                    </a:lnTo>
                    <a:lnTo>
                      <a:pt x="213" y="24"/>
                    </a:lnTo>
                    <a:lnTo>
                      <a:pt x="276" y="5"/>
                    </a:lnTo>
                    <a:lnTo>
                      <a:pt x="343" y="0"/>
                    </a:lnTo>
                    <a:lnTo>
                      <a:pt x="476" y="32"/>
                    </a:lnTo>
                    <a:lnTo>
                      <a:pt x="537" y="67"/>
                    </a:lnTo>
                    <a:lnTo>
                      <a:pt x="589" y="112"/>
                    </a:lnTo>
                    <a:lnTo>
                      <a:pt x="659" y="237"/>
                    </a:lnTo>
                    <a:lnTo>
                      <a:pt x="670" y="463"/>
                    </a:lnTo>
                    <a:lnTo>
                      <a:pt x="702" y="519"/>
                    </a:lnTo>
                    <a:lnTo>
                      <a:pt x="740" y="527"/>
                    </a:lnTo>
                    <a:lnTo>
                      <a:pt x="791" y="515"/>
                    </a:lnTo>
                    <a:lnTo>
                      <a:pt x="864" y="519"/>
                    </a:lnTo>
                    <a:lnTo>
                      <a:pt x="888" y="536"/>
                    </a:lnTo>
                    <a:lnTo>
                      <a:pt x="892" y="564"/>
                    </a:lnTo>
                    <a:lnTo>
                      <a:pt x="878" y="586"/>
                    </a:lnTo>
                    <a:lnTo>
                      <a:pt x="851" y="592"/>
                    </a:lnTo>
                    <a:lnTo>
                      <a:pt x="747" y="588"/>
                    </a:lnTo>
                    <a:lnTo>
                      <a:pt x="669" y="602"/>
                    </a:lnTo>
                    <a:lnTo>
                      <a:pt x="610" y="593"/>
                    </a:lnTo>
                    <a:lnTo>
                      <a:pt x="563" y="519"/>
                    </a:lnTo>
                    <a:lnTo>
                      <a:pt x="552" y="320"/>
                    </a:lnTo>
                    <a:lnTo>
                      <a:pt x="535" y="283"/>
                    </a:lnTo>
                    <a:lnTo>
                      <a:pt x="507" y="247"/>
                    </a:lnTo>
                    <a:lnTo>
                      <a:pt x="471" y="214"/>
                    </a:lnTo>
                    <a:lnTo>
                      <a:pt x="430" y="186"/>
                    </a:lnTo>
                    <a:lnTo>
                      <a:pt x="387" y="164"/>
                    </a:lnTo>
                    <a:lnTo>
                      <a:pt x="344" y="152"/>
                    </a:lnTo>
                    <a:lnTo>
                      <a:pt x="267" y="157"/>
                    </a:lnTo>
                    <a:lnTo>
                      <a:pt x="213" y="185"/>
                    </a:lnTo>
                    <a:lnTo>
                      <a:pt x="166" y="222"/>
                    </a:lnTo>
                    <a:lnTo>
                      <a:pt x="99" y="325"/>
                    </a:lnTo>
                    <a:lnTo>
                      <a:pt x="94" y="390"/>
                    </a:lnTo>
                    <a:lnTo>
                      <a:pt x="105" y="460"/>
                    </a:lnTo>
                    <a:lnTo>
                      <a:pt x="125" y="517"/>
                    </a:lnTo>
                    <a:lnTo>
                      <a:pt x="156" y="559"/>
                    </a:lnTo>
                    <a:lnTo>
                      <a:pt x="220" y="651"/>
                    </a:lnTo>
                    <a:lnTo>
                      <a:pt x="237" y="786"/>
                    </a:lnTo>
                    <a:lnTo>
                      <a:pt x="229" y="837"/>
                    </a:lnTo>
                    <a:lnTo>
                      <a:pt x="208" y="885"/>
                    </a:lnTo>
                    <a:lnTo>
                      <a:pt x="184" y="938"/>
                    </a:lnTo>
                    <a:lnTo>
                      <a:pt x="162" y="984"/>
                    </a:lnTo>
                    <a:lnTo>
                      <a:pt x="140" y="1030"/>
                    </a:lnTo>
                    <a:lnTo>
                      <a:pt x="114" y="1083"/>
                    </a:lnTo>
                    <a:lnTo>
                      <a:pt x="93" y="1102"/>
                    </a:lnTo>
                    <a:lnTo>
                      <a:pt x="67" y="1099"/>
                    </a:lnTo>
                    <a:lnTo>
                      <a:pt x="52" y="10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8" name="Rectangle 82"/>
            <p:cNvSpPr>
              <a:spLocks noChangeArrowheads="1"/>
            </p:cNvSpPr>
            <p:nvPr/>
          </p:nvSpPr>
          <p:spPr bwMode="auto">
            <a:xfrm>
              <a:off x="3120" y="1949"/>
              <a:ext cx="2640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US" sz="4000" dirty="0">
                  <a:solidFill>
                    <a:schemeClr val="tx2"/>
                  </a:solidFill>
                </a:rPr>
                <a:t>Rotate</a:t>
              </a:r>
            </a:p>
            <a:p>
              <a:r>
                <a:rPr lang="en-US" sz="4000" dirty="0">
                  <a:solidFill>
                    <a:schemeClr val="tx2"/>
                  </a:solidFill>
                </a:rPr>
                <a:t>90</a:t>
              </a:r>
              <a:r>
                <a:rPr lang="en-US" sz="4000" dirty="0">
                  <a:solidFill>
                    <a:schemeClr val="tx2"/>
                  </a:solidFill>
                  <a:sym typeface="Symbol" pitchFamily="18" charset="2"/>
                </a:rPr>
                <a:t> counterclockwise</a:t>
              </a:r>
            </a:p>
            <a:p>
              <a:r>
                <a:rPr lang="en-US" sz="4000" dirty="0">
                  <a:solidFill>
                    <a:schemeClr val="tx2"/>
                  </a:solidFill>
                  <a:sym typeface="Symbol" pitchFamily="18" charset="2"/>
                </a:rPr>
                <a:t>about the origin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</p:grp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Rotation is simply turning about a fixed point.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800600" y="875507"/>
            <a:ext cx="4343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dirty="0"/>
              <a:t>For our purposes, the fixed point will be the origin</a:t>
            </a: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457200" y="3429000"/>
            <a:ext cx="8153400" cy="2743200"/>
            <a:chOff x="288" y="2160"/>
            <a:chExt cx="5136" cy="1728"/>
          </a:xfrm>
        </p:grpSpPr>
        <p:sp>
          <p:nvSpPr>
            <p:cNvPr id="4139" name="Rectangle 47"/>
            <p:cNvSpPr>
              <a:spLocks noChangeArrowheads="1"/>
            </p:cNvSpPr>
            <p:nvPr/>
          </p:nvSpPr>
          <p:spPr bwMode="auto">
            <a:xfrm>
              <a:off x="3216" y="2160"/>
              <a:ext cx="2208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US" sz="4000">
                  <a:solidFill>
                    <a:schemeClr val="tx2"/>
                  </a:solidFill>
                </a:rPr>
                <a:t>Rotate</a:t>
              </a:r>
            </a:p>
            <a:p>
              <a:r>
                <a:rPr lang="en-US" sz="4000">
                  <a:solidFill>
                    <a:schemeClr val="tx2"/>
                  </a:solidFill>
                </a:rPr>
                <a:t>180</a:t>
              </a:r>
              <a:r>
                <a:rPr lang="en-US" sz="4000">
                  <a:solidFill>
                    <a:schemeClr val="tx2"/>
                  </a:solidFill>
                  <a:sym typeface="Symbol" pitchFamily="18" charset="2"/>
                </a:rPr>
                <a:t></a:t>
              </a:r>
            </a:p>
            <a:p>
              <a:r>
                <a:rPr lang="en-US" sz="4000">
                  <a:solidFill>
                    <a:schemeClr val="tx2"/>
                  </a:solidFill>
                  <a:sym typeface="Symbol" pitchFamily="18" charset="2"/>
                </a:rPr>
                <a:t>about the origin</a:t>
              </a:r>
              <a:endParaRPr lang="en-US" sz="4000">
                <a:solidFill>
                  <a:schemeClr val="tx2"/>
                </a:solidFill>
              </a:endParaRPr>
            </a:p>
          </p:txBody>
        </p:sp>
        <p:grpSp>
          <p:nvGrpSpPr>
            <p:cNvPr id="4140" name="Group 48"/>
            <p:cNvGrpSpPr>
              <a:grpSpLocks/>
            </p:cNvGrpSpPr>
            <p:nvPr/>
          </p:nvGrpSpPr>
          <p:grpSpPr bwMode="auto">
            <a:xfrm rot="10800000">
              <a:off x="288" y="2496"/>
              <a:ext cx="1244" cy="836"/>
              <a:chOff x="1728" y="1160"/>
              <a:chExt cx="1244" cy="836"/>
            </a:xfrm>
          </p:grpSpPr>
          <p:sp>
            <p:nvSpPr>
              <p:cNvPr id="4141" name="Freeform 49"/>
              <p:cNvSpPr>
                <a:spLocks/>
              </p:cNvSpPr>
              <p:nvPr/>
            </p:nvSpPr>
            <p:spPr bwMode="auto">
              <a:xfrm>
                <a:off x="1728" y="1165"/>
                <a:ext cx="1129" cy="817"/>
              </a:xfrm>
              <a:custGeom>
                <a:avLst/>
                <a:gdLst>
                  <a:gd name="T0" fmla="*/ 330 w 3386"/>
                  <a:gd name="T1" fmla="*/ 54 h 2451"/>
                  <a:gd name="T2" fmla="*/ 185 w 3386"/>
                  <a:gd name="T3" fmla="*/ 0 h 2451"/>
                  <a:gd name="T4" fmla="*/ 181 w 3386"/>
                  <a:gd name="T5" fmla="*/ 5 h 2451"/>
                  <a:gd name="T6" fmla="*/ 177 w 3386"/>
                  <a:gd name="T7" fmla="*/ 10 h 2451"/>
                  <a:gd name="T8" fmla="*/ 172 w 3386"/>
                  <a:gd name="T9" fmla="*/ 15 h 2451"/>
                  <a:gd name="T10" fmla="*/ 167 w 3386"/>
                  <a:gd name="T11" fmla="*/ 20 h 2451"/>
                  <a:gd name="T12" fmla="*/ 162 w 3386"/>
                  <a:gd name="T13" fmla="*/ 25 h 2451"/>
                  <a:gd name="T14" fmla="*/ 157 w 3386"/>
                  <a:gd name="T15" fmla="*/ 30 h 2451"/>
                  <a:gd name="T16" fmla="*/ 152 w 3386"/>
                  <a:gd name="T17" fmla="*/ 34 h 2451"/>
                  <a:gd name="T18" fmla="*/ 147 w 3386"/>
                  <a:gd name="T19" fmla="*/ 39 h 2451"/>
                  <a:gd name="T20" fmla="*/ 142 w 3386"/>
                  <a:gd name="T21" fmla="*/ 43 h 2451"/>
                  <a:gd name="T22" fmla="*/ 136 w 3386"/>
                  <a:gd name="T23" fmla="*/ 47 h 2451"/>
                  <a:gd name="T24" fmla="*/ 133 w 3386"/>
                  <a:gd name="T25" fmla="*/ 50 h 2451"/>
                  <a:gd name="T26" fmla="*/ 130 w 3386"/>
                  <a:gd name="T27" fmla="*/ 52 h 2451"/>
                  <a:gd name="T28" fmla="*/ 127 w 3386"/>
                  <a:gd name="T29" fmla="*/ 54 h 2451"/>
                  <a:gd name="T30" fmla="*/ 124 w 3386"/>
                  <a:gd name="T31" fmla="*/ 56 h 2451"/>
                  <a:gd name="T32" fmla="*/ 122 w 3386"/>
                  <a:gd name="T33" fmla="*/ 58 h 2451"/>
                  <a:gd name="T34" fmla="*/ 119 w 3386"/>
                  <a:gd name="T35" fmla="*/ 60 h 2451"/>
                  <a:gd name="T36" fmla="*/ 116 w 3386"/>
                  <a:gd name="T37" fmla="*/ 62 h 2451"/>
                  <a:gd name="T38" fmla="*/ 113 w 3386"/>
                  <a:gd name="T39" fmla="*/ 64 h 2451"/>
                  <a:gd name="T40" fmla="*/ 107 w 3386"/>
                  <a:gd name="T41" fmla="*/ 68 h 2451"/>
                  <a:gd name="T42" fmla="*/ 100 w 3386"/>
                  <a:gd name="T43" fmla="*/ 72 h 2451"/>
                  <a:gd name="T44" fmla="*/ 94 w 3386"/>
                  <a:gd name="T45" fmla="*/ 76 h 2451"/>
                  <a:gd name="T46" fmla="*/ 88 w 3386"/>
                  <a:gd name="T47" fmla="*/ 80 h 2451"/>
                  <a:gd name="T48" fmla="*/ 82 w 3386"/>
                  <a:gd name="T49" fmla="*/ 84 h 2451"/>
                  <a:gd name="T50" fmla="*/ 75 w 3386"/>
                  <a:gd name="T51" fmla="*/ 88 h 2451"/>
                  <a:gd name="T52" fmla="*/ 69 w 3386"/>
                  <a:gd name="T53" fmla="*/ 92 h 2451"/>
                  <a:gd name="T54" fmla="*/ 63 w 3386"/>
                  <a:gd name="T55" fmla="*/ 96 h 2451"/>
                  <a:gd name="T56" fmla="*/ 56 w 3386"/>
                  <a:gd name="T57" fmla="*/ 99 h 2451"/>
                  <a:gd name="T58" fmla="*/ 50 w 3386"/>
                  <a:gd name="T59" fmla="*/ 103 h 2451"/>
                  <a:gd name="T60" fmla="*/ 44 w 3386"/>
                  <a:gd name="T61" fmla="*/ 107 h 2451"/>
                  <a:gd name="T62" fmla="*/ 37 w 3386"/>
                  <a:gd name="T63" fmla="*/ 111 h 2451"/>
                  <a:gd name="T64" fmla="*/ 31 w 3386"/>
                  <a:gd name="T65" fmla="*/ 115 h 2451"/>
                  <a:gd name="T66" fmla="*/ 25 w 3386"/>
                  <a:gd name="T67" fmla="*/ 119 h 2451"/>
                  <a:gd name="T68" fmla="*/ 18 w 3386"/>
                  <a:gd name="T69" fmla="*/ 123 h 2451"/>
                  <a:gd name="T70" fmla="*/ 12 w 3386"/>
                  <a:gd name="T71" fmla="*/ 127 h 2451"/>
                  <a:gd name="T72" fmla="*/ 6 w 3386"/>
                  <a:gd name="T73" fmla="*/ 131 h 2451"/>
                  <a:gd name="T74" fmla="*/ 3 w 3386"/>
                  <a:gd name="T75" fmla="*/ 133 h 2451"/>
                  <a:gd name="T76" fmla="*/ 0 w 3386"/>
                  <a:gd name="T77" fmla="*/ 135 h 2451"/>
                  <a:gd name="T78" fmla="*/ 90 w 3386"/>
                  <a:gd name="T79" fmla="*/ 158 h 2451"/>
                  <a:gd name="T80" fmla="*/ 96 w 3386"/>
                  <a:gd name="T81" fmla="*/ 217 h 2451"/>
                  <a:gd name="T82" fmla="*/ 179 w 3386"/>
                  <a:gd name="T83" fmla="*/ 245 h 2451"/>
                  <a:gd name="T84" fmla="*/ 297 w 3386"/>
                  <a:gd name="T85" fmla="*/ 203 h 2451"/>
                  <a:gd name="T86" fmla="*/ 317 w 3386"/>
                  <a:gd name="T87" fmla="*/ 229 h 2451"/>
                  <a:gd name="T88" fmla="*/ 300 w 3386"/>
                  <a:gd name="T89" fmla="*/ 269 h 2451"/>
                  <a:gd name="T90" fmla="*/ 326 w 3386"/>
                  <a:gd name="T91" fmla="*/ 272 h 2451"/>
                  <a:gd name="T92" fmla="*/ 350 w 3386"/>
                  <a:gd name="T93" fmla="*/ 271 h 2451"/>
                  <a:gd name="T94" fmla="*/ 375 w 3386"/>
                  <a:gd name="T95" fmla="*/ 254 h 2451"/>
                  <a:gd name="T96" fmla="*/ 355 w 3386"/>
                  <a:gd name="T97" fmla="*/ 189 h 2451"/>
                  <a:gd name="T98" fmla="*/ 335 w 3386"/>
                  <a:gd name="T99" fmla="*/ 148 h 2451"/>
                  <a:gd name="T100" fmla="*/ 376 w 3386"/>
                  <a:gd name="T101" fmla="*/ 97 h 2451"/>
                  <a:gd name="T102" fmla="*/ 330 w 3386"/>
                  <a:gd name="T103" fmla="*/ 54 h 2451"/>
                  <a:gd name="T104" fmla="*/ 330 w 3386"/>
                  <a:gd name="T105" fmla="*/ 54 h 245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386"/>
                  <a:gd name="T160" fmla="*/ 0 h 2451"/>
                  <a:gd name="T161" fmla="*/ 3386 w 3386"/>
                  <a:gd name="T162" fmla="*/ 2451 h 245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386" h="2451">
                    <a:moveTo>
                      <a:pt x="2971" y="485"/>
                    </a:moveTo>
                    <a:lnTo>
                      <a:pt x="1667" y="0"/>
                    </a:lnTo>
                    <a:lnTo>
                      <a:pt x="1629" y="47"/>
                    </a:lnTo>
                    <a:lnTo>
                      <a:pt x="1589" y="93"/>
                    </a:lnTo>
                    <a:lnTo>
                      <a:pt x="1548" y="139"/>
                    </a:lnTo>
                    <a:lnTo>
                      <a:pt x="1506" y="182"/>
                    </a:lnTo>
                    <a:lnTo>
                      <a:pt x="1462" y="225"/>
                    </a:lnTo>
                    <a:lnTo>
                      <a:pt x="1417" y="267"/>
                    </a:lnTo>
                    <a:lnTo>
                      <a:pt x="1370" y="308"/>
                    </a:lnTo>
                    <a:lnTo>
                      <a:pt x="1322" y="348"/>
                    </a:lnTo>
                    <a:lnTo>
                      <a:pt x="1274" y="387"/>
                    </a:lnTo>
                    <a:lnTo>
                      <a:pt x="1223" y="427"/>
                    </a:lnTo>
                    <a:lnTo>
                      <a:pt x="1198" y="446"/>
                    </a:lnTo>
                    <a:lnTo>
                      <a:pt x="1172" y="465"/>
                    </a:lnTo>
                    <a:lnTo>
                      <a:pt x="1146" y="484"/>
                    </a:lnTo>
                    <a:lnTo>
                      <a:pt x="1120" y="502"/>
                    </a:lnTo>
                    <a:lnTo>
                      <a:pt x="1095" y="521"/>
                    </a:lnTo>
                    <a:lnTo>
                      <a:pt x="1067" y="539"/>
                    </a:lnTo>
                    <a:lnTo>
                      <a:pt x="1040" y="558"/>
                    </a:lnTo>
                    <a:lnTo>
                      <a:pt x="1014" y="577"/>
                    </a:lnTo>
                    <a:lnTo>
                      <a:pt x="960" y="612"/>
                    </a:lnTo>
                    <a:lnTo>
                      <a:pt x="904" y="648"/>
                    </a:lnTo>
                    <a:lnTo>
                      <a:pt x="848" y="684"/>
                    </a:lnTo>
                    <a:lnTo>
                      <a:pt x="793" y="720"/>
                    </a:lnTo>
                    <a:lnTo>
                      <a:pt x="736" y="755"/>
                    </a:lnTo>
                    <a:lnTo>
                      <a:pt x="679" y="789"/>
                    </a:lnTo>
                    <a:lnTo>
                      <a:pt x="622" y="825"/>
                    </a:lnTo>
                    <a:lnTo>
                      <a:pt x="565" y="860"/>
                    </a:lnTo>
                    <a:lnTo>
                      <a:pt x="508" y="894"/>
                    </a:lnTo>
                    <a:lnTo>
                      <a:pt x="450" y="929"/>
                    </a:lnTo>
                    <a:lnTo>
                      <a:pt x="393" y="965"/>
                    </a:lnTo>
                    <a:lnTo>
                      <a:pt x="336" y="999"/>
                    </a:lnTo>
                    <a:lnTo>
                      <a:pt x="280" y="1035"/>
                    </a:lnTo>
                    <a:lnTo>
                      <a:pt x="223" y="1071"/>
                    </a:lnTo>
                    <a:lnTo>
                      <a:pt x="166" y="1107"/>
                    </a:lnTo>
                    <a:lnTo>
                      <a:pt x="110" y="1143"/>
                    </a:lnTo>
                    <a:lnTo>
                      <a:pt x="54" y="1180"/>
                    </a:lnTo>
                    <a:lnTo>
                      <a:pt x="27" y="1199"/>
                    </a:lnTo>
                    <a:lnTo>
                      <a:pt x="0" y="1217"/>
                    </a:lnTo>
                    <a:lnTo>
                      <a:pt x="809" y="1422"/>
                    </a:lnTo>
                    <a:lnTo>
                      <a:pt x="866" y="1950"/>
                    </a:lnTo>
                    <a:lnTo>
                      <a:pt x="1611" y="2204"/>
                    </a:lnTo>
                    <a:lnTo>
                      <a:pt x="2675" y="1824"/>
                    </a:lnTo>
                    <a:lnTo>
                      <a:pt x="2851" y="2057"/>
                    </a:lnTo>
                    <a:lnTo>
                      <a:pt x="2696" y="2417"/>
                    </a:lnTo>
                    <a:lnTo>
                      <a:pt x="2929" y="2451"/>
                    </a:lnTo>
                    <a:lnTo>
                      <a:pt x="3146" y="2438"/>
                    </a:lnTo>
                    <a:lnTo>
                      <a:pt x="3371" y="2282"/>
                    </a:lnTo>
                    <a:lnTo>
                      <a:pt x="3196" y="1697"/>
                    </a:lnTo>
                    <a:lnTo>
                      <a:pt x="3013" y="1331"/>
                    </a:lnTo>
                    <a:lnTo>
                      <a:pt x="3386" y="872"/>
                    </a:lnTo>
                    <a:lnTo>
                      <a:pt x="2971" y="4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50"/>
              <p:cNvSpPr>
                <a:spLocks/>
              </p:cNvSpPr>
              <p:nvPr/>
            </p:nvSpPr>
            <p:spPr bwMode="auto">
              <a:xfrm>
                <a:off x="1866" y="1190"/>
                <a:ext cx="1106" cy="761"/>
              </a:xfrm>
              <a:custGeom>
                <a:avLst/>
                <a:gdLst>
                  <a:gd name="T0" fmla="*/ 0 w 3317"/>
                  <a:gd name="T1" fmla="*/ 117 h 2284"/>
                  <a:gd name="T2" fmla="*/ 74 w 3317"/>
                  <a:gd name="T3" fmla="*/ 142 h 2284"/>
                  <a:gd name="T4" fmla="*/ 108 w 3317"/>
                  <a:gd name="T5" fmla="*/ 236 h 2284"/>
                  <a:gd name="T6" fmla="*/ 193 w 3317"/>
                  <a:gd name="T7" fmla="*/ 254 h 2284"/>
                  <a:gd name="T8" fmla="*/ 299 w 3317"/>
                  <a:gd name="T9" fmla="*/ 171 h 2284"/>
                  <a:gd name="T10" fmla="*/ 307 w 3317"/>
                  <a:gd name="T11" fmla="*/ 122 h 2284"/>
                  <a:gd name="T12" fmla="*/ 369 w 3317"/>
                  <a:gd name="T13" fmla="*/ 74 h 2284"/>
                  <a:gd name="T14" fmla="*/ 168 w 3317"/>
                  <a:gd name="T15" fmla="*/ 0 h 2284"/>
                  <a:gd name="T16" fmla="*/ 125 w 3317"/>
                  <a:gd name="T17" fmla="*/ 48 h 2284"/>
                  <a:gd name="T18" fmla="*/ 79 w 3317"/>
                  <a:gd name="T19" fmla="*/ 79 h 2284"/>
                  <a:gd name="T20" fmla="*/ 0 w 3317"/>
                  <a:gd name="T21" fmla="*/ 117 h 2284"/>
                  <a:gd name="T22" fmla="*/ 0 w 3317"/>
                  <a:gd name="T23" fmla="*/ 117 h 22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17"/>
                  <a:gd name="T37" fmla="*/ 0 h 2284"/>
                  <a:gd name="T38" fmla="*/ 3317 w 3317"/>
                  <a:gd name="T39" fmla="*/ 2284 h 22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17" h="2284">
                    <a:moveTo>
                      <a:pt x="0" y="1057"/>
                    </a:moveTo>
                    <a:lnTo>
                      <a:pt x="669" y="1283"/>
                    </a:lnTo>
                    <a:lnTo>
                      <a:pt x="972" y="2128"/>
                    </a:lnTo>
                    <a:lnTo>
                      <a:pt x="1739" y="2284"/>
                    </a:lnTo>
                    <a:lnTo>
                      <a:pt x="2690" y="1543"/>
                    </a:lnTo>
                    <a:lnTo>
                      <a:pt x="2762" y="1098"/>
                    </a:lnTo>
                    <a:lnTo>
                      <a:pt x="3317" y="668"/>
                    </a:lnTo>
                    <a:lnTo>
                      <a:pt x="1508" y="0"/>
                    </a:lnTo>
                    <a:lnTo>
                      <a:pt x="1121" y="436"/>
                    </a:lnTo>
                    <a:lnTo>
                      <a:pt x="711" y="712"/>
                    </a:lnTo>
                    <a:lnTo>
                      <a:pt x="0" y="1057"/>
                    </a:lnTo>
                    <a:close/>
                  </a:path>
                </a:pathLst>
              </a:custGeom>
              <a:solidFill>
                <a:srgbClr val="A3A3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51"/>
              <p:cNvSpPr>
                <a:spLocks/>
              </p:cNvSpPr>
              <p:nvPr/>
            </p:nvSpPr>
            <p:spPr bwMode="auto">
              <a:xfrm>
                <a:off x="2634" y="1625"/>
                <a:ext cx="293" cy="357"/>
              </a:xfrm>
              <a:custGeom>
                <a:avLst/>
                <a:gdLst>
                  <a:gd name="T0" fmla="*/ 18 w 879"/>
                  <a:gd name="T1" fmla="*/ 3 h 1071"/>
                  <a:gd name="T2" fmla="*/ 0 w 879"/>
                  <a:gd name="T3" fmla="*/ 27 h 1071"/>
                  <a:gd name="T4" fmla="*/ 0 w 879"/>
                  <a:gd name="T5" fmla="*/ 53 h 1071"/>
                  <a:gd name="T6" fmla="*/ 20 w 879"/>
                  <a:gd name="T7" fmla="*/ 56 h 1071"/>
                  <a:gd name="T8" fmla="*/ 24 w 879"/>
                  <a:gd name="T9" fmla="*/ 119 h 1071"/>
                  <a:gd name="T10" fmla="*/ 73 w 879"/>
                  <a:gd name="T11" fmla="*/ 100 h 1071"/>
                  <a:gd name="T12" fmla="*/ 94 w 879"/>
                  <a:gd name="T13" fmla="*/ 65 h 1071"/>
                  <a:gd name="T14" fmla="*/ 98 w 879"/>
                  <a:gd name="T15" fmla="*/ 47 h 1071"/>
                  <a:gd name="T16" fmla="*/ 74 w 879"/>
                  <a:gd name="T17" fmla="*/ 42 h 1071"/>
                  <a:gd name="T18" fmla="*/ 72 w 879"/>
                  <a:gd name="T19" fmla="*/ 16 h 1071"/>
                  <a:gd name="T20" fmla="*/ 49 w 879"/>
                  <a:gd name="T21" fmla="*/ 0 h 1071"/>
                  <a:gd name="T22" fmla="*/ 18 w 879"/>
                  <a:gd name="T23" fmla="*/ 3 h 1071"/>
                  <a:gd name="T24" fmla="*/ 18 w 879"/>
                  <a:gd name="T25" fmla="*/ 3 h 10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79"/>
                  <a:gd name="T40" fmla="*/ 0 h 1071"/>
                  <a:gd name="T41" fmla="*/ 879 w 879"/>
                  <a:gd name="T42" fmla="*/ 1071 h 107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79" h="1071">
                    <a:moveTo>
                      <a:pt x="162" y="28"/>
                    </a:moveTo>
                    <a:lnTo>
                      <a:pt x="0" y="246"/>
                    </a:lnTo>
                    <a:lnTo>
                      <a:pt x="0" y="473"/>
                    </a:lnTo>
                    <a:lnTo>
                      <a:pt x="176" y="500"/>
                    </a:lnTo>
                    <a:lnTo>
                      <a:pt x="212" y="1071"/>
                    </a:lnTo>
                    <a:lnTo>
                      <a:pt x="654" y="902"/>
                    </a:lnTo>
                    <a:lnTo>
                      <a:pt x="845" y="585"/>
                    </a:lnTo>
                    <a:lnTo>
                      <a:pt x="879" y="423"/>
                    </a:lnTo>
                    <a:lnTo>
                      <a:pt x="662" y="374"/>
                    </a:lnTo>
                    <a:lnTo>
                      <a:pt x="648" y="148"/>
                    </a:lnTo>
                    <a:lnTo>
                      <a:pt x="444" y="0"/>
                    </a:lnTo>
                    <a:lnTo>
                      <a:pt x="162" y="28"/>
                    </a:lnTo>
                    <a:close/>
                  </a:path>
                </a:pathLst>
              </a:custGeom>
              <a:solidFill>
                <a:srgbClr val="E5DB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Freeform 52"/>
              <p:cNvSpPr>
                <a:spLocks/>
              </p:cNvSpPr>
              <p:nvPr/>
            </p:nvSpPr>
            <p:spPr bwMode="auto">
              <a:xfrm>
                <a:off x="1981" y="1610"/>
                <a:ext cx="406" cy="314"/>
              </a:xfrm>
              <a:custGeom>
                <a:avLst/>
                <a:gdLst>
                  <a:gd name="T0" fmla="*/ 10 w 1220"/>
                  <a:gd name="T1" fmla="*/ 4 h 942"/>
                  <a:gd name="T2" fmla="*/ 14 w 1220"/>
                  <a:gd name="T3" fmla="*/ 35 h 942"/>
                  <a:gd name="T4" fmla="*/ 17 w 1220"/>
                  <a:gd name="T5" fmla="*/ 58 h 942"/>
                  <a:gd name="T6" fmla="*/ 18 w 1220"/>
                  <a:gd name="T7" fmla="*/ 62 h 942"/>
                  <a:gd name="T8" fmla="*/ 20 w 1220"/>
                  <a:gd name="T9" fmla="*/ 64 h 942"/>
                  <a:gd name="T10" fmla="*/ 25 w 1220"/>
                  <a:gd name="T11" fmla="*/ 67 h 942"/>
                  <a:gd name="T12" fmla="*/ 38 w 1220"/>
                  <a:gd name="T13" fmla="*/ 71 h 942"/>
                  <a:gd name="T14" fmla="*/ 49 w 1220"/>
                  <a:gd name="T15" fmla="*/ 75 h 942"/>
                  <a:gd name="T16" fmla="*/ 58 w 1220"/>
                  <a:gd name="T17" fmla="*/ 79 h 942"/>
                  <a:gd name="T18" fmla="*/ 67 w 1220"/>
                  <a:gd name="T19" fmla="*/ 82 h 942"/>
                  <a:gd name="T20" fmla="*/ 79 w 1220"/>
                  <a:gd name="T21" fmla="*/ 85 h 942"/>
                  <a:gd name="T22" fmla="*/ 90 w 1220"/>
                  <a:gd name="T23" fmla="*/ 87 h 942"/>
                  <a:gd name="T24" fmla="*/ 101 w 1220"/>
                  <a:gd name="T25" fmla="*/ 88 h 942"/>
                  <a:gd name="T26" fmla="*/ 120 w 1220"/>
                  <a:gd name="T27" fmla="*/ 88 h 942"/>
                  <a:gd name="T28" fmla="*/ 131 w 1220"/>
                  <a:gd name="T29" fmla="*/ 89 h 942"/>
                  <a:gd name="T30" fmla="*/ 135 w 1220"/>
                  <a:gd name="T31" fmla="*/ 93 h 942"/>
                  <a:gd name="T32" fmla="*/ 135 w 1220"/>
                  <a:gd name="T33" fmla="*/ 95 h 942"/>
                  <a:gd name="T34" fmla="*/ 133 w 1220"/>
                  <a:gd name="T35" fmla="*/ 98 h 942"/>
                  <a:gd name="T36" fmla="*/ 129 w 1220"/>
                  <a:gd name="T37" fmla="*/ 100 h 942"/>
                  <a:gd name="T38" fmla="*/ 124 w 1220"/>
                  <a:gd name="T39" fmla="*/ 101 h 942"/>
                  <a:gd name="T40" fmla="*/ 113 w 1220"/>
                  <a:gd name="T41" fmla="*/ 103 h 942"/>
                  <a:gd name="T42" fmla="*/ 101 w 1220"/>
                  <a:gd name="T43" fmla="*/ 105 h 942"/>
                  <a:gd name="T44" fmla="*/ 75 w 1220"/>
                  <a:gd name="T45" fmla="*/ 102 h 942"/>
                  <a:gd name="T46" fmla="*/ 64 w 1220"/>
                  <a:gd name="T47" fmla="*/ 100 h 942"/>
                  <a:gd name="T48" fmla="*/ 53 w 1220"/>
                  <a:gd name="T49" fmla="*/ 97 h 942"/>
                  <a:gd name="T50" fmla="*/ 42 w 1220"/>
                  <a:gd name="T51" fmla="*/ 93 h 942"/>
                  <a:gd name="T52" fmla="*/ 31 w 1220"/>
                  <a:gd name="T53" fmla="*/ 89 h 942"/>
                  <a:gd name="T54" fmla="*/ 26 w 1220"/>
                  <a:gd name="T55" fmla="*/ 87 h 942"/>
                  <a:gd name="T56" fmla="*/ 22 w 1220"/>
                  <a:gd name="T57" fmla="*/ 84 h 942"/>
                  <a:gd name="T58" fmla="*/ 17 w 1220"/>
                  <a:gd name="T59" fmla="*/ 82 h 942"/>
                  <a:gd name="T60" fmla="*/ 13 w 1220"/>
                  <a:gd name="T61" fmla="*/ 79 h 942"/>
                  <a:gd name="T62" fmla="*/ 6 w 1220"/>
                  <a:gd name="T63" fmla="*/ 73 h 942"/>
                  <a:gd name="T64" fmla="*/ 1 w 1220"/>
                  <a:gd name="T65" fmla="*/ 64 h 942"/>
                  <a:gd name="T66" fmla="*/ 0 w 1220"/>
                  <a:gd name="T67" fmla="*/ 56 h 942"/>
                  <a:gd name="T68" fmla="*/ 1 w 1220"/>
                  <a:gd name="T69" fmla="*/ 50 h 942"/>
                  <a:gd name="T70" fmla="*/ 3 w 1220"/>
                  <a:gd name="T71" fmla="*/ 35 h 942"/>
                  <a:gd name="T72" fmla="*/ 2 w 1220"/>
                  <a:gd name="T73" fmla="*/ 5 h 942"/>
                  <a:gd name="T74" fmla="*/ 3 w 1220"/>
                  <a:gd name="T75" fmla="*/ 1 h 942"/>
                  <a:gd name="T76" fmla="*/ 5 w 1220"/>
                  <a:gd name="T77" fmla="*/ 0 h 942"/>
                  <a:gd name="T78" fmla="*/ 10 w 1220"/>
                  <a:gd name="T79" fmla="*/ 4 h 942"/>
                  <a:gd name="T80" fmla="*/ 10 w 1220"/>
                  <a:gd name="T81" fmla="*/ 4 h 9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20"/>
                  <a:gd name="T124" fmla="*/ 0 h 942"/>
                  <a:gd name="T125" fmla="*/ 1220 w 1220"/>
                  <a:gd name="T126" fmla="*/ 942 h 94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20" h="942">
                    <a:moveTo>
                      <a:pt x="87" y="32"/>
                    </a:moveTo>
                    <a:lnTo>
                      <a:pt x="130" y="311"/>
                    </a:lnTo>
                    <a:lnTo>
                      <a:pt x="150" y="524"/>
                    </a:lnTo>
                    <a:lnTo>
                      <a:pt x="163" y="554"/>
                    </a:lnTo>
                    <a:lnTo>
                      <a:pt x="182" y="575"/>
                    </a:lnTo>
                    <a:lnTo>
                      <a:pt x="229" y="600"/>
                    </a:lnTo>
                    <a:lnTo>
                      <a:pt x="341" y="643"/>
                    </a:lnTo>
                    <a:lnTo>
                      <a:pt x="440" y="676"/>
                    </a:lnTo>
                    <a:lnTo>
                      <a:pt x="523" y="707"/>
                    </a:lnTo>
                    <a:lnTo>
                      <a:pt x="607" y="737"/>
                    </a:lnTo>
                    <a:lnTo>
                      <a:pt x="708" y="762"/>
                    </a:lnTo>
                    <a:lnTo>
                      <a:pt x="810" y="779"/>
                    </a:lnTo>
                    <a:lnTo>
                      <a:pt x="907" y="790"/>
                    </a:lnTo>
                    <a:lnTo>
                      <a:pt x="1085" y="792"/>
                    </a:lnTo>
                    <a:lnTo>
                      <a:pt x="1180" y="802"/>
                    </a:lnTo>
                    <a:lnTo>
                      <a:pt x="1220" y="836"/>
                    </a:lnTo>
                    <a:lnTo>
                      <a:pt x="1218" y="857"/>
                    </a:lnTo>
                    <a:lnTo>
                      <a:pt x="1202" y="878"/>
                    </a:lnTo>
                    <a:lnTo>
                      <a:pt x="1170" y="896"/>
                    </a:lnTo>
                    <a:lnTo>
                      <a:pt x="1123" y="911"/>
                    </a:lnTo>
                    <a:lnTo>
                      <a:pt x="1020" y="931"/>
                    </a:lnTo>
                    <a:lnTo>
                      <a:pt x="914" y="942"/>
                    </a:lnTo>
                    <a:lnTo>
                      <a:pt x="679" y="922"/>
                    </a:lnTo>
                    <a:lnTo>
                      <a:pt x="573" y="898"/>
                    </a:lnTo>
                    <a:lnTo>
                      <a:pt x="478" y="869"/>
                    </a:lnTo>
                    <a:lnTo>
                      <a:pt x="382" y="837"/>
                    </a:lnTo>
                    <a:lnTo>
                      <a:pt x="277" y="804"/>
                    </a:lnTo>
                    <a:lnTo>
                      <a:pt x="236" y="779"/>
                    </a:lnTo>
                    <a:lnTo>
                      <a:pt x="196" y="757"/>
                    </a:lnTo>
                    <a:lnTo>
                      <a:pt x="156" y="736"/>
                    </a:lnTo>
                    <a:lnTo>
                      <a:pt x="119" y="713"/>
                    </a:lnTo>
                    <a:lnTo>
                      <a:pt x="55" y="656"/>
                    </a:lnTo>
                    <a:lnTo>
                      <a:pt x="10" y="576"/>
                    </a:lnTo>
                    <a:lnTo>
                      <a:pt x="0" y="508"/>
                    </a:lnTo>
                    <a:lnTo>
                      <a:pt x="9" y="446"/>
                    </a:lnTo>
                    <a:lnTo>
                      <a:pt x="31" y="311"/>
                    </a:lnTo>
                    <a:lnTo>
                      <a:pt x="17" y="42"/>
                    </a:lnTo>
                    <a:lnTo>
                      <a:pt x="25" y="12"/>
                    </a:lnTo>
                    <a:lnTo>
                      <a:pt x="47" y="0"/>
                    </a:lnTo>
                    <a:lnTo>
                      <a:pt x="8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Freeform 53"/>
              <p:cNvSpPr>
                <a:spLocks/>
              </p:cNvSpPr>
              <p:nvPr/>
            </p:nvSpPr>
            <p:spPr bwMode="auto">
              <a:xfrm>
                <a:off x="1757" y="1584"/>
                <a:ext cx="672" cy="365"/>
              </a:xfrm>
              <a:custGeom>
                <a:avLst/>
                <a:gdLst>
                  <a:gd name="T0" fmla="*/ 4 w 2014"/>
                  <a:gd name="T1" fmla="*/ 0 h 1095"/>
                  <a:gd name="T2" fmla="*/ 45 w 2014"/>
                  <a:gd name="T3" fmla="*/ 0 h 1095"/>
                  <a:gd name="T4" fmla="*/ 65 w 2014"/>
                  <a:gd name="T5" fmla="*/ 2 h 1095"/>
                  <a:gd name="T6" fmla="*/ 85 w 2014"/>
                  <a:gd name="T7" fmla="*/ 8 h 1095"/>
                  <a:gd name="T8" fmla="*/ 94 w 2014"/>
                  <a:gd name="T9" fmla="*/ 12 h 1095"/>
                  <a:gd name="T10" fmla="*/ 102 w 2014"/>
                  <a:gd name="T11" fmla="*/ 15 h 1095"/>
                  <a:gd name="T12" fmla="*/ 109 w 2014"/>
                  <a:gd name="T13" fmla="*/ 19 h 1095"/>
                  <a:gd name="T14" fmla="*/ 113 w 2014"/>
                  <a:gd name="T15" fmla="*/ 21 h 1095"/>
                  <a:gd name="T16" fmla="*/ 117 w 2014"/>
                  <a:gd name="T17" fmla="*/ 24 h 1095"/>
                  <a:gd name="T18" fmla="*/ 125 w 2014"/>
                  <a:gd name="T19" fmla="*/ 27 h 1095"/>
                  <a:gd name="T20" fmla="*/ 131 w 2014"/>
                  <a:gd name="T21" fmla="*/ 31 h 1095"/>
                  <a:gd name="T22" fmla="*/ 137 w 2014"/>
                  <a:gd name="T23" fmla="*/ 34 h 1095"/>
                  <a:gd name="T24" fmla="*/ 143 w 2014"/>
                  <a:gd name="T25" fmla="*/ 38 h 1095"/>
                  <a:gd name="T26" fmla="*/ 149 w 2014"/>
                  <a:gd name="T27" fmla="*/ 41 h 1095"/>
                  <a:gd name="T28" fmla="*/ 154 w 2014"/>
                  <a:gd name="T29" fmla="*/ 45 h 1095"/>
                  <a:gd name="T30" fmla="*/ 160 w 2014"/>
                  <a:gd name="T31" fmla="*/ 50 h 1095"/>
                  <a:gd name="T32" fmla="*/ 166 w 2014"/>
                  <a:gd name="T33" fmla="*/ 56 h 1095"/>
                  <a:gd name="T34" fmla="*/ 172 w 2014"/>
                  <a:gd name="T35" fmla="*/ 61 h 1095"/>
                  <a:gd name="T36" fmla="*/ 177 w 2014"/>
                  <a:gd name="T37" fmla="*/ 65 h 1095"/>
                  <a:gd name="T38" fmla="*/ 182 w 2014"/>
                  <a:gd name="T39" fmla="*/ 70 h 1095"/>
                  <a:gd name="T40" fmla="*/ 186 w 2014"/>
                  <a:gd name="T41" fmla="*/ 74 h 1095"/>
                  <a:gd name="T42" fmla="*/ 190 w 2014"/>
                  <a:gd name="T43" fmla="*/ 79 h 1095"/>
                  <a:gd name="T44" fmla="*/ 195 w 2014"/>
                  <a:gd name="T45" fmla="*/ 83 h 1095"/>
                  <a:gd name="T46" fmla="*/ 200 w 2014"/>
                  <a:gd name="T47" fmla="*/ 88 h 1095"/>
                  <a:gd name="T48" fmla="*/ 205 w 2014"/>
                  <a:gd name="T49" fmla="*/ 94 h 1095"/>
                  <a:gd name="T50" fmla="*/ 223 w 2014"/>
                  <a:gd name="T51" fmla="*/ 113 h 1095"/>
                  <a:gd name="T52" fmla="*/ 224 w 2014"/>
                  <a:gd name="T53" fmla="*/ 117 h 1095"/>
                  <a:gd name="T54" fmla="*/ 224 w 2014"/>
                  <a:gd name="T55" fmla="*/ 120 h 1095"/>
                  <a:gd name="T56" fmla="*/ 221 w 2014"/>
                  <a:gd name="T57" fmla="*/ 122 h 1095"/>
                  <a:gd name="T58" fmla="*/ 217 w 2014"/>
                  <a:gd name="T59" fmla="*/ 121 h 1095"/>
                  <a:gd name="T60" fmla="*/ 194 w 2014"/>
                  <a:gd name="T61" fmla="*/ 107 h 1095"/>
                  <a:gd name="T62" fmla="*/ 189 w 2014"/>
                  <a:gd name="T63" fmla="*/ 102 h 1095"/>
                  <a:gd name="T64" fmla="*/ 184 w 2014"/>
                  <a:gd name="T65" fmla="*/ 97 h 1095"/>
                  <a:gd name="T66" fmla="*/ 180 w 2014"/>
                  <a:gd name="T67" fmla="*/ 92 h 1095"/>
                  <a:gd name="T68" fmla="*/ 175 w 2014"/>
                  <a:gd name="T69" fmla="*/ 88 h 1095"/>
                  <a:gd name="T70" fmla="*/ 171 w 2014"/>
                  <a:gd name="T71" fmla="*/ 83 h 1095"/>
                  <a:gd name="T72" fmla="*/ 166 w 2014"/>
                  <a:gd name="T73" fmla="*/ 79 h 1095"/>
                  <a:gd name="T74" fmla="*/ 161 w 2014"/>
                  <a:gd name="T75" fmla="*/ 74 h 1095"/>
                  <a:gd name="T76" fmla="*/ 155 w 2014"/>
                  <a:gd name="T77" fmla="*/ 69 h 1095"/>
                  <a:gd name="T78" fmla="*/ 150 w 2014"/>
                  <a:gd name="T79" fmla="*/ 64 h 1095"/>
                  <a:gd name="T80" fmla="*/ 144 w 2014"/>
                  <a:gd name="T81" fmla="*/ 59 h 1095"/>
                  <a:gd name="T82" fmla="*/ 139 w 2014"/>
                  <a:gd name="T83" fmla="*/ 55 h 1095"/>
                  <a:gd name="T84" fmla="*/ 134 w 2014"/>
                  <a:gd name="T85" fmla="*/ 52 h 1095"/>
                  <a:gd name="T86" fmla="*/ 129 w 2014"/>
                  <a:gd name="T87" fmla="*/ 48 h 1095"/>
                  <a:gd name="T88" fmla="*/ 123 w 2014"/>
                  <a:gd name="T89" fmla="*/ 45 h 1095"/>
                  <a:gd name="T90" fmla="*/ 117 w 2014"/>
                  <a:gd name="T91" fmla="*/ 42 h 1095"/>
                  <a:gd name="T92" fmla="*/ 111 w 2014"/>
                  <a:gd name="T93" fmla="*/ 38 h 1095"/>
                  <a:gd name="T94" fmla="*/ 107 w 2014"/>
                  <a:gd name="T95" fmla="*/ 36 h 1095"/>
                  <a:gd name="T96" fmla="*/ 103 w 2014"/>
                  <a:gd name="T97" fmla="*/ 34 h 1095"/>
                  <a:gd name="T98" fmla="*/ 96 w 2014"/>
                  <a:gd name="T99" fmla="*/ 30 h 1095"/>
                  <a:gd name="T100" fmla="*/ 89 w 2014"/>
                  <a:gd name="T101" fmla="*/ 26 h 1095"/>
                  <a:gd name="T102" fmla="*/ 80 w 2014"/>
                  <a:gd name="T103" fmla="*/ 23 h 1095"/>
                  <a:gd name="T104" fmla="*/ 70 w 2014"/>
                  <a:gd name="T105" fmla="*/ 19 h 1095"/>
                  <a:gd name="T106" fmla="*/ 61 w 2014"/>
                  <a:gd name="T107" fmla="*/ 16 h 1095"/>
                  <a:gd name="T108" fmla="*/ 52 w 2014"/>
                  <a:gd name="T109" fmla="*/ 13 h 1095"/>
                  <a:gd name="T110" fmla="*/ 43 w 2014"/>
                  <a:gd name="T111" fmla="*/ 12 h 1095"/>
                  <a:gd name="T112" fmla="*/ 25 w 2014"/>
                  <a:gd name="T113" fmla="*/ 9 h 1095"/>
                  <a:gd name="T114" fmla="*/ 4 w 2014"/>
                  <a:gd name="T115" fmla="*/ 8 h 1095"/>
                  <a:gd name="T116" fmla="*/ 1 w 2014"/>
                  <a:gd name="T117" fmla="*/ 7 h 1095"/>
                  <a:gd name="T118" fmla="*/ 0 w 2014"/>
                  <a:gd name="T119" fmla="*/ 4 h 1095"/>
                  <a:gd name="T120" fmla="*/ 1 w 2014"/>
                  <a:gd name="T121" fmla="*/ 1 h 1095"/>
                  <a:gd name="T122" fmla="*/ 4 w 2014"/>
                  <a:gd name="T123" fmla="*/ 0 h 1095"/>
                  <a:gd name="T124" fmla="*/ 4 w 2014"/>
                  <a:gd name="T125" fmla="*/ 0 h 10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14"/>
                  <a:gd name="T190" fmla="*/ 0 h 1095"/>
                  <a:gd name="T191" fmla="*/ 2014 w 2014"/>
                  <a:gd name="T192" fmla="*/ 1095 h 10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14" h="1095">
                    <a:moveTo>
                      <a:pt x="34" y="2"/>
                    </a:moveTo>
                    <a:lnTo>
                      <a:pt x="408" y="0"/>
                    </a:lnTo>
                    <a:lnTo>
                      <a:pt x="580" y="21"/>
                    </a:lnTo>
                    <a:lnTo>
                      <a:pt x="767" y="76"/>
                    </a:lnTo>
                    <a:lnTo>
                      <a:pt x="846" y="109"/>
                    </a:lnTo>
                    <a:lnTo>
                      <a:pt x="915" y="139"/>
                    </a:lnTo>
                    <a:lnTo>
                      <a:pt x="982" y="173"/>
                    </a:lnTo>
                    <a:lnTo>
                      <a:pt x="1018" y="191"/>
                    </a:lnTo>
                    <a:lnTo>
                      <a:pt x="1056" y="212"/>
                    </a:lnTo>
                    <a:lnTo>
                      <a:pt x="1120" y="247"/>
                    </a:lnTo>
                    <a:lnTo>
                      <a:pt x="1178" y="279"/>
                    </a:lnTo>
                    <a:lnTo>
                      <a:pt x="1234" y="309"/>
                    </a:lnTo>
                    <a:lnTo>
                      <a:pt x="1286" y="340"/>
                    </a:lnTo>
                    <a:lnTo>
                      <a:pt x="1337" y="373"/>
                    </a:lnTo>
                    <a:lnTo>
                      <a:pt x="1387" y="409"/>
                    </a:lnTo>
                    <a:lnTo>
                      <a:pt x="1439" y="451"/>
                    </a:lnTo>
                    <a:lnTo>
                      <a:pt x="1493" y="501"/>
                    </a:lnTo>
                    <a:lnTo>
                      <a:pt x="1543" y="546"/>
                    </a:lnTo>
                    <a:lnTo>
                      <a:pt x="1588" y="588"/>
                    </a:lnTo>
                    <a:lnTo>
                      <a:pt x="1630" y="629"/>
                    </a:lnTo>
                    <a:lnTo>
                      <a:pt x="1669" y="669"/>
                    </a:lnTo>
                    <a:lnTo>
                      <a:pt x="1709" y="709"/>
                    </a:lnTo>
                    <a:lnTo>
                      <a:pt x="1750" y="750"/>
                    </a:lnTo>
                    <a:lnTo>
                      <a:pt x="1793" y="795"/>
                    </a:lnTo>
                    <a:lnTo>
                      <a:pt x="1841" y="844"/>
                    </a:lnTo>
                    <a:lnTo>
                      <a:pt x="2000" y="1021"/>
                    </a:lnTo>
                    <a:lnTo>
                      <a:pt x="2014" y="1053"/>
                    </a:lnTo>
                    <a:lnTo>
                      <a:pt x="2007" y="1080"/>
                    </a:lnTo>
                    <a:lnTo>
                      <a:pt x="1984" y="1095"/>
                    </a:lnTo>
                    <a:lnTo>
                      <a:pt x="1951" y="1089"/>
                    </a:lnTo>
                    <a:lnTo>
                      <a:pt x="1745" y="964"/>
                    </a:lnTo>
                    <a:lnTo>
                      <a:pt x="1698" y="916"/>
                    </a:lnTo>
                    <a:lnTo>
                      <a:pt x="1655" y="871"/>
                    </a:lnTo>
                    <a:lnTo>
                      <a:pt x="1613" y="829"/>
                    </a:lnTo>
                    <a:lnTo>
                      <a:pt x="1573" y="789"/>
                    </a:lnTo>
                    <a:lnTo>
                      <a:pt x="1532" y="748"/>
                    </a:lnTo>
                    <a:lnTo>
                      <a:pt x="1490" y="707"/>
                    </a:lnTo>
                    <a:lnTo>
                      <a:pt x="1444" y="665"/>
                    </a:lnTo>
                    <a:lnTo>
                      <a:pt x="1395" y="619"/>
                    </a:lnTo>
                    <a:lnTo>
                      <a:pt x="1347" y="573"/>
                    </a:lnTo>
                    <a:lnTo>
                      <a:pt x="1298" y="533"/>
                    </a:lnTo>
                    <a:lnTo>
                      <a:pt x="1253" y="498"/>
                    </a:lnTo>
                    <a:lnTo>
                      <a:pt x="1206" y="465"/>
                    </a:lnTo>
                    <a:lnTo>
                      <a:pt x="1159" y="435"/>
                    </a:lnTo>
                    <a:lnTo>
                      <a:pt x="1108" y="405"/>
                    </a:lnTo>
                    <a:lnTo>
                      <a:pt x="1054" y="374"/>
                    </a:lnTo>
                    <a:lnTo>
                      <a:pt x="994" y="342"/>
                    </a:lnTo>
                    <a:lnTo>
                      <a:pt x="958" y="321"/>
                    </a:lnTo>
                    <a:lnTo>
                      <a:pt x="924" y="303"/>
                    </a:lnTo>
                    <a:lnTo>
                      <a:pt x="862" y="268"/>
                    </a:lnTo>
                    <a:lnTo>
                      <a:pt x="798" y="237"/>
                    </a:lnTo>
                    <a:lnTo>
                      <a:pt x="723" y="206"/>
                    </a:lnTo>
                    <a:lnTo>
                      <a:pt x="632" y="172"/>
                    </a:lnTo>
                    <a:lnTo>
                      <a:pt x="546" y="143"/>
                    </a:lnTo>
                    <a:lnTo>
                      <a:pt x="466" y="121"/>
                    </a:lnTo>
                    <a:lnTo>
                      <a:pt x="386" y="104"/>
                    </a:lnTo>
                    <a:lnTo>
                      <a:pt x="222" y="83"/>
                    </a:lnTo>
                    <a:lnTo>
                      <a:pt x="34" y="76"/>
                    </a:lnTo>
                    <a:lnTo>
                      <a:pt x="8" y="64"/>
                    </a:lnTo>
                    <a:lnTo>
                      <a:pt x="0" y="39"/>
                    </a:lnTo>
                    <a:lnTo>
                      <a:pt x="8" y="13"/>
                    </a:lnTo>
                    <a:lnTo>
                      <a:pt x="3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Freeform 54"/>
              <p:cNvSpPr>
                <a:spLocks/>
              </p:cNvSpPr>
              <p:nvPr/>
            </p:nvSpPr>
            <p:spPr bwMode="auto">
              <a:xfrm>
                <a:off x="2429" y="1607"/>
                <a:ext cx="199" cy="308"/>
              </a:xfrm>
              <a:custGeom>
                <a:avLst/>
                <a:gdLst>
                  <a:gd name="T0" fmla="*/ 0 w 598"/>
                  <a:gd name="T1" fmla="*/ 94 h 925"/>
                  <a:gd name="T2" fmla="*/ 3 w 598"/>
                  <a:gd name="T3" fmla="*/ 87 h 925"/>
                  <a:gd name="T4" fmla="*/ 6 w 598"/>
                  <a:gd name="T5" fmla="*/ 79 h 925"/>
                  <a:gd name="T6" fmla="*/ 8 w 598"/>
                  <a:gd name="T7" fmla="*/ 73 h 925"/>
                  <a:gd name="T8" fmla="*/ 11 w 598"/>
                  <a:gd name="T9" fmla="*/ 67 h 925"/>
                  <a:gd name="T10" fmla="*/ 14 w 598"/>
                  <a:gd name="T11" fmla="*/ 60 h 925"/>
                  <a:gd name="T12" fmla="*/ 18 w 598"/>
                  <a:gd name="T13" fmla="*/ 55 h 925"/>
                  <a:gd name="T14" fmla="*/ 21 w 598"/>
                  <a:gd name="T15" fmla="*/ 49 h 925"/>
                  <a:gd name="T16" fmla="*/ 24 w 598"/>
                  <a:gd name="T17" fmla="*/ 44 h 925"/>
                  <a:gd name="T18" fmla="*/ 28 w 598"/>
                  <a:gd name="T19" fmla="*/ 39 h 925"/>
                  <a:gd name="T20" fmla="*/ 32 w 598"/>
                  <a:gd name="T21" fmla="*/ 34 h 925"/>
                  <a:gd name="T22" fmla="*/ 36 w 598"/>
                  <a:gd name="T23" fmla="*/ 28 h 925"/>
                  <a:gd name="T24" fmla="*/ 40 w 598"/>
                  <a:gd name="T25" fmla="*/ 23 h 925"/>
                  <a:gd name="T26" fmla="*/ 45 w 598"/>
                  <a:gd name="T27" fmla="*/ 18 h 925"/>
                  <a:gd name="T28" fmla="*/ 49 w 598"/>
                  <a:gd name="T29" fmla="*/ 12 h 925"/>
                  <a:gd name="T30" fmla="*/ 54 w 598"/>
                  <a:gd name="T31" fmla="*/ 7 h 925"/>
                  <a:gd name="T32" fmla="*/ 60 w 598"/>
                  <a:gd name="T33" fmla="*/ 1 h 925"/>
                  <a:gd name="T34" fmla="*/ 62 w 598"/>
                  <a:gd name="T35" fmla="*/ 0 h 925"/>
                  <a:gd name="T36" fmla="*/ 65 w 598"/>
                  <a:gd name="T37" fmla="*/ 1 h 925"/>
                  <a:gd name="T38" fmla="*/ 66 w 598"/>
                  <a:gd name="T39" fmla="*/ 4 h 925"/>
                  <a:gd name="T40" fmla="*/ 65 w 598"/>
                  <a:gd name="T41" fmla="*/ 7 h 925"/>
                  <a:gd name="T42" fmla="*/ 60 w 598"/>
                  <a:gd name="T43" fmla="*/ 13 h 925"/>
                  <a:gd name="T44" fmla="*/ 55 w 598"/>
                  <a:gd name="T45" fmla="*/ 18 h 925"/>
                  <a:gd name="T46" fmla="*/ 51 w 598"/>
                  <a:gd name="T47" fmla="*/ 23 h 925"/>
                  <a:gd name="T48" fmla="*/ 47 w 598"/>
                  <a:gd name="T49" fmla="*/ 28 h 925"/>
                  <a:gd name="T50" fmla="*/ 43 w 598"/>
                  <a:gd name="T51" fmla="*/ 34 h 925"/>
                  <a:gd name="T52" fmla="*/ 40 w 598"/>
                  <a:gd name="T53" fmla="*/ 39 h 925"/>
                  <a:gd name="T54" fmla="*/ 36 w 598"/>
                  <a:gd name="T55" fmla="*/ 44 h 925"/>
                  <a:gd name="T56" fmla="*/ 33 w 598"/>
                  <a:gd name="T57" fmla="*/ 49 h 925"/>
                  <a:gd name="T58" fmla="*/ 30 w 598"/>
                  <a:gd name="T59" fmla="*/ 55 h 925"/>
                  <a:gd name="T60" fmla="*/ 27 w 598"/>
                  <a:gd name="T61" fmla="*/ 60 h 925"/>
                  <a:gd name="T62" fmla="*/ 25 w 598"/>
                  <a:gd name="T63" fmla="*/ 66 h 925"/>
                  <a:gd name="T64" fmla="*/ 22 w 598"/>
                  <a:gd name="T65" fmla="*/ 72 h 925"/>
                  <a:gd name="T66" fmla="*/ 17 w 598"/>
                  <a:gd name="T67" fmla="*/ 85 h 925"/>
                  <a:gd name="T68" fmla="*/ 14 w 598"/>
                  <a:gd name="T69" fmla="*/ 91 h 925"/>
                  <a:gd name="T70" fmla="*/ 12 w 598"/>
                  <a:gd name="T71" fmla="*/ 99 h 925"/>
                  <a:gd name="T72" fmla="*/ 10 w 598"/>
                  <a:gd name="T73" fmla="*/ 101 h 925"/>
                  <a:gd name="T74" fmla="*/ 8 w 598"/>
                  <a:gd name="T75" fmla="*/ 103 h 925"/>
                  <a:gd name="T76" fmla="*/ 4 w 598"/>
                  <a:gd name="T77" fmla="*/ 103 h 925"/>
                  <a:gd name="T78" fmla="*/ 0 w 598"/>
                  <a:gd name="T79" fmla="*/ 99 h 925"/>
                  <a:gd name="T80" fmla="*/ 0 w 598"/>
                  <a:gd name="T81" fmla="*/ 94 h 925"/>
                  <a:gd name="T82" fmla="*/ 0 w 598"/>
                  <a:gd name="T83" fmla="*/ 94 h 9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98"/>
                  <a:gd name="T127" fmla="*/ 0 h 925"/>
                  <a:gd name="T128" fmla="*/ 598 w 598"/>
                  <a:gd name="T129" fmla="*/ 925 h 9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98" h="925">
                    <a:moveTo>
                      <a:pt x="0" y="847"/>
                    </a:moveTo>
                    <a:lnTo>
                      <a:pt x="25" y="780"/>
                    </a:lnTo>
                    <a:lnTo>
                      <a:pt x="50" y="716"/>
                    </a:lnTo>
                    <a:lnTo>
                      <a:pt x="76" y="657"/>
                    </a:lnTo>
                    <a:lnTo>
                      <a:pt x="103" y="600"/>
                    </a:lnTo>
                    <a:lnTo>
                      <a:pt x="130" y="545"/>
                    </a:lnTo>
                    <a:lnTo>
                      <a:pt x="159" y="493"/>
                    </a:lnTo>
                    <a:lnTo>
                      <a:pt x="188" y="444"/>
                    </a:lnTo>
                    <a:lnTo>
                      <a:pt x="219" y="396"/>
                    </a:lnTo>
                    <a:lnTo>
                      <a:pt x="253" y="347"/>
                    </a:lnTo>
                    <a:lnTo>
                      <a:pt x="287" y="302"/>
                    </a:lnTo>
                    <a:lnTo>
                      <a:pt x="323" y="255"/>
                    </a:lnTo>
                    <a:lnTo>
                      <a:pt x="362" y="208"/>
                    </a:lnTo>
                    <a:lnTo>
                      <a:pt x="402" y="161"/>
                    </a:lnTo>
                    <a:lnTo>
                      <a:pt x="444" y="112"/>
                    </a:lnTo>
                    <a:lnTo>
                      <a:pt x="490" y="63"/>
                    </a:lnTo>
                    <a:lnTo>
                      <a:pt x="537" y="12"/>
                    </a:lnTo>
                    <a:lnTo>
                      <a:pt x="563" y="0"/>
                    </a:lnTo>
                    <a:lnTo>
                      <a:pt x="587" y="12"/>
                    </a:lnTo>
                    <a:lnTo>
                      <a:pt x="598" y="37"/>
                    </a:lnTo>
                    <a:lnTo>
                      <a:pt x="587" y="64"/>
                    </a:lnTo>
                    <a:lnTo>
                      <a:pt x="541" y="114"/>
                    </a:lnTo>
                    <a:lnTo>
                      <a:pt x="499" y="162"/>
                    </a:lnTo>
                    <a:lnTo>
                      <a:pt x="459" y="210"/>
                    </a:lnTo>
                    <a:lnTo>
                      <a:pt x="423" y="256"/>
                    </a:lnTo>
                    <a:lnTo>
                      <a:pt x="389" y="303"/>
                    </a:lnTo>
                    <a:lnTo>
                      <a:pt x="357" y="350"/>
                    </a:lnTo>
                    <a:lnTo>
                      <a:pt x="327" y="396"/>
                    </a:lnTo>
                    <a:lnTo>
                      <a:pt x="299" y="444"/>
                    </a:lnTo>
                    <a:lnTo>
                      <a:pt x="271" y="492"/>
                    </a:lnTo>
                    <a:lnTo>
                      <a:pt x="245" y="543"/>
                    </a:lnTo>
                    <a:lnTo>
                      <a:pt x="221" y="595"/>
                    </a:lnTo>
                    <a:lnTo>
                      <a:pt x="197" y="648"/>
                    </a:lnTo>
                    <a:lnTo>
                      <a:pt x="151" y="763"/>
                    </a:lnTo>
                    <a:lnTo>
                      <a:pt x="128" y="824"/>
                    </a:lnTo>
                    <a:lnTo>
                      <a:pt x="104" y="889"/>
                    </a:lnTo>
                    <a:lnTo>
                      <a:pt x="92" y="911"/>
                    </a:lnTo>
                    <a:lnTo>
                      <a:pt x="75" y="925"/>
                    </a:lnTo>
                    <a:lnTo>
                      <a:pt x="34" y="924"/>
                    </a:lnTo>
                    <a:lnTo>
                      <a:pt x="2" y="895"/>
                    </a:lnTo>
                    <a:lnTo>
                      <a:pt x="0" y="8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Freeform 55"/>
              <p:cNvSpPr>
                <a:spLocks/>
              </p:cNvSpPr>
              <p:nvPr/>
            </p:nvSpPr>
            <p:spPr bwMode="auto">
              <a:xfrm>
                <a:off x="2433" y="1822"/>
                <a:ext cx="158" cy="95"/>
              </a:xfrm>
              <a:custGeom>
                <a:avLst/>
                <a:gdLst>
                  <a:gd name="T0" fmla="*/ 3 w 473"/>
                  <a:gd name="T1" fmla="*/ 21 h 285"/>
                  <a:gd name="T2" fmla="*/ 9 w 473"/>
                  <a:gd name="T3" fmla="*/ 18 h 285"/>
                  <a:gd name="T4" fmla="*/ 15 w 473"/>
                  <a:gd name="T5" fmla="*/ 15 h 285"/>
                  <a:gd name="T6" fmla="*/ 19 w 473"/>
                  <a:gd name="T7" fmla="*/ 12 h 285"/>
                  <a:gd name="T8" fmla="*/ 24 w 473"/>
                  <a:gd name="T9" fmla="*/ 11 h 285"/>
                  <a:gd name="T10" fmla="*/ 31 w 473"/>
                  <a:gd name="T11" fmla="*/ 8 h 285"/>
                  <a:gd name="T12" fmla="*/ 39 w 473"/>
                  <a:gd name="T13" fmla="*/ 5 h 285"/>
                  <a:gd name="T14" fmla="*/ 47 w 473"/>
                  <a:gd name="T15" fmla="*/ 0 h 285"/>
                  <a:gd name="T16" fmla="*/ 50 w 473"/>
                  <a:gd name="T17" fmla="*/ 0 h 285"/>
                  <a:gd name="T18" fmla="*/ 52 w 473"/>
                  <a:gd name="T19" fmla="*/ 2 h 285"/>
                  <a:gd name="T20" fmla="*/ 53 w 473"/>
                  <a:gd name="T21" fmla="*/ 5 h 285"/>
                  <a:gd name="T22" fmla="*/ 51 w 473"/>
                  <a:gd name="T23" fmla="*/ 8 h 285"/>
                  <a:gd name="T24" fmla="*/ 46 w 473"/>
                  <a:gd name="T25" fmla="*/ 10 h 285"/>
                  <a:gd name="T26" fmla="*/ 43 w 473"/>
                  <a:gd name="T27" fmla="*/ 13 h 285"/>
                  <a:gd name="T28" fmla="*/ 39 w 473"/>
                  <a:gd name="T29" fmla="*/ 15 h 285"/>
                  <a:gd name="T30" fmla="*/ 36 w 473"/>
                  <a:gd name="T31" fmla="*/ 18 h 285"/>
                  <a:gd name="T32" fmla="*/ 32 w 473"/>
                  <a:gd name="T33" fmla="*/ 21 h 285"/>
                  <a:gd name="T34" fmla="*/ 28 w 473"/>
                  <a:gd name="T35" fmla="*/ 23 h 285"/>
                  <a:gd name="T36" fmla="*/ 24 w 473"/>
                  <a:gd name="T37" fmla="*/ 26 h 285"/>
                  <a:gd name="T38" fmla="*/ 20 w 473"/>
                  <a:gd name="T39" fmla="*/ 28 h 285"/>
                  <a:gd name="T40" fmla="*/ 7 w 473"/>
                  <a:gd name="T41" fmla="*/ 32 h 285"/>
                  <a:gd name="T42" fmla="*/ 3 w 473"/>
                  <a:gd name="T43" fmla="*/ 32 h 285"/>
                  <a:gd name="T44" fmla="*/ 0 w 473"/>
                  <a:gd name="T45" fmla="*/ 28 h 285"/>
                  <a:gd name="T46" fmla="*/ 0 w 473"/>
                  <a:gd name="T47" fmla="*/ 24 h 285"/>
                  <a:gd name="T48" fmla="*/ 3 w 473"/>
                  <a:gd name="T49" fmla="*/ 21 h 285"/>
                  <a:gd name="T50" fmla="*/ 3 w 473"/>
                  <a:gd name="T51" fmla="*/ 21 h 2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73"/>
                  <a:gd name="T79" fmla="*/ 0 h 285"/>
                  <a:gd name="T80" fmla="*/ 473 w 473"/>
                  <a:gd name="T81" fmla="*/ 285 h 2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73" h="285">
                    <a:moveTo>
                      <a:pt x="29" y="186"/>
                    </a:moveTo>
                    <a:lnTo>
                      <a:pt x="82" y="158"/>
                    </a:lnTo>
                    <a:lnTo>
                      <a:pt x="136" y="131"/>
                    </a:lnTo>
                    <a:lnTo>
                      <a:pt x="174" y="111"/>
                    </a:lnTo>
                    <a:lnTo>
                      <a:pt x="212" y="95"/>
                    </a:lnTo>
                    <a:lnTo>
                      <a:pt x="278" y="69"/>
                    </a:lnTo>
                    <a:lnTo>
                      <a:pt x="346" y="42"/>
                    </a:lnTo>
                    <a:lnTo>
                      <a:pt x="421" y="3"/>
                    </a:lnTo>
                    <a:lnTo>
                      <a:pt x="449" y="0"/>
                    </a:lnTo>
                    <a:lnTo>
                      <a:pt x="469" y="17"/>
                    </a:lnTo>
                    <a:lnTo>
                      <a:pt x="473" y="44"/>
                    </a:lnTo>
                    <a:lnTo>
                      <a:pt x="455" y="68"/>
                    </a:lnTo>
                    <a:lnTo>
                      <a:pt x="417" y="92"/>
                    </a:lnTo>
                    <a:lnTo>
                      <a:pt x="382" y="116"/>
                    </a:lnTo>
                    <a:lnTo>
                      <a:pt x="350" y="139"/>
                    </a:lnTo>
                    <a:lnTo>
                      <a:pt x="319" y="163"/>
                    </a:lnTo>
                    <a:lnTo>
                      <a:pt x="287" y="186"/>
                    </a:lnTo>
                    <a:lnTo>
                      <a:pt x="255" y="209"/>
                    </a:lnTo>
                    <a:lnTo>
                      <a:pt x="220" y="231"/>
                    </a:lnTo>
                    <a:lnTo>
                      <a:pt x="181" y="253"/>
                    </a:lnTo>
                    <a:lnTo>
                      <a:pt x="66" y="285"/>
                    </a:lnTo>
                    <a:lnTo>
                      <a:pt x="25" y="285"/>
                    </a:lnTo>
                    <a:lnTo>
                      <a:pt x="1" y="256"/>
                    </a:lnTo>
                    <a:lnTo>
                      <a:pt x="0" y="217"/>
                    </a:lnTo>
                    <a:lnTo>
                      <a:pt x="29" y="1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Freeform 56"/>
              <p:cNvSpPr>
                <a:spLocks/>
              </p:cNvSpPr>
              <p:nvPr/>
            </p:nvSpPr>
            <p:spPr bwMode="auto">
              <a:xfrm>
                <a:off x="2318" y="1489"/>
                <a:ext cx="402" cy="243"/>
              </a:xfrm>
              <a:custGeom>
                <a:avLst/>
                <a:gdLst>
                  <a:gd name="T0" fmla="*/ 7 w 1205"/>
                  <a:gd name="T1" fmla="*/ 2 h 729"/>
                  <a:gd name="T2" fmla="*/ 11 w 1205"/>
                  <a:gd name="T3" fmla="*/ 7 h 729"/>
                  <a:gd name="T4" fmla="*/ 15 w 1205"/>
                  <a:gd name="T5" fmla="*/ 10 h 729"/>
                  <a:gd name="T6" fmla="*/ 19 w 1205"/>
                  <a:gd name="T7" fmla="*/ 11 h 729"/>
                  <a:gd name="T8" fmla="*/ 24 w 1205"/>
                  <a:gd name="T9" fmla="*/ 12 h 729"/>
                  <a:gd name="T10" fmla="*/ 48 w 1205"/>
                  <a:gd name="T11" fmla="*/ 11 h 729"/>
                  <a:gd name="T12" fmla="*/ 69 w 1205"/>
                  <a:gd name="T13" fmla="*/ 14 h 729"/>
                  <a:gd name="T14" fmla="*/ 78 w 1205"/>
                  <a:gd name="T15" fmla="*/ 16 h 729"/>
                  <a:gd name="T16" fmla="*/ 89 w 1205"/>
                  <a:gd name="T17" fmla="*/ 20 h 729"/>
                  <a:gd name="T18" fmla="*/ 101 w 1205"/>
                  <a:gd name="T19" fmla="*/ 24 h 729"/>
                  <a:gd name="T20" fmla="*/ 106 w 1205"/>
                  <a:gd name="T21" fmla="*/ 27 h 729"/>
                  <a:gd name="T22" fmla="*/ 111 w 1205"/>
                  <a:gd name="T23" fmla="*/ 30 h 729"/>
                  <a:gd name="T24" fmla="*/ 119 w 1205"/>
                  <a:gd name="T25" fmla="*/ 38 h 729"/>
                  <a:gd name="T26" fmla="*/ 123 w 1205"/>
                  <a:gd name="T27" fmla="*/ 43 h 729"/>
                  <a:gd name="T28" fmla="*/ 127 w 1205"/>
                  <a:gd name="T29" fmla="*/ 48 h 729"/>
                  <a:gd name="T30" fmla="*/ 131 w 1205"/>
                  <a:gd name="T31" fmla="*/ 62 h 729"/>
                  <a:gd name="T32" fmla="*/ 134 w 1205"/>
                  <a:gd name="T33" fmla="*/ 76 h 729"/>
                  <a:gd name="T34" fmla="*/ 134 w 1205"/>
                  <a:gd name="T35" fmla="*/ 79 h 729"/>
                  <a:gd name="T36" fmla="*/ 132 w 1205"/>
                  <a:gd name="T37" fmla="*/ 81 h 729"/>
                  <a:gd name="T38" fmla="*/ 129 w 1205"/>
                  <a:gd name="T39" fmla="*/ 81 h 729"/>
                  <a:gd name="T40" fmla="*/ 127 w 1205"/>
                  <a:gd name="T41" fmla="*/ 78 h 729"/>
                  <a:gd name="T42" fmla="*/ 124 w 1205"/>
                  <a:gd name="T43" fmla="*/ 72 h 729"/>
                  <a:gd name="T44" fmla="*/ 120 w 1205"/>
                  <a:gd name="T45" fmla="*/ 68 h 729"/>
                  <a:gd name="T46" fmla="*/ 113 w 1205"/>
                  <a:gd name="T47" fmla="*/ 58 h 729"/>
                  <a:gd name="T48" fmla="*/ 110 w 1205"/>
                  <a:gd name="T49" fmla="*/ 53 h 729"/>
                  <a:gd name="T50" fmla="*/ 107 w 1205"/>
                  <a:gd name="T51" fmla="*/ 50 h 729"/>
                  <a:gd name="T52" fmla="*/ 101 w 1205"/>
                  <a:gd name="T53" fmla="*/ 44 h 729"/>
                  <a:gd name="T54" fmla="*/ 97 w 1205"/>
                  <a:gd name="T55" fmla="*/ 42 h 729"/>
                  <a:gd name="T56" fmla="*/ 94 w 1205"/>
                  <a:gd name="T57" fmla="*/ 40 h 729"/>
                  <a:gd name="T58" fmla="*/ 85 w 1205"/>
                  <a:gd name="T59" fmla="*/ 36 h 729"/>
                  <a:gd name="T60" fmla="*/ 75 w 1205"/>
                  <a:gd name="T61" fmla="*/ 33 h 729"/>
                  <a:gd name="T62" fmla="*/ 66 w 1205"/>
                  <a:gd name="T63" fmla="*/ 30 h 729"/>
                  <a:gd name="T64" fmla="*/ 57 w 1205"/>
                  <a:gd name="T65" fmla="*/ 28 h 729"/>
                  <a:gd name="T66" fmla="*/ 47 w 1205"/>
                  <a:gd name="T67" fmla="*/ 26 h 729"/>
                  <a:gd name="T68" fmla="*/ 20 w 1205"/>
                  <a:gd name="T69" fmla="*/ 23 h 729"/>
                  <a:gd name="T70" fmla="*/ 9 w 1205"/>
                  <a:gd name="T71" fmla="*/ 17 h 729"/>
                  <a:gd name="T72" fmla="*/ 1 w 1205"/>
                  <a:gd name="T73" fmla="*/ 6 h 729"/>
                  <a:gd name="T74" fmla="*/ 0 w 1205"/>
                  <a:gd name="T75" fmla="*/ 3 h 729"/>
                  <a:gd name="T76" fmla="*/ 2 w 1205"/>
                  <a:gd name="T77" fmla="*/ 1 h 729"/>
                  <a:gd name="T78" fmla="*/ 5 w 1205"/>
                  <a:gd name="T79" fmla="*/ 0 h 729"/>
                  <a:gd name="T80" fmla="*/ 7 w 1205"/>
                  <a:gd name="T81" fmla="*/ 2 h 729"/>
                  <a:gd name="T82" fmla="*/ 7 w 1205"/>
                  <a:gd name="T83" fmla="*/ 2 h 7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05"/>
                  <a:gd name="T127" fmla="*/ 0 h 729"/>
                  <a:gd name="T128" fmla="*/ 1205 w 1205"/>
                  <a:gd name="T129" fmla="*/ 729 h 72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05" h="729">
                    <a:moveTo>
                      <a:pt x="64" y="18"/>
                    </a:moveTo>
                    <a:lnTo>
                      <a:pt x="95" y="59"/>
                    </a:lnTo>
                    <a:lnTo>
                      <a:pt x="132" y="86"/>
                    </a:lnTo>
                    <a:lnTo>
                      <a:pt x="174" y="101"/>
                    </a:lnTo>
                    <a:lnTo>
                      <a:pt x="220" y="107"/>
                    </a:lnTo>
                    <a:lnTo>
                      <a:pt x="428" y="101"/>
                    </a:lnTo>
                    <a:lnTo>
                      <a:pt x="618" y="123"/>
                    </a:lnTo>
                    <a:lnTo>
                      <a:pt x="705" y="145"/>
                    </a:lnTo>
                    <a:lnTo>
                      <a:pt x="803" y="178"/>
                    </a:lnTo>
                    <a:lnTo>
                      <a:pt x="908" y="218"/>
                    </a:lnTo>
                    <a:lnTo>
                      <a:pt x="954" y="243"/>
                    </a:lnTo>
                    <a:lnTo>
                      <a:pt x="996" y="273"/>
                    </a:lnTo>
                    <a:lnTo>
                      <a:pt x="1072" y="345"/>
                    </a:lnTo>
                    <a:lnTo>
                      <a:pt x="1108" y="387"/>
                    </a:lnTo>
                    <a:lnTo>
                      <a:pt x="1143" y="436"/>
                    </a:lnTo>
                    <a:lnTo>
                      <a:pt x="1179" y="557"/>
                    </a:lnTo>
                    <a:lnTo>
                      <a:pt x="1205" y="682"/>
                    </a:lnTo>
                    <a:lnTo>
                      <a:pt x="1203" y="713"/>
                    </a:lnTo>
                    <a:lnTo>
                      <a:pt x="1184" y="729"/>
                    </a:lnTo>
                    <a:lnTo>
                      <a:pt x="1158" y="729"/>
                    </a:lnTo>
                    <a:lnTo>
                      <a:pt x="1139" y="706"/>
                    </a:lnTo>
                    <a:lnTo>
                      <a:pt x="1114" y="651"/>
                    </a:lnTo>
                    <a:lnTo>
                      <a:pt x="1082" y="609"/>
                    </a:lnTo>
                    <a:lnTo>
                      <a:pt x="1018" y="518"/>
                    </a:lnTo>
                    <a:lnTo>
                      <a:pt x="991" y="481"/>
                    </a:lnTo>
                    <a:lnTo>
                      <a:pt x="963" y="448"/>
                    </a:lnTo>
                    <a:lnTo>
                      <a:pt x="907" y="398"/>
                    </a:lnTo>
                    <a:lnTo>
                      <a:pt x="874" y="377"/>
                    </a:lnTo>
                    <a:lnTo>
                      <a:pt x="841" y="358"/>
                    </a:lnTo>
                    <a:lnTo>
                      <a:pt x="761" y="328"/>
                    </a:lnTo>
                    <a:lnTo>
                      <a:pt x="673" y="298"/>
                    </a:lnTo>
                    <a:lnTo>
                      <a:pt x="594" y="269"/>
                    </a:lnTo>
                    <a:lnTo>
                      <a:pt x="515" y="248"/>
                    </a:lnTo>
                    <a:lnTo>
                      <a:pt x="423" y="238"/>
                    </a:lnTo>
                    <a:lnTo>
                      <a:pt x="183" y="206"/>
                    </a:lnTo>
                    <a:lnTo>
                      <a:pt x="85" y="153"/>
                    </a:lnTo>
                    <a:lnTo>
                      <a:pt x="5" y="56"/>
                    </a:lnTo>
                    <a:lnTo>
                      <a:pt x="0" y="27"/>
                    </a:lnTo>
                    <a:lnTo>
                      <a:pt x="16" y="6"/>
                    </a:lnTo>
                    <a:lnTo>
                      <a:pt x="41" y="0"/>
                    </a:lnTo>
                    <a:lnTo>
                      <a:pt x="6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Freeform 57"/>
              <p:cNvSpPr>
                <a:spLocks/>
              </p:cNvSpPr>
              <p:nvPr/>
            </p:nvSpPr>
            <p:spPr bwMode="auto">
              <a:xfrm>
                <a:off x="2687" y="1833"/>
                <a:ext cx="53" cy="163"/>
              </a:xfrm>
              <a:custGeom>
                <a:avLst/>
                <a:gdLst>
                  <a:gd name="T0" fmla="*/ 15 w 158"/>
                  <a:gd name="T1" fmla="*/ 4 h 488"/>
                  <a:gd name="T2" fmla="*/ 18 w 158"/>
                  <a:gd name="T3" fmla="*/ 38 h 488"/>
                  <a:gd name="T4" fmla="*/ 8 w 158"/>
                  <a:gd name="T5" fmla="*/ 51 h 488"/>
                  <a:gd name="T6" fmla="*/ 5 w 158"/>
                  <a:gd name="T7" fmla="*/ 54 h 488"/>
                  <a:gd name="T8" fmla="*/ 3 w 158"/>
                  <a:gd name="T9" fmla="*/ 54 h 488"/>
                  <a:gd name="T10" fmla="*/ 0 w 158"/>
                  <a:gd name="T11" fmla="*/ 50 h 488"/>
                  <a:gd name="T12" fmla="*/ 6 w 158"/>
                  <a:gd name="T13" fmla="*/ 34 h 488"/>
                  <a:gd name="T14" fmla="*/ 8 w 158"/>
                  <a:gd name="T15" fmla="*/ 19 h 488"/>
                  <a:gd name="T16" fmla="*/ 8 w 158"/>
                  <a:gd name="T17" fmla="*/ 4 h 488"/>
                  <a:gd name="T18" fmla="*/ 9 w 158"/>
                  <a:gd name="T19" fmla="*/ 1 h 488"/>
                  <a:gd name="T20" fmla="*/ 12 w 158"/>
                  <a:gd name="T21" fmla="*/ 0 h 488"/>
                  <a:gd name="T22" fmla="*/ 15 w 158"/>
                  <a:gd name="T23" fmla="*/ 4 h 488"/>
                  <a:gd name="T24" fmla="*/ 15 w 158"/>
                  <a:gd name="T25" fmla="*/ 4 h 4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8"/>
                  <a:gd name="T40" fmla="*/ 0 h 488"/>
                  <a:gd name="T41" fmla="*/ 158 w 158"/>
                  <a:gd name="T42" fmla="*/ 488 h 4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8" h="488">
                    <a:moveTo>
                      <a:pt x="138" y="37"/>
                    </a:moveTo>
                    <a:lnTo>
                      <a:pt x="158" y="337"/>
                    </a:lnTo>
                    <a:lnTo>
                      <a:pt x="68" y="462"/>
                    </a:lnTo>
                    <a:lnTo>
                      <a:pt x="47" y="485"/>
                    </a:lnTo>
                    <a:lnTo>
                      <a:pt x="26" y="488"/>
                    </a:lnTo>
                    <a:lnTo>
                      <a:pt x="0" y="445"/>
                    </a:lnTo>
                    <a:lnTo>
                      <a:pt x="53" y="308"/>
                    </a:lnTo>
                    <a:lnTo>
                      <a:pt x="69" y="173"/>
                    </a:lnTo>
                    <a:lnTo>
                      <a:pt x="68" y="37"/>
                    </a:lnTo>
                    <a:lnTo>
                      <a:pt x="79" y="10"/>
                    </a:lnTo>
                    <a:lnTo>
                      <a:pt x="104" y="0"/>
                    </a:lnTo>
                    <a:lnTo>
                      <a:pt x="138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Freeform 58"/>
              <p:cNvSpPr>
                <a:spLocks/>
              </p:cNvSpPr>
              <p:nvPr/>
            </p:nvSpPr>
            <p:spPr bwMode="auto">
              <a:xfrm>
                <a:off x="2747" y="1845"/>
                <a:ext cx="80" cy="101"/>
              </a:xfrm>
              <a:custGeom>
                <a:avLst/>
                <a:gdLst>
                  <a:gd name="T0" fmla="*/ 8 w 240"/>
                  <a:gd name="T1" fmla="*/ 3 h 302"/>
                  <a:gd name="T2" fmla="*/ 10 w 240"/>
                  <a:gd name="T3" fmla="*/ 7 h 302"/>
                  <a:gd name="T4" fmla="*/ 13 w 240"/>
                  <a:gd name="T5" fmla="*/ 11 h 302"/>
                  <a:gd name="T6" fmla="*/ 16 w 240"/>
                  <a:gd name="T7" fmla="*/ 15 h 302"/>
                  <a:gd name="T8" fmla="*/ 20 w 240"/>
                  <a:gd name="T9" fmla="*/ 18 h 302"/>
                  <a:gd name="T10" fmla="*/ 22 w 240"/>
                  <a:gd name="T11" fmla="*/ 19 h 302"/>
                  <a:gd name="T12" fmla="*/ 26 w 240"/>
                  <a:gd name="T13" fmla="*/ 24 h 302"/>
                  <a:gd name="T14" fmla="*/ 27 w 240"/>
                  <a:gd name="T15" fmla="*/ 29 h 302"/>
                  <a:gd name="T16" fmla="*/ 26 w 240"/>
                  <a:gd name="T17" fmla="*/ 31 h 302"/>
                  <a:gd name="T18" fmla="*/ 24 w 240"/>
                  <a:gd name="T19" fmla="*/ 33 h 302"/>
                  <a:gd name="T20" fmla="*/ 18 w 240"/>
                  <a:gd name="T21" fmla="*/ 34 h 302"/>
                  <a:gd name="T22" fmla="*/ 13 w 240"/>
                  <a:gd name="T23" fmla="*/ 33 h 302"/>
                  <a:gd name="T24" fmla="*/ 9 w 240"/>
                  <a:gd name="T25" fmla="*/ 31 h 302"/>
                  <a:gd name="T26" fmla="*/ 3 w 240"/>
                  <a:gd name="T27" fmla="*/ 19 h 302"/>
                  <a:gd name="T28" fmla="*/ 0 w 240"/>
                  <a:gd name="T29" fmla="*/ 6 h 302"/>
                  <a:gd name="T30" fmla="*/ 0 w 240"/>
                  <a:gd name="T31" fmla="*/ 2 h 302"/>
                  <a:gd name="T32" fmla="*/ 2 w 240"/>
                  <a:gd name="T33" fmla="*/ 0 h 302"/>
                  <a:gd name="T34" fmla="*/ 6 w 240"/>
                  <a:gd name="T35" fmla="*/ 0 h 302"/>
                  <a:gd name="T36" fmla="*/ 8 w 240"/>
                  <a:gd name="T37" fmla="*/ 3 h 302"/>
                  <a:gd name="T38" fmla="*/ 8 w 240"/>
                  <a:gd name="T39" fmla="*/ 3 h 30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0"/>
                  <a:gd name="T61" fmla="*/ 0 h 302"/>
                  <a:gd name="T62" fmla="*/ 240 w 240"/>
                  <a:gd name="T63" fmla="*/ 302 h 30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0" h="302">
                    <a:moveTo>
                      <a:pt x="71" y="23"/>
                    </a:moveTo>
                    <a:lnTo>
                      <a:pt x="91" y="67"/>
                    </a:lnTo>
                    <a:lnTo>
                      <a:pt x="116" y="100"/>
                    </a:lnTo>
                    <a:lnTo>
                      <a:pt x="145" y="131"/>
                    </a:lnTo>
                    <a:lnTo>
                      <a:pt x="176" y="163"/>
                    </a:lnTo>
                    <a:lnTo>
                      <a:pt x="198" y="174"/>
                    </a:lnTo>
                    <a:lnTo>
                      <a:pt x="235" y="213"/>
                    </a:lnTo>
                    <a:lnTo>
                      <a:pt x="240" y="256"/>
                    </a:lnTo>
                    <a:lnTo>
                      <a:pt x="230" y="276"/>
                    </a:lnTo>
                    <a:lnTo>
                      <a:pt x="214" y="292"/>
                    </a:lnTo>
                    <a:lnTo>
                      <a:pt x="165" y="302"/>
                    </a:lnTo>
                    <a:lnTo>
                      <a:pt x="114" y="295"/>
                    </a:lnTo>
                    <a:lnTo>
                      <a:pt x="82" y="276"/>
                    </a:lnTo>
                    <a:lnTo>
                      <a:pt x="31" y="172"/>
                    </a:lnTo>
                    <a:lnTo>
                      <a:pt x="0" y="52"/>
                    </a:lnTo>
                    <a:lnTo>
                      <a:pt x="1" y="18"/>
                    </a:lnTo>
                    <a:lnTo>
                      <a:pt x="22" y="0"/>
                    </a:lnTo>
                    <a:lnTo>
                      <a:pt x="50" y="0"/>
                    </a:lnTo>
                    <a:lnTo>
                      <a:pt x="71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Freeform 59"/>
              <p:cNvSpPr>
                <a:spLocks/>
              </p:cNvSpPr>
              <p:nvPr/>
            </p:nvSpPr>
            <p:spPr bwMode="auto">
              <a:xfrm>
                <a:off x="2768" y="1809"/>
                <a:ext cx="118" cy="70"/>
              </a:xfrm>
              <a:custGeom>
                <a:avLst/>
                <a:gdLst>
                  <a:gd name="T0" fmla="*/ 11 w 354"/>
                  <a:gd name="T1" fmla="*/ 4 h 211"/>
                  <a:gd name="T2" fmla="*/ 14 w 354"/>
                  <a:gd name="T3" fmla="*/ 7 h 211"/>
                  <a:gd name="T4" fmla="*/ 17 w 354"/>
                  <a:gd name="T5" fmla="*/ 9 h 211"/>
                  <a:gd name="T6" fmla="*/ 28 w 354"/>
                  <a:gd name="T7" fmla="*/ 12 h 211"/>
                  <a:gd name="T8" fmla="*/ 35 w 354"/>
                  <a:gd name="T9" fmla="*/ 14 h 211"/>
                  <a:gd name="T10" fmla="*/ 39 w 354"/>
                  <a:gd name="T11" fmla="*/ 17 h 211"/>
                  <a:gd name="T12" fmla="*/ 39 w 354"/>
                  <a:gd name="T13" fmla="*/ 20 h 211"/>
                  <a:gd name="T14" fmla="*/ 37 w 354"/>
                  <a:gd name="T15" fmla="*/ 22 h 211"/>
                  <a:gd name="T16" fmla="*/ 31 w 354"/>
                  <a:gd name="T17" fmla="*/ 23 h 211"/>
                  <a:gd name="T18" fmla="*/ 12 w 354"/>
                  <a:gd name="T19" fmla="*/ 21 h 211"/>
                  <a:gd name="T20" fmla="*/ 8 w 354"/>
                  <a:gd name="T21" fmla="*/ 19 h 211"/>
                  <a:gd name="T22" fmla="*/ 5 w 354"/>
                  <a:gd name="T23" fmla="*/ 14 h 211"/>
                  <a:gd name="T24" fmla="*/ 2 w 354"/>
                  <a:gd name="T25" fmla="*/ 8 h 211"/>
                  <a:gd name="T26" fmla="*/ 0 w 354"/>
                  <a:gd name="T27" fmla="*/ 3 h 211"/>
                  <a:gd name="T28" fmla="*/ 0 w 354"/>
                  <a:gd name="T29" fmla="*/ 1 h 211"/>
                  <a:gd name="T30" fmla="*/ 3 w 354"/>
                  <a:gd name="T31" fmla="*/ 0 h 211"/>
                  <a:gd name="T32" fmla="*/ 11 w 354"/>
                  <a:gd name="T33" fmla="*/ 4 h 211"/>
                  <a:gd name="T34" fmla="*/ 11 w 354"/>
                  <a:gd name="T35" fmla="*/ 4 h 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4"/>
                  <a:gd name="T55" fmla="*/ 0 h 211"/>
                  <a:gd name="T56" fmla="*/ 354 w 354"/>
                  <a:gd name="T57" fmla="*/ 211 h 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4" h="211">
                    <a:moveTo>
                      <a:pt x="97" y="33"/>
                    </a:moveTo>
                    <a:lnTo>
                      <a:pt x="124" y="63"/>
                    </a:lnTo>
                    <a:lnTo>
                      <a:pt x="157" y="84"/>
                    </a:lnTo>
                    <a:lnTo>
                      <a:pt x="254" y="109"/>
                    </a:lnTo>
                    <a:lnTo>
                      <a:pt x="316" y="125"/>
                    </a:lnTo>
                    <a:lnTo>
                      <a:pt x="354" y="154"/>
                    </a:lnTo>
                    <a:lnTo>
                      <a:pt x="350" y="177"/>
                    </a:lnTo>
                    <a:lnTo>
                      <a:pt x="331" y="198"/>
                    </a:lnTo>
                    <a:lnTo>
                      <a:pt x="279" y="211"/>
                    </a:lnTo>
                    <a:lnTo>
                      <a:pt x="104" y="193"/>
                    </a:lnTo>
                    <a:lnTo>
                      <a:pt x="70" y="168"/>
                    </a:lnTo>
                    <a:lnTo>
                      <a:pt x="41" y="124"/>
                    </a:lnTo>
                    <a:lnTo>
                      <a:pt x="20" y="73"/>
                    </a:lnTo>
                    <a:lnTo>
                      <a:pt x="0" y="31"/>
                    </a:lnTo>
                    <a:lnTo>
                      <a:pt x="3" y="6"/>
                    </a:lnTo>
                    <a:lnTo>
                      <a:pt x="31" y="0"/>
                    </a:lnTo>
                    <a:lnTo>
                      <a:pt x="97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60"/>
              <p:cNvSpPr>
                <a:spLocks/>
              </p:cNvSpPr>
              <p:nvPr/>
            </p:nvSpPr>
            <p:spPr bwMode="auto">
              <a:xfrm>
                <a:off x="2748" y="1495"/>
                <a:ext cx="54" cy="167"/>
              </a:xfrm>
              <a:custGeom>
                <a:avLst/>
                <a:gdLst>
                  <a:gd name="T0" fmla="*/ 1 w 163"/>
                  <a:gd name="T1" fmla="*/ 49 h 502"/>
                  <a:gd name="T2" fmla="*/ 0 w 163"/>
                  <a:gd name="T3" fmla="*/ 37 h 502"/>
                  <a:gd name="T4" fmla="*/ 2 w 163"/>
                  <a:gd name="T5" fmla="*/ 26 h 502"/>
                  <a:gd name="T6" fmla="*/ 4 w 163"/>
                  <a:gd name="T7" fmla="*/ 20 h 502"/>
                  <a:gd name="T8" fmla="*/ 6 w 163"/>
                  <a:gd name="T9" fmla="*/ 15 h 502"/>
                  <a:gd name="T10" fmla="*/ 11 w 163"/>
                  <a:gd name="T11" fmla="*/ 2 h 502"/>
                  <a:gd name="T12" fmla="*/ 13 w 163"/>
                  <a:gd name="T13" fmla="*/ 0 h 502"/>
                  <a:gd name="T14" fmla="*/ 16 w 163"/>
                  <a:gd name="T15" fmla="*/ 0 h 502"/>
                  <a:gd name="T16" fmla="*/ 18 w 163"/>
                  <a:gd name="T17" fmla="*/ 5 h 502"/>
                  <a:gd name="T18" fmla="*/ 14 w 163"/>
                  <a:gd name="T19" fmla="*/ 25 h 502"/>
                  <a:gd name="T20" fmla="*/ 14 w 163"/>
                  <a:gd name="T21" fmla="*/ 35 h 502"/>
                  <a:gd name="T22" fmla="*/ 16 w 163"/>
                  <a:gd name="T23" fmla="*/ 46 h 502"/>
                  <a:gd name="T24" fmla="*/ 14 w 163"/>
                  <a:gd name="T25" fmla="*/ 52 h 502"/>
                  <a:gd name="T26" fmla="*/ 12 w 163"/>
                  <a:gd name="T27" fmla="*/ 55 h 502"/>
                  <a:gd name="T28" fmla="*/ 10 w 163"/>
                  <a:gd name="T29" fmla="*/ 56 h 502"/>
                  <a:gd name="T30" fmla="*/ 4 w 163"/>
                  <a:gd name="T31" fmla="*/ 55 h 502"/>
                  <a:gd name="T32" fmla="*/ 1 w 163"/>
                  <a:gd name="T33" fmla="*/ 49 h 502"/>
                  <a:gd name="T34" fmla="*/ 1 w 163"/>
                  <a:gd name="T35" fmla="*/ 49 h 5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3"/>
                  <a:gd name="T55" fmla="*/ 0 h 502"/>
                  <a:gd name="T56" fmla="*/ 163 w 163"/>
                  <a:gd name="T57" fmla="*/ 502 h 5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3" h="502">
                    <a:moveTo>
                      <a:pt x="8" y="446"/>
                    </a:moveTo>
                    <a:lnTo>
                      <a:pt x="0" y="330"/>
                    </a:lnTo>
                    <a:lnTo>
                      <a:pt x="19" y="230"/>
                    </a:lnTo>
                    <a:lnTo>
                      <a:pt x="36" y="182"/>
                    </a:lnTo>
                    <a:lnTo>
                      <a:pt x="55" y="132"/>
                    </a:lnTo>
                    <a:lnTo>
                      <a:pt x="97" y="22"/>
                    </a:lnTo>
                    <a:lnTo>
                      <a:pt x="117" y="0"/>
                    </a:lnTo>
                    <a:lnTo>
                      <a:pt x="142" y="0"/>
                    </a:lnTo>
                    <a:lnTo>
                      <a:pt x="163" y="48"/>
                    </a:lnTo>
                    <a:lnTo>
                      <a:pt x="123" y="229"/>
                    </a:lnTo>
                    <a:lnTo>
                      <a:pt x="126" y="316"/>
                    </a:lnTo>
                    <a:lnTo>
                      <a:pt x="141" y="415"/>
                    </a:lnTo>
                    <a:lnTo>
                      <a:pt x="131" y="473"/>
                    </a:lnTo>
                    <a:lnTo>
                      <a:pt x="112" y="492"/>
                    </a:lnTo>
                    <a:lnTo>
                      <a:pt x="89" y="502"/>
                    </a:lnTo>
                    <a:lnTo>
                      <a:pt x="39" y="494"/>
                    </a:lnTo>
                    <a:lnTo>
                      <a:pt x="8" y="4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61"/>
              <p:cNvSpPr>
                <a:spLocks/>
              </p:cNvSpPr>
              <p:nvPr/>
            </p:nvSpPr>
            <p:spPr bwMode="auto">
              <a:xfrm>
                <a:off x="2714" y="1382"/>
                <a:ext cx="243" cy="175"/>
              </a:xfrm>
              <a:custGeom>
                <a:avLst/>
                <a:gdLst>
                  <a:gd name="T0" fmla="*/ 2 w 730"/>
                  <a:gd name="T1" fmla="*/ 51 h 524"/>
                  <a:gd name="T2" fmla="*/ 6 w 730"/>
                  <a:gd name="T3" fmla="*/ 47 h 524"/>
                  <a:gd name="T4" fmla="*/ 11 w 730"/>
                  <a:gd name="T5" fmla="*/ 44 h 524"/>
                  <a:gd name="T6" fmla="*/ 15 w 730"/>
                  <a:gd name="T7" fmla="*/ 40 h 524"/>
                  <a:gd name="T8" fmla="*/ 19 w 730"/>
                  <a:gd name="T9" fmla="*/ 37 h 524"/>
                  <a:gd name="T10" fmla="*/ 27 w 730"/>
                  <a:gd name="T11" fmla="*/ 30 h 524"/>
                  <a:gd name="T12" fmla="*/ 35 w 730"/>
                  <a:gd name="T13" fmla="*/ 24 h 524"/>
                  <a:gd name="T14" fmla="*/ 42 w 730"/>
                  <a:gd name="T15" fmla="*/ 18 h 524"/>
                  <a:gd name="T16" fmla="*/ 46 w 730"/>
                  <a:gd name="T17" fmla="*/ 15 h 524"/>
                  <a:gd name="T18" fmla="*/ 51 w 730"/>
                  <a:gd name="T19" fmla="*/ 12 h 524"/>
                  <a:gd name="T20" fmla="*/ 55 w 730"/>
                  <a:gd name="T21" fmla="*/ 9 h 524"/>
                  <a:gd name="T22" fmla="*/ 60 w 730"/>
                  <a:gd name="T23" fmla="*/ 6 h 524"/>
                  <a:gd name="T24" fmla="*/ 65 w 730"/>
                  <a:gd name="T25" fmla="*/ 3 h 524"/>
                  <a:gd name="T26" fmla="*/ 70 w 730"/>
                  <a:gd name="T27" fmla="*/ 0 h 524"/>
                  <a:gd name="T28" fmla="*/ 76 w 730"/>
                  <a:gd name="T29" fmla="*/ 0 h 524"/>
                  <a:gd name="T30" fmla="*/ 80 w 730"/>
                  <a:gd name="T31" fmla="*/ 4 h 524"/>
                  <a:gd name="T32" fmla="*/ 81 w 730"/>
                  <a:gd name="T33" fmla="*/ 10 h 524"/>
                  <a:gd name="T34" fmla="*/ 79 w 730"/>
                  <a:gd name="T35" fmla="*/ 13 h 524"/>
                  <a:gd name="T36" fmla="*/ 77 w 730"/>
                  <a:gd name="T37" fmla="*/ 15 h 524"/>
                  <a:gd name="T38" fmla="*/ 72 w 730"/>
                  <a:gd name="T39" fmla="*/ 18 h 524"/>
                  <a:gd name="T40" fmla="*/ 67 w 730"/>
                  <a:gd name="T41" fmla="*/ 20 h 524"/>
                  <a:gd name="T42" fmla="*/ 62 w 730"/>
                  <a:gd name="T43" fmla="*/ 23 h 524"/>
                  <a:gd name="T44" fmla="*/ 57 w 730"/>
                  <a:gd name="T45" fmla="*/ 25 h 524"/>
                  <a:gd name="T46" fmla="*/ 53 w 730"/>
                  <a:gd name="T47" fmla="*/ 27 h 524"/>
                  <a:gd name="T48" fmla="*/ 49 w 730"/>
                  <a:gd name="T49" fmla="*/ 30 h 524"/>
                  <a:gd name="T50" fmla="*/ 44 w 730"/>
                  <a:gd name="T51" fmla="*/ 32 h 524"/>
                  <a:gd name="T52" fmla="*/ 40 w 730"/>
                  <a:gd name="T53" fmla="*/ 35 h 524"/>
                  <a:gd name="T54" fmla="*/ 36 w 730"/>
                  <a:gd name="T55" fmla="*/ 37 h 524"/>
                  <a:gd name="T56" fmla="*/ 32 w 730"/>
                  <a:gd name="T57" fmla="*/ 39 h 524"/>
                  <a:gd name="T58" fmla="*/ 28 w 730"/>
                  <a:gd name="T59" fmla="*/ 42 h 524"/>
                  <a:gd name="T60" fmla="*/ 24 w 730"/>
                  <a:gd name="T61" fmla="*/ 45 h 524"/>
                  <a:gd name="T62" fmla="*/ 20 w 730"/>
                  <a:gd name="T63" fmla="*/ 48 h 524"/>
                  <a:gd name="T64" fmla="*/ 15 w 730"/>
                  <a:gd name="T65" fmla="*/ 51 h 524"/>
                  <a:gd name="T66" fmla="*/ 6 w 730"/>
                  <a:gd name="T67" fmla="*/ 58 h 524"/>
                  <a:gd name="T68" fmla="*/ 3 w 730"/>
                  <a:gd name="T69" fmla="*/ 58 h 524"/>
                  <a:gd name="T70" fmla="*/ 1 w 730"/>
                  <a:gd name="T71" fmla="*/ 57 h 524"/>
                  <a:gd name="T72" fmla="*/ 0 w 730"/>
                  <a:gd name="T73" fmla="*/ 54 h 524"/>
                  <a:gd name="T74" fmla="*/ 2 w 730"/>
                  <a:gd name="T75" fmla="*/ 51 h 524"/>
                  <a:gd name="T76" fmla="*/ 2 w 730"/>
                  <a:gd name="T77" fmla="*/ 51 h 52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30"/>
                  <a:gd name="T118" fmla="*/ 0 h 524"/>
                  <a:gd name="T119" fmla="*/ 730 w 730"/>
                  <a:gd name="T120" fmla="*/ 524 h 52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30" h="524">
                    <a:moveTo>
                      <a:pt x="15" y="458"/>
                    </a:moveTo>
                    <a:lnTo>
                      <a:pt x="58" y="424"/>
                    </a:lnTo>
                    <a:lnTo>
                      <a:pt x="99" y="391"/>
                    </a:lnTo>
                    <a:lnTo>
                      <a:pt x="137" y="360"/>
                    </a:lnTo>
                    <a:lnTo>
                      <a:pt x="173" y="329"/>
                    </a:lnTo>
                    <a:lnTo>
                      <a:pt x="244" y="270"/>
                    </a:lnTo>
                    <a:lnTo>
                      <a:pt x="313" y="214"/>
                    </a:lnTo>
                    <a:lnTo>
                      <a:pt x="382" y="161"/>
                    </a:lnTo>
                    <a:lnTo>
                      <a:pt x="419" y="135"/>
                    </a:lnTo>
                    <a:lnTo>
                      <a:pt x="458" y="109"/>
                    </a:lnTo>
                    <a:lnTo>
                      <a:pt x="497" y="83"/>
                    </a:lnTo>
                    <a:lnTo>
                      <a:pt x="539" y="57"/>
                    </a:lnTo>
                    <a:lnTo>
                      <a:pt x="585" y="31"/>
                    </a:lnTo>
                    <a:lnTo>
                      <a:pt x="633" y="4"/>
                    </a:lnTo>
                    <a:lnTo>
                      <a:pt x="688" y="0"/>
                    </a:lnTo>
                    <a:lnTo>
                      <a:pt x="724" y="37"/>
                    </a:lnTo>
                    <a:lnTo>
                      <a:pt x="730" y="89"/>
                    </a:lnTo>
                    <a:lnTo>
                      <a:pt x="716" y="115"/>
                    </a:lnTo>
                    <a:lnTo>
                      <a:pt x="693" y="134"/>
                    </a:lnTo>
                    <a:lnTo>
                      <a:pt x="646" y="160"/>
                    </a:lnTo>
                    <a:lnTo>
                      <a:pt x="601" y="183"/>
                    </a:lnTo>
                    <a:lnTo>
                      <a:pt x="558" y="205"/>
                    </a:lnTo>
                    <a:lnTo>
                      <a:pt x="516" y="226"/>
                    </a:lnTo>
                    <a:lnTo>
                      <a:pt x="476" y="247"/>
                    </a:lnTo>
                    <a:lnTo>
                      <a:pt x="438" y="268"/>
                    </a:lnTo>
                    <a:lnTo>
                      <a:pt x="401" y="289"/>
                    </a:lnTo>
                    <a:lnTo>
                      <a:pt x="364" y="310"/>
                    </a:lnTo>
                    <a:lnTo>
                      <a:pt x="327" y="331"/>
                    </a:lnTo>
                    <a:lnTo>
                      <a:pt x="291" y="354"/>
                    </a:lnTo>
                    <a:lnTo>
                      <a:pt x="254" y="377"/>
                    </a:lnTo>
                    <a:lnTo>
                      <a:pt x="216" y="401"/>
                    </a:lnTo>
                    <a:lnTo>
                      <a:pt x="178" y="428"/>
                    </a:lnTo>
                    <a:lnTo>
                      <a:pt x="139" y="455"/>
                    </a:lnTo>
                    <a:lnTo>
                      <a:pt x="56" y="518"/>
                    </a:lnTo>
                    <a:lnTo>
                      <a:pt x="29" y="524"/>
                    </a:lnTo>
                    <a:lnTo>
                      <a:pt x="7" y="509"/>
                    </a:lnTo>
                    <a:lnTo>
                      <a:pt x="0" y="484"/>
                    </a:lnTo>
                    <a:lnTo>
                      <a:pt x="15" y="4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62"/>
              <p:cNvSpPr>
                <a:spLocks/>
              </p:cNvSpPr>
              <p:nvPr/>
            </p:nvSpPr>
            <p:spPr bwMode="auto">
              <a:xfrm>
                <a:off x="2325" y="1206"/>
                <a:ext cx="612" cy="216"/>
              </a:xfrm>
              <a:custGeom>
                <a:avLst/>
                <a:gdLst>
                  <a:gd name="T0" fmla="*/ 6 w 1835"/>
                  <a:gd name="T1" fmla="*/ 1 h 650"/>
                  <a:gd name="T2" fmla="*/ 12 w 1835"/>
                  <a:gd name="T3" fmla="*/ 5 h 650"/>
                  <a:gd name="T4" fmla="*/ 15 w 1835"/>
                  <a:gd name="T5" fmla="*/ 7 h 650"/>
                  <a:gd name="T6" fmla="*/ 18 w 1835"/>
                  <a:gd name="T7" fmla="*/ 9 h 650"/>
                  <a:gd name="T8" fmla="*/ 24 w 1835"/>
                  <a:gd name="T9" fmla="*/ 13 h 650"/>
                  <a:gd name="T10" fmla="*/ 30 w 1835"/>
                  <a:gd name="T11" fmla="*/ 15 h 650"/>
                  <a:gd name="T12" fmla="*/ 35 w 1835"/>
                  <a:gd name="T13" fmla="*/ 18 h 650"/>
                  <a:gd name="T14" fmla="*/ 41 w 1835"/>
                  <a:gd name="T15" fmla="*/ 20 h 650"/>
                  <a:gd name="T16" fmla="*/ 53 w 1835"/>
                  <a:gd name="T17" fmla="*/ 24 h 650"/>
                  <a:gd name="T18" fmla="*/ 65 w 1835"/>
                  <a:gd name="T19" fmla="*/ 26 h 650"/>
                  <a:gd name="T20" fmla="*/ 77 w 1835"/>
                  <a:gd name="T21" fmla="*/ 29 h 650"/>
                  <a:gd name="T22" fmla="*/ 90 w 1835"/>
                  <a:gd name="T23" fmla="*/ 31 h 650"/>
                  <a:gd name="T24" fmla="*/ 105 w 1835"/>
                  <a:gd name="T25" fmla="*/ 34 h 650"/>
                  <a:gd name="T26" fmla="*/ 143 w 1835"/>
                  <a:gd name="T27" fmla="*/ 41 h 650"/>
                  <a:gd name="T28" fmla="*/ 183 w 1835"/>
                  <a:gd name="T29" fmla="*/ 49 h 650"/>
                  <a:gd name="T30" fmla="*/ 192 w 1835"/>
                  <a:gd name="T31" fmla="*/ 52 h 650"/>
                  <a:gd name="T32" fmla="*/ 196 w 1835"/>
                  <a:gd name="T33" fmla="*/ 53 h 650"/>
                  <a:gd name="T34" fmla="*/ 200 w 1835"/>
                  <a:gd name="T35" fmla="*/ 54 h 650"/>
                  <a:gd name="T36" fmla="*/ 203 w 1835"/>
                  <a:gd name="T37" fmla="*/ 56 h 650"/>
                  <a:gd name="T38" fmla="*/ 204 w 1835"/>
                  <a:gd name="T39" fmla="*/ 58 h 650"/>
                  <a:gd name="T40" fmla="*/ 203 w 1835"/>
                  <a:gd name="T41" fmla="*/ 61 h 650"/>
                  <a:gd name="T42" fmla="*/ 200 w 1835"/>
                  <a:gd name="T43" fmla="*/ 62 h 650"/>
                  <a:gd name="T44" fmla="*/ 196 w 1835"/>
                  <a:gd name="T45" fmla="*/ 64 h 650"/>
                  <a:gd name="T46" fmla="*/ 194 w 1835"/>
                  <a:gd name="T47" fmla="*/ 67 h 650"/>
                  <a:gd name="T48" fmla="*/ 192 w 1835"/>
                  <a:gd name="T49" fmla="*/ 70 h 650"/>
                  <a:gd name="T50" fmla="*/ 188 w 1835"/>
                  <a:gd name="T51" fmla="*/ 72 h 650"/>
                  <a:gd name="T52" fmla="*/ 176 w 1835"/>
                  <a:gd name="T53" fmla="*/ 68 h 650"/>
                  <a:gd name="T54" fmla="*/ 170 w 1835"/>
                  <a:gd name="T55" fmla="*/ 66 h 650"/>
                  <a:gd name="T56" fmla="*/ 164 w 1835"/>
                  <a:gd name="T57" fmla="*/ 64 h 650"/>
                  <a:gd name="T58" fmla="*/ 158 w 1835"/>
                  <a:gd name="T59" fmla="*/ 62 h 650"/>
                  <a:gd name="T60" fmla="*/ 152 w 1835"/>
                  <a:gd name="T61" fmla="*/ 60 h 650"/>
                  <a:gd name="T62" fmla="*/ 141 w 1835"/>
                  <a:gd name="T63" fmla="*/ 57 h 650"/>
                  <a:gd name="T64" fmla="*/ 121 w 1835"/>
                  <a:gd name="T65" fmla="*/ 53 h 650"/>
                  <a:gd name="T66" fmla="*/ 112 w 1835"/>
                  <a:gd name="T67" fmla="*/ 51 h 650"/>
                  <a:gd name="T68" fmla="*/ 102 w 1835"/>
                  <a:gd name="T69" fmla="*/ 49 h 650"/>
                  <a:gd name="T70" fmla="*/ 87 w 1835"/>
                  <a:gd name="T71" fmla="*/ 46 h 650"/>
                  <a:gd name="T72" fmla="*/ 73 w 1835"/>
                  <a:gd name="T73" fmla="*/ 42 h 650"/>
                  <a:gd name="T74" fmla="*/ 61 w 1835"/>
                  <a:gd name="T75" fmla="*/ 39 h 650"/>
                  <a:gd name="T76" fmla="*/ 49 w 1835"/>
                  <a:gd name="T77" fmla="*/ 35 h 650"/>
                  <a:gd name="T78" fmla="*/ 43 w 1835"/>
                  <a:gd name="T79" fmla="*/ 32 h 650"/>
                  <a:gd name="T80" fmla="*/ 37 w 1835"/>
                  <a:gd name="T81" fmla="*/ 30 h 650"/>
                  <a:gd name="T82" fmla="*/ 31 w 1835"/>
                  <a:gd name="T83" fmla="*/ 27 h 650"/>
                  <a:gd name="T84" fmla="*/ 26 w 1835"/>
                  <a:gd name="T85" fmla="*/ 24 h 650"/>
                  <a:gd name="T86" fmla="*/ 20 w 1835"/>
                  <a:gd name="T87" fmla="*/ 20 h 650"/>
                  <a:gd name="T88" fmla="*/ 14 w 1835"/>
                  <a:gd name="T89" fmla="*/ 16 h 650"/>
                  <a:gd name="T90" fmla="*/ 11 w 1835"/>
                  <a:gd name="T91" fmla="*/ 14 h 650"/>
                  <a:gd name="T92" fmla="*/ 8 w 1835"/>
                  <a:gd name="T93" fmla="*/ 12 h 650"/>
                  <a:gd name="T94" fmla="*/ 2 w 1835"/>
                  <a:gd name="T95" fmla="*/ 7 h 650"/>
                  <a:gd name="T96" fmla="*/ 0 w 1835"/>
                  <a:gd name="T97" fmla="*/ 5 h 650"/>
                  <a:gd name="T98" fmla="*/ 1 w 1835"/>
                  <a:gd name="T99" fmla="*/ 2 h 650"/>
                  <a:gd name="T100" fmla="*/ 3 w 1835"/>
                  <a:gd name="T101" fmla="*/ 0 h 650"/>
                  <a:gd name="T102" fmla="*/ 6 w 1835"/>
                  <a:gd name="T103" fmla="*/ 1 h 650"/>
                  <a:gd name="T104" fmla="*/ 6 w 1835"/>
                  <a:gd name="T105" fmla="*/ 1 h 6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35"/>
                  <a:gd name="T160" fmla="*/ 0 h 650"/>
                  <a:gd name="T161" fmla="*/ 1835 w 1835"/>
                  <a:gd name="T162" fmla="*/ 650 h 6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35" h="650">
                    <a:moveTo>
                      <a:pt x="57" y="7"/>
                    </a:moveTo>
                    <a:lnTo>
                      <a:pt x="110" y="48"/>
                    </a:lnTo>
                    <a:lnTo>
                      <a:pt x="136" y="67"/>
                    </a:lnTo>
                    <a:lnTo>
                      <a:pt x="163" y="83"/>
                    </a:lnTo>
                    <a:lnTo>
                      <a:pt x="215" y="114"/>
                    </a:lnTo>
                    <a:lnTo>
                      <a:pt x="266" y="139"/>
                    </a:lnTo>
                    <a:lnTo>
                      <a:pt x="318" y="163"/>
                    </a:lnTo>
                    <a:lnTo>
                      <a:pt x="370" y="183"/>
                    </a:lnTo>
                    <a:lnTo>
                      <a:pt x="473" y="214"/>
                    </a:lnTo>
                    <a:lnTo>
                      <a:pt x="581" y="238"/>
                    </a:lnTo>
                    <a:lnTo>
                      <a:pt x="694" y="258"/>
                    </a:lnTo>
                    <a:lnTo>
                      <a:pt x="812" y="279"/>
                    </a:lnTo>
                    <a:lnTo>
                      <a:pt x="941" y="304"/>
                    </a:lnTo>
                    <a:lnTo>
                      <a:pt x="1290" y="372"/>
                    </a:lnTo>
                    <a:lnTo>
                      <a:pt x="1643" y="439"/>
                    </a:lnTo>
                    <a:lnTo>
                      <a:pt x="1724" y="465"/>
                    </a:lnTo>
                    <a:lnTo>
                      <a:pt x="1760" y="481"/>
                    </a:lnTo>
                    <a:lnTo>
                      <a:pt x="1803" y="491"/>
                    </a:lnTo>
                    <a:lnTo>
                      <a:pt x="1829" y="506"/>
                    </a:lnTo>
                    <a:lnTo>
                      <a:pt x="1835" y="531"/>
                    </a:lnTo>
                    <a:lnTo>
                      <a:pt x="1825" y="556"/>
                    </a:lnTo>
                    <a:lnTo>
                      <a:pt x="1798" y="565"/>
                    </a:lnTo>
                    <a:lnTo>
                      <a:pt x="1762" y="577"/>
                    </a:lnTo>
                    <a:lnTo>
                      <a:pt x="1744" y="607"/>
                    </a:lnTo>
                    <a:lnTo>
                      <a:pt x="1726" y="638"/>
                    </a:lnTo>
                    <a:lnTo>
                      <a:pt x="1690" y="650"/>
                    </a:lnTo>
                    <a:lnTo>
                      <a:pt x="1585" y="621"/>
                    </a:lnTo>
                    <a:lnTo>
                      <a:pt x="1532" y="602"/>
                    </a:lnTo>
                    <a:lnTo>
                      <a:pt x="1478" y="583"/>
                    </a:lnTo>
                    <a:lnTo>
                      <a:pt x="1425" y="564"/>
                    </a:lnTo>
                    <a:lnTo>
                      <a:pt x="1371" y="546"/>
                    </a:lnTo>
                    <a:lnTo>
                      <a:pt x="1265" y="520"/>
                    </a:lnTo>
                    <a:lnTo>
                      <a:pt x="1089" y="480"/>
                    </a:lnTo>
                    <a:lnTo>
                      <a:pt x="1009" y="460"/>
                    </a:lnTo>
                    <a:lnTo>
                      <a:pt x="916" y="440"/>
                    </a:lnTo>
                    <a:lnTo>
                      <a:pt x="784" y="412"/>
                    </a:lnTo>
                    <a:lnTo>
                      <a:pt x="661" y="382"/>
                    </a:lnTo>
                    <a:lnTo>
                      <a:pt x="548" y="351"/>
                    </a:lnTo>
                    <a:lnTo>
                      <a:pt x="440" y="314"/>
                    </a:lnTo>
                    <a:lnTo>
                      <a:pt x="387" y="293"/>
                    </a:lnTo>
                    <a:lnTo>
                      <a:pt x="335" y="269"/>
                    </a:lnTo>
                    <a:lnTo>
                      <a:pt x="282" y="243"/>
                    </a:lnTo>
                    <a:lnTo>
                      <a:pt x="230" y="215"/>
                    </a:lnTo>
                    <a:lnTo>
                      <a:pt x="178" y="184"/>
                    </a:lnTo>
                    <a:lnTo>
                      <a:pt x="125" y="148"/>
                    </a:lnTo>
                    <a:lnTo>
                      <a:pt x="98" y="130"/>
                    </a:lnTo>
                    <a:lnTo>
                      <a:pt x="70" y="110"/>
                    </a:lnTo>
                    <a:lnTo>
                      <a:pt x="15" y="67"/>
                    </a:lnTo>
                    <a:lnTo>
                      <a:pt x="0" y="41"/>
                    </a:lnTo>
                    <a:lnTo>
                      <a:pt x="7" y="15"/>
                    </a:lnTo>
                    <a:lnTo>
                      <a:pt x="29" y="0"/>
                    </a:lnTo>
                    <a:lnTo>
                      <a:pt x="5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63"/>
              <p:cNvSpPr>
                <a:spLocks/>
              </p:cNvSpPr>
              <p:nvPr/>
            </p:nvSpPr>
            <p:spPr bwMode="auto">
              <a:xfrm>
                <a:off x="1747" y="1160"/>
                <a:ext cx="554" cy="393"/>
              </a:xfrm>
              <a:custGeom>
                <a:avLst/>
                <a:gdLst>
                  <a:gd name="T0" fmla="*/ 16 w 1661"/>
                  <a:gd name="T1" fmla="*/ 118 h 1177"/>
                  <a:gd name="T2" fmla="*/ 27 w 1661"/>
                  <a:gd name="T3" fmla="*/ 112 h 1177"/>
                  <a:gd name="T4" fmla="*/ 37 w 1661"/>
                  <a:gd name="T5" fmla="*/ 105 h 1177"/>
                  <a:gd name="T6" fmla="*/ 50 w 1661"/>
                  <a:gd name="T7" fmla="*/ 99 h 1177"/>
                  <a:gd name="T8" fmla="*/ 63 w 1661"/>
                  <a:gd name="T9" fmla="*/ 91 h 1177"/>
                  <a:gd name="T10" fmla="*/ 74 w 1661"/>
                  <a:gd name="T11" fmla="*/ 84 h 1177"/>
                  <a:gd name="T12" fmla="*/ 85 w 1661"/>
                  <a:gd name="T13" fmla="*/ 78 h 1177"/>
                  <a:gd name="T14" fmla="*/ 96 w 1661"/>
                  <a:gd name="T15" fmla="*/ 71 h 1177"/>
                  <a:gd name="T16" fmla="*/ 106 w 1661"/>
                  <a:gd name="T17" fmla="*/ 65 h 1177"/>
                  <a:gd name="T18" fmla="*/ 116 w 1661"/>
                  <a:gd name="T19" fmla="*/ 57 h 1177"/>
                  <a:gd name="T20" fmla="*/ 127 w 1661"/>
                  <a:gd name="T21" fmla="*/ 49 h 1177"/>
                  <a:gd name="T22" fmla="*/ 139 w 1661"/>
                  <a:gd name="T23" fmla="*/ 40 h 1177"/>
                  <a:gd name="T24" fmla="*/ 149 w 1661"/>
                  <a:gd name="T25" fmla="*/ 29 h 1177"/>
                  <a:gd name="T26" fmla="*/ 159 w 1661"/>
                  <a:gd name="T27" fmla="*/ 21 h 1177"/>
                  <a:gd name="T28" fmla="*/ 169 w 1661"/>
                  <a:gd name="T29" fmla="*/ 12 h 1177"/>
                  <a:gd name="T30" fmla="*/ 179 w 1661"/>
                  <a:gd name="T31" fmla="*/ 1 h 1177"/>
                  <a:gd name="T32" fmla="*/ 184 w 1661"/>
                  <a:gd name="T33" fmla="*/ 1 h 1177"/>
                  <a:gd name="T34" fmla="*/ 180 w 1661"/>
                  <a:gd name="T35" fmla="*/ 13 h 1177"/>
                  <a:gd name="T36" fmla="*/ 171 w 1661"/>
                  <a:gd name="T37" fmla="*/ 25 h 1177"/>
                  <a:gd name="T38" fmla="*/ 163 w 1661"/>
                  <a:gd name="T39" fmla="*/ 35 h 1177"/>
                  <a:gd name="T40" fmla="*/ 154 w 1661"/>
                  <a:gd name="T41" fmla="*/ 46 h 1177"/>
                  <a:gd name="T42" fmla="*/ 143 w 1661"/>
                  <a:gd name="T43" fmla="*/ 57 h 1177"/>
                  <a:gd name="T44" fmla="*/ 131 w 1661"/>
                  <a:gd name="T45" fmla="*/ 66 h 1177"/>
                  <a:gd name="T46" fmla="*/ 120 w 1661"/>
                  <a:gd name="T47" fmla="*/ 74 h 1177"/>
                  <a:gd name="T48" fmla="*/ 110 w 1661"/>
                  <a:gd name="T49" fmla="*/ 82 h 1177"/>
                  <a:gd name="T50" fmla="*/ 99 w 1661"/>
                  <a:gd name="T51" fmla="*/ 89 h 1177"/>
                  <a:gd name="T52" fmla="*/ 88 w 1661"/>
                  <a:gd name="T53" fmla="*/ 96 h 1177"/>
                  <a:gd name="T54" fmla="*/ 76 w 1661"/>
                  <a:gd name="T55" fmla="*/ 103 h 1177"/>
                  <a:gd name="T56" fmla="*/ 63 w 1661"/>
                  <a:gd name="T57" fmla="*/ 110 h 1177"/>
                  <a:gd name="T58" fmla="*/ 49 w 1661"/>
                  <a:gd name="T59" fmla="*/ 117 h 1177"/>
                  <a:gd name="T60" fmla="*/ 37 w 1661"/>
                  <a:gd name="T61" fmla="*/ 122 h 1177"/>
                  <a:gd name="T62" fmla="*/ 19 w 1661"/>
                  <a:gd name="T63" fmla="*/ 128 h 1177"/>
                  <a:gd name="T64" fmla="*/ 2 w 1661"/>
                  <a:gd name="T65" fmla="*/ 131 h 1177"/>
                  <a:gd name="T66" fmla="*/ 0 w 1661"/>
                  <a:gd name="T67" fmla="*/ 125 h 1177"/>
                  <a:gd name="T68" fmla="*/ 3 w 1661"/>
                  <a:gd name="T69" fmla="*/ 123 h 11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661"/>
                  <a:gd name="T106" fmla="*/ 0 h 1177"/>
                  <a:gd name="T107" fmla="*/ 1661 w 1661"/>
                  <a:gd name="T108" fmla="*/ 1177 h 117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661" h="1177">
                    <a:moveTo>
                      <a:pt x="30" y="1099"/>
                    </a:moveTo>
                    <a:lnTo>
                      <a:pt x="146" y="1058"/>
                    </a:lnTo>
                    <a:lnTo>
                      <a:pt x="196" y="1034"/>
                    </a:lnTo>
                    <a:lnTo>
                      <a:pt x="243" y="1005"/>
                    </a:lnTo>
                    <a:lnTo>
                      <a:pt x="288" y="974"/>
                    </a:lnTo>
                    <a:lnTo>
                      <a:pt x="337" y="944"/>
                    </a:lnTo>
                    <a:lnTo>
                      <a:pt x="388" y="914"/>
                    </a:lnTo>
                    <a:lnTo>
                      <a:pt x="447" y="884"/>
                    </a:lnTo>
                    <a:lnTo>
                      <a:pt x="507" y="850"/>
                    </a:lnTo>
                    <a:lnTo>
                      <a:pt x="564" y="820"/>
                    </a:lnTo>
                    <a:lnTo>
                      <a:pt x="619" y="789"/>
                    </a:lnTo>
                    <a:lnTo>
                      <a:pt x="670" y="759"/>
                    </a:lnTo>
                    <a:lnTo>
                      <a:pt x="720" y="729"/>
                    </a:lnTo>
                    <a:lnTo>
                      <a:pt x="768" y="701"/>
                    </a:lnTo>
                    <a:lnTo>
                      <a:pt x="815" y="671"/>
                    </a:lnTo>
                    <a:lnTo>
                      <a:pt x="861" y="642"/>
                    </a:lnTo>
                    <a:lnTo>
                      <a:pt x="907" y="611"/>
                    </a:lnTo>
                    <a:lnTo>
                      <a:pt x="952" y="580"/>
                    </a:lnTo>
                    <a:lnTo>
                      <a:pt x="998" y="546"/>
                    </a:lnTo>
                    <a:lnTo>
                      <a:pt x="1044" y="513"/>
                    </a:lnTo>
                    <a:lnTo>
                      <a:pt x="1092" y="477"/>
                    </a:lnTo>
                    <a:lnTo>
                      <a:pt x="1142" y="439"/>
                    </a:lnTo>
                    <a:lnTo>
                      <a:pt x="1194" y="398"/>
                    </a:lnTo>
                    <a:lnTo>
                      <a:pt x="1247" y="356"/>
                    </a:lnTo>
                    <a:lnTo>
                      <a:pt x="1296" y="305"/>
                    </a:lnTo>
                    <a:lnTo>
                      <a:pt x="1343" y="263"/>
                    </a:lnTo>
                    <a:lnTo>
                      <a:pt x="1388" y="225"/>
                    </a:lnTo>
                    <a:lnTo>
                      <a:pt x="1432" y="189"/>
                    </a:lnTo>
                    <a:lnTo>
                      <a:pt x="1476" y="152"/>
                    </a:lnTo>
                    <a:lnTo>
                      <a:pt x="1519" y="112"/>
                    </a:lnTo>
                    <a:lnTo>
                      <a:pt x="1563" y="68"/>
                    </a:lnTo>
                    <a:lnTo>
                      <a:pt x="1609" y="13"/>
                    </a:lnTo>
                    <a:lnTo>
                      <a:pt x="1634" y="0"/>
                    </a:lnTo>
                    <a:lnTo>
                      <a:pt x="1657" y="10"/>
                    </a:lnTo>
                    <a:lnTo>
                      <a:pt x="1661" y="63"/>
                    </a:lnTo>
                    <a:lnTo>
                      <a:pt x="1617" y="120"/>
                    </a:lnTo>
                    <a:lnTo>
                      <a:pt x="1577" y="172"/>
                    </a:lnTo>
                    <a:lnTo>
                      <a:pt x="1540" y="222"/>
                    </a:lnTo>
                    <a:lnTo>
                      <a:pt x="1504" y="269"/>
                    </a:lnTo>
                    <a:lnTo>
                      <a:pt x="1468" y="318"/>
                    </a:lnTo>
                    <a:lnTo>
                      <a:pt x="1430" y="366"/>
                    </a:lnTo>
                    <a:lnTo>
                      <a:pt x="1387" y="415"/>
                    </a:lnTo>
                    <a:lnTo>
                      <a:pt x="1340" y="468"/>
                    </a:lnTo>
                    <a:lnTo>
                      <a:pt x="1284" y="513"/>
                    </a:lnTo>
                    <a:lnTo>
                      <a:pt x="1231" y="555"/>
                    </a:lnTo>
                    <a:lnTo>
                      <a:pt x="1179" y="595"/>
                    </a:lnTo>
                    <a:lnTo>
                      <a:pt x="1129" y="632"/>
                    </a:lnTo>
                    <a:lnTo>
                      <a:pt x="1081" y="667"/>
                    </a:lnTo>
                    <a:lnTo>
                      <a:pt x="1033" y="702"/>
                    </a:lnTo>
                    <a:lnTo>
                      <a:pt x="985" y="735"/>
                    </a:lnTo>
                    <a:lnTo>
                      <a:pt x="938" y="768"/>
                    </a:lnTo>
                    <a:lnTo>
                      <a:pt x="889" y="799"/>
                    </a:lnTo>
                    <a:lnTo>
                      <a:pt x="840" y="829"/>
                    </a:lnTo>
                    <a:lnTo>
                      <a:pt x="789" y="860"/>
                    </a:lnTo>
                    <a:lnTo>
                      <a:pt x="738" y="891"/>
                    </a:lnTo>
                    <a:lnTo>
                      <a:pt x="684" y="922"/>
                    </a:lnTo>
                    <a:lnTo>
                      <a:pt x="627" y="953"/>
                    </a:lnTo>
                    <a:lnTo>
                      <a:pt x="569" y="987"/>
                    </a:lnTo>
                    <a:lnTo>
                      <a:pt x="506" y="1020"/>
                    </a:lnTo>
                    <a:lnTo>
                      <a:pt x="444" y="1048"/>
                    </a:lnTo>
                    <a:lnTo>
                      <a:pt x="387" y="1072"/>
                    </a:lnTo>
                    <a:lnTo>
                      <a:pt x="333" y="1094"/>
                    </a:lnTo>
                    <a:lnTo>
                      <a:pt x="280" y="1113"/>
                    </a:lnTo>
                    <a:lnTo>
                      <a:pt x="171" y="1146"/>
                    </a:lnTo>
                    <a:lnTo>
                      <a:pt x="45" y="1177"/>
                    </a:lnTo>
                    <a:lnTo>
                      <a:pt x="15" y="1171"/>
                    </a:lnTo>
                    <a:lnTo>
                      <a:pt x="0" y="1146"/>
                    </a:lnTo>
                    <a:lnTo>
                      <a:pt x="4" y="1118"/>
                    </a:lnTo>
                    <a:lnTo>
                      <a:pt x="14" y="1105"/>
                    </a:lnTo>
                    <a:lnTo>
                      <a:pt x="30" y="10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4"/>
              <p:cNvSpPr>
                <a:spLocks/>
              </p:cNvSpPr>
              <p:nvPr/>
            </p:nvSpPr>
            <p:spPr bwMode="auto">
              <a:xfrm>
                <a:off x="2607" y="1613"/>
                <a:ext cx="298" cy="368"/>
              </a:xfrm>
              <a:custGeom>
                <a:avLst/>
                <a:gdLst>
                  <a:gd name="T0" fmla="*/ 9 w 892"/>
                  <a:gd name="T1" fmla="*/ 111 h 1102"/>
                  <a:gd name="T2" fmla="*/ 16 w 892"/>
                  <a:gd name="T3" fmla="*/ 95 h 1102"/>
                  <a:gd name="T4" fmla="*/ 17 w 892"/>
                  <a:gd name="T5" fmla="*/ 83 h 1102"/>
                  <a:gd name="T6" fmla="*/ 12 w 892"/>
                  <a:gd name="T7" fmla="*/ 72 h 1102"/>
                  <a:gd name="T8" fmla="*/ 3 w 892"/>
                  <a:gd name="T9" fmla="*/ 55 h 1102"/>
                  <a:gd name="T10" fmla="*/ 4 w 892"/>
                  <a:gd name="T11" fmla="*/ 23 h 1102"/>
                  <a:gd name="T12" fmla="*/ 9 w 892"/>
                  <a:gd name="T13" fmla="*/ 15 h 1102"/>
                  <a:gd name="T14" fmla="*/ 16 w 892"/>
                  <a:gd name="T15" fmla="*/ 8 h 1102"/>
                  <a:gd name="T16" fmla="*/ 24 w 892"/>
                  <a:gd name="T17" fmla="*/ 3 h 1102"/>
                  <a:gd name="T18" fmla="*/ 38 w 892"/>
                  <a:gd name="T19" fmla="*/ 0 h 1102"/>
                  <a:gd name="T20" fmla="*/ 60 w 892"/>
                  <a:gd name="T21" fmla="*/ 7 h 1102"/>
                  <a:gd name="T22" fmla="*/ 73 w 892"/>
                  <a:gd name="T23" fmla="*/ 26 h 1102"/>
                  <a:gd name="T24" fmla="*/ 79 w 892"/>
                  <a:gd name="T25" fmla="*/ 58 h 1102"/>
                  <a:gd name="T26" fmla="*/ 88 w 892"/>
                  <a:gd name="T27" fmla="*/ 57 h 1102"/>
                  <a:gd name="T28" fmla="*/ 99 w 892"/>
                  <a:gd name="T29" fmla="*/ 60 h 1102"/>
                  <a:gd name="T30" fmla="*/ 98 w 892"/>
                  <a:gd name="T31" fmla="*/ 65 h 1102"/>
                  <a:gd name="T32" fmla="*/ 84 w 892"/>
                  <a:gd name="T33" fmla="*/ 65 h 1102"/>
                  <a:gd name="T34" fmla="*/ 68 w 892"/>
                  <a:gd name="T35" fmla="*/ 66 h 1102"/>
                  <a:gd name="T36" fmla="*/ 61 w 892"/>
                  <a:gd name="T37" fmla="*/ 36 h 1102"/>
                  <a:gd name="T38" fmla="*/ 56 w 892"/>
                  <a:gd name="T39" fmla="*/ 27 h 1102"/>
                  <a:gd name="T40" fmla="*/ 48 w 892"/>
                  <a:gd name="T41" fmla="*/ 21 h 1102"/>
                  <a:gd name="T42" fmla="*/ 38 w 892"/>
                  <a:gd name="T43" fmla="*/ 17 h 1102"/>
                  <a:gd name="T44" fmla="*/ 24 w 892"/>
                  <a:gd name="T45" fmla="*/ 21 h 1102"/>
                  <a:gd name="T46" fmla="*/ 11 w 892"/>
                  <a:gd name="T47" fmla="*/ 36 h 1102"/>
                  <a:gd name="T48" fmla="*/ 12 w 892"/>
                  <a:gd name="T49" fmla="*/ 51 h 1102"/>
                  <a:gd name="T50" fmla="*/ 17 w 892"/>
                  <a:gd name="T51" fmla="*/ 62 h 1102"/>
                  <a:gd name="T52" fmla="*/ 26 w 892"/>
                  <a:gd name="T53" fmla="*/ 87 h 1102"/>
                  <a:gd name="T54" fmla="*/ 23 w 892"/>
                  <a:gd name="T55" fmla="*/ 99 h 1102"/>
                  <a:gd name="T56" fmla="*/ 18 w 892"/>
                  <a:gd name="T57" fmla="*/ 110 h 1102"/>
                  <a:gd name="T58" fmla="*/ 13 w 892"/>
                  <a:gd name="T59" fmla="*/ 121 h 1102"/>
                  <a:gd name="T60" fmla="*/ 7 w 892"/>
                  <a:gd name="T61" fmla="*/ 123 h 1102"/>
                  <a:gd name="T62" fmla="*/ 6 w 892"/>
                  <a:gd name="T63" fmla="*/ 117 h 11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92"/>
                  <a:gd name="T97" fmla="*/ 0 h 1102"/>
                  <a:gd name="T98" fmla="*/ 892 w 892"/>
                  <a:gd name="T99" fmla="*/ 1102 h 110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92" h="1102">
                    <a:moveTo>
                      <a:pt x="52" y="1048"/>
                    </a:moveTo>
                    <a:lnTo>
                      <a:pt x="77" y="998"/>
                    </a:lnTo>
                    <a:lnTo>
                      <a:pt x="100" y="952"/>
                    </a:lnTo>
                    <a:lnTo>
                      <a:pt x="145" y="854"/>
                    </a:lnTo>
                    <a:lnTo>
                      <a:pt x="168" y="786"/>
                    </a:lnTo>
                    <a:lnTo>
                      <a:pt x="157" y="743"/>
                    </a:lnTo>
                    <a:lnTo>
                      <a:pt x="136" y="701"/>
                    </a:lnTo>
                    <a:lnTo>
                      <a:pt x="105" y="644"/>
                    </a:lnTo>
                    <a:lnTo>
                      <a:pt x="72" y="599"/>
                    </a:lnTo>
                    <a:lnTo>
                      <a:pt x="23" y="492"/>
                    </a:lnTo>
                    <a:lnTo>
                      <a:pt x="0" y="295"/>
                    </a:lnTo>
                    <a:lnTo>
                      <a:pt x="36" y="210"/>
                    </a:lnTo>
                    <a:lnTo>
                      <a:pt x="57" y="170"/>
                    </a:lnTo>
                    <a:lnTo>
                      <a:pt x="82" y="135"/>
                    </a:lnTo>
                    <a:lnTo>
                      <a:pt x="109" y="101"/>
                    </a:lnTo>
                    <a:lnTo>
                      <a:pt x="140" y="71"/>
                    </a:lnTo>
                    <a:lnTo>
                      <a:pt x="174" y="47"/>
                    </a:lnTo>
                    <a:lnTo>
                      <a:pt x="213" y="24"/>
                    </a:lnTo>
                    <a:lnTo>
                      <a:pt x="276" y="5"/>
                    </a:lnTo>
                    <a:lnTo>
                      <a:pt x="343" y="0"/>
                    </a:lnTo>
                    <a:lnTo>
                      <a:pt x="476" y="32"/>
                    </a:lnTo>
                    <a:lnTo>
                      <a:pt x="537" y="67"/>
                    </a:lnTo>
                    <a:lnTo>
                      <a:pt x="589" y="112"/>
                    </a:lnTo>
                    <a:lnTo>
                      <a:pt x="659" y="237"/>
                    </a:lnTo>
                    <a:lnTo>
                      <a:pt x="670" y="463"/>
                    </a:lnTo>
                    <a:lnTo>
                      <a:pt x="702" y="519"/>
                    </a:lnTo>
                    <a:lnTo>
                      <a:pt x="740" y="527"/>
                    </a:lnTo>
                    <a:lnTo>
                      <a:pt x="791" y="515"/>
                    </a:lnTo>
                    <a:lnTo>
                      <a:pt x="864" y="519"/>
                    </a:lnTo>
                    <a:lnTo>
                      <a:pt x="888" y="536"/>
                    </a:lnTo>
                    <a:lnTo>
                      <a:pt x="892" y="564"/>
                    </a:lnTo>
                    <a:lnTo>
                      <a:pt x="878" y="586"/>
                    </a:lnTo>
                    <a:lnTo>
                      <a:pt x="851" y="592"/>
                    </a:lnTo>
                    <a:lnTo>
                      <a:pt x="747" y="588"/>
                    </a:lnTo>
                    <a:lnTo>
                      <a:pt x="669" y="602"/>
                    </a:lnTo>
                    <a:lnTo>
                      <a:pt x="610" y="593"/>
                    </a:lnTo>
                    <a:lnTo>
                      <a:pt x="563" y="519"/>
                    </a:lnTo>
                    <a:lnTo>
                      <a:pt x="552" y="320"/>
                    </a:lnTo>
                    <a:lnTo>
                      <a:pt x="535" y="283"/>
                    </a:lnTo>
                    <a:lnTo>
                      <a:pt x="507" y="247"/>
                    </a:lnTo>
                    <a:lnTo>
                      <a:pt x="471" y="214"/>
                    </a:lnTo>
                    <a:lnTo>
                      <a:pt x="430" y="186"/>
                    </a:lnTo>
                    <a:lnTo>
                      <a:pt x="387" y="164"/>
                    </a:lnTo>
                    <a:lnTo>
                      <a:pt x="344" y="152"/>
                    </a:lnTo>
                    <a:lnTo>
                      <a:pt x="267" y="157"/>
                    </a:lnTo>
                    <a:lnTo>
                      <a:pt x="213" y="185"/>
                    </a:lnTo>
                    <a:lnTo>
                      <a:pt x="166" y="222"/>
                    </a:lnTo>
                    <a:lnTo>
                      <a:pt x="99" y="325"/>
                    </a:lnTo>
                    <a:lnTo>
                      <a:pt x="94" y="390"/>
                    </a:lnTo>
                    <a:lnTo>
                      <a:pt x="105" y="460"/>
                    </a:lnTo>
                    <a:lnTo>
                      <a:pt x="125" y="517"/>
                    </a:lnTo>
                    <a:lnTo>
                      <a:pt x="156" y="559"/>
                    </a:lnTo>
                    <a:lnTo>
                      <a:pt x="220" y="651"/>
                    </a:lnTo>
                    <a:lnTo>
                      <a:pt x="237" y="786"/>
                    </a:lnTo>
                    <a:lnTo>
                      <a:pt x="229" y="837"/>
                    </a:lnTo>
                    <a:lnTo>
                      <a:pt x="208" y="885"/>
                    </a:lnTo>
                    <a:lnTo>
                      <a:pt x="184" y="938"/>
                    </a:lnTo>
                    <a:lnTo>
                      <a:pt x="162" y="984"/>
                    </a:lnTo>
                    <a:lnTo>
                      <a:pt x="140" y="1030"/>
                    </a:lnTo>
                    <a:lnTo>
                      <a:pt x="114" y="1083"/>
                    </a:lnTo>
                    <a:lnTo>
                      <a:pt x="93" y="1102"/>
                    </a:lnTo>
                    <a:lnTo>
                      <a:pt x="67" y="1099"/>
                    </a:lnTo>
                    <a:lnTo>
                      <a:pt x="52" y="10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2743200" y="1841500"/>
            <a:ext cx="1974850" cy="1327150"/>
            <a:chOff x="1728" y="1160"/>
            <a:chExt cx="1244" cy="836"/>
          </a:xfrm>
        </p:grpSpPr>
        <p:sp>
          <p:nvSpPr>
            <p:cNvPr id="4123" name="Freeform 13"/>
            <p:cNvSpPr>
              <a:spLocks/>
            </p:cNvSpPr>
            <p:nvPr/>
          </p:nvSpPr>
          <p:spPr bwMode="auto">
            <a:xfrm>
              <a:off x="1728" y="1165"/>
              <a:ext cx="1129" cy="817"/>
            </a:xfrm>
            <a:custGeom>
              <a:avLst/>
              <a:gdLst>
                <a:gd name="T0" fmla="*/ 330 w 3386"/>
                <a:gd name="T1" fmla="*/ 54 h 2451"/>
                <a:gd name="T2" fmla="*/ 185 w 3386"/>
                <a:gd name="T3" fmla="*/ 0 h 2451"/>
                <a:gd name="T4" fmla="*/ 181 w 3386"/>
                <a:gd name="T5" fmla="*/ 5 h 2451"/>
                <a:gd name="T6" fmla="*/ 177 w 3386"/>
                <a:gd name="T7" fmla="*/ 10 h 2451"/>
                <a:gd name="T8" fmla="*/ 172 w 3386"/>
                <a:gd name="T9" fmla="*/ 15 h 2451"/>
                <a:gd name="T10" fmla="*/ 167 w 3386"/>
                <a:gd name="T11" fmla="*/ 20 h 2451"/>
                <a:gd name="T12" fmla="*/ 162 w 3386"/>
                <a:gd name="T13" fmla="*/ 25 h 2451"/>
                <a:gd name="T14" fmla="*/ 157 w 3386"/>
                <a:gd name="T15" fmla="*/ 30 h 2451"/>
                <a:gd name="T16" fmla="*/ 152 w 3386"/>
                <a:gd name="T17" fmla="*/ 34 h 2451"/>
                <a:gd name="T18" fmla="*/ 147 w 3386"/>
                <a:gd name="T19" fmla="*/ 39 h 2451"/>
                <a:gd name="T20" fmla="*/ 142 w 3386"/>
                <a:gd name="T21" fmla="*/ 43 h 2451"/>
                <a:gd name="T22" fmla="*/ 136 w 3386"/>
                <a:gd name="T23" fmla="*/ 47 h 2451"/>
                <a:gd name="T24" fmla="*/ 133 w 3386"/>
                <a:gd name="T25" fmla="*/ 50 h 2451"/>
                <a:gd name="T26" fmla="*/ 130 w 3386"/>
                <a:gd name="T27" fmla="*/ 52 h 2451"/>
                <a:gd name="T28" fmla="*/ 127 w 3386"/>
                <a:gd name="T29" fmla="*/ 54 h 2451"/>
                <a:gd name="T30" fmla="*/ 124 w 3386"/>
                <a:gd name="T31" fmla="*/ 56 h 2451"/>
                <a:gd name="T32" fmla="*/ 122 w 3386"/>
                <a:gd name="T33" fmla="*/ 58 h 2451"/>
                <a:gd name="T34" fmla="*/ 119 w 3386"/>
                <a:gd name="T35" fmla="*/ 60 h 2451"/>
                <a:gd name="T36" fmla="*/ 116 w 3386"/>
                <a:gd name="T37" fmla="*/ 62 h 2451"/>
                <a:gd name="T38" fmla="*/ 113 w 3386"/>
                <a:gd name="T39" fmla="*/ 64 h 2451"/>
                <a:gd name="T40" fmla="*/ 107 w 3386"/>
                <a:gd name="T41" fmla="*/ 68 h 2451"/>
                <a:gd name="T42" fmla="*/ 100 w 3386"/>
                <a:gd name="T43" fmla="*/ 72 h 2451"/>
                <a:gd name="T44" fmla="*/ 94 w 3386"/>
                <a:gd name="T45" fmla="*/ 76 h 2451"/>
                <a:gd name="T46" fmla="*/ 88 w 3386"/>
                <a:gd name="T47" fmla="*/ 80 h 2451"/>
                <a:gd name="T48" fmla="*/ 82 w 3386"/>
                <a:gd name="T49" fmla="*/ 84 h 2451"/>
                <a:gd name="T50" fmla="*/ 75 w 3386"/>
                <a:gd name="T51" fmla="*/ 88 h 2451"/>
                <a:gd name="T52" fmla="*/ 69 w 3386"/>
                <a:gd name="T53" fmla="*/ 92 h 2451"/>
                <a:gd name="T54" fmla="*/ 63 w 3386"/>
                <a:gd name="T55" fmla="*/ 96 h 2451"/>
                <a:gd name="T56" fmla="*/ 56 w 3386"/>
                <a:gd name="T57" fmla="*/ 99 h 2451"/>
                <a:gd name="T58" fmla="*/ 50 w 3386"/>
                <a:gd name="T59" fmla="*/ 103 h 2451"/>
                <a:gd name="T60" fmla="*/ 44 w 3386"/>
                <a:gd name="T61" fmla="*/ 107 h 2451"/>
                <a:gd name="T62" fmla="*/ 37 w 3386"/>
                <a:gd name="T63" fmla="*/ 111 h 2451"/>
                <a:gd name="T64" fmla="*/ 31 w 3386"/>
                <a:gd name="T65" fmla="*/ 115 h 2451"/>
                <a:gd name="T66" fmla="*/ 25 w 3386"/>
                <a:gd name="T67" fmla="*/ 119 h 2451"/>
                <a:gd name="T68" fmla="*/ 18 w 3386"/>
                <a:gd name="T69" fmla="*/ 123 h 2451"/>
                <a:gd name="T70" fmla="*/ 12 w 3386"/>
                <a:gd name="T71" fmla="*/ 127 h 2451"/>
                <a:gd name="T72" fmla="*/ 6 w 3386"/>
                <a:gd name="T73" fmla="*/ 131 h 2451"/>
                <a:gd name="T74" fmla="*/ 3 w 3386"/>
                <a:gd name="T75" fmla="*/ 133 h 2451"/>
                <a:gd name="T76" fmla="*/ 0 w 3386"/>
                <a:gd name="T77" fmla="*/ 135 h 2451"/>
                <a:gd name="T78" fmla="*/ 90 w 3386"/>
                <a:gd name="T79" fmla="*/ 158 h 2451"/>
                <a:gd name="T80" fmla="*/ 96 w 3386"/>
                <a:gd name="T81" fmla="*/ 217 h 2451"/>
                <a:gd name="T82" fmla="*/ 179 w 3386"/>
                <a:gd name="T83" fmla="*/ 245 h 2451"/>
                <a:gd name="T84" fmla="*/ 297 w 3386"/>
                <a:gd name="T85" fmla="*/ 203 h 2451"/>
                <a:gd name="T86" fmla="*/ 317 w 3386"/>
                <a:gd name="T87" fmla="*/ 229 h 2451"/>
                <a:gd name="T88" fmla="*/ 300 w 3386"/>
                <a:gd name="T89" fmla="*/ 269 h 2451"/>
                <a:gd name="T90" fmla="*/ 326 w 3386"/>
                <a:gd name="T91" fmla="*/ 272 h 2451"/>
                <a:gd name="T92" fmla="*/ 350 w 3386"/>
                <a:gd name="T93" fmla="*/ 271 h 2451"/>
                <a:gd name="T94" fmla="*/ 375 w 3386"/>
                <a:gd name="T95" fmla="*/ 254 h 2451"/>
                <a:gd name="T96" fmla="*/ 355 w 3386"/>
                <a:gd name="T97" fmla="*/ 189 h 2451"/>
                <a:gd name="T98" fmla="*/ 335 w 3386"/>
                <a:gd name="T99" fmla="*/ 148 h 2451"/>
                <a:gd name="T100" fmla="*/ 376 w 3386"/>
                <a:gd name="T101" fmla="*/ 97 h 2451"/>
                <a:gd name="T102" fmla="*/ 330 w 3386"/>
                <a:gd name="T103" fmla="*/ 54 h 2451"/>
                <a:gd name="T104" fmla="*/ 330 w 3386"/>
                <a:gd name="T105" fmla="*/ 54 h 24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386"/>
                <a:gd name="T160" fmla="*/ 0 h 2451"/>
                <a:gd name="T161" fmla="*/ 3386 w 3386"/>
                <a:gd name="T162" fmla="*/ 2451 h 24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386" h="2451">
                  <a:moveTo>
                    <a:pt x="2971" y="485"/>
                  </a:moveTo>
                  <a:lnTo>
                    <a:pt x="1667" y="0"/>
                  </a:lnTo>
                  <a:lnTo>
                    <a:pt x="1629" y="47"/>
                  </a:lnTo>
                  <a:lnTo>
                    <a:pt x="1589" y="93"/>
                  </a:lnTo>
                  <a:lnTo>
                    <a:pt x="1548" y="139"/>
                  </a:lnTo>
                  <a:lnTo>
                    <a:pt x="1506" y="182"/>
                  </a:lnTo>
                  <a:lnTo>
                    <a:pt x="1462" y="225"/>
                  </a:lnTo>
                  <a:lnTo>
                    <a:pt x="1417" y="267"/>
                  </a:lnTo>
                  <a:lnTo>
                    <a:pt x="1370" y="308"/>
                  </a:lnTo>
                  <a:lnTo>
                    <a:pt x="1322" y="348"/>
                  </a:lnTo>
                  <a:lnTo>
                    <a:pt x="1274" y="387"/>
                  </a:lnTo>
                  <a:lnTo>
                    <a:pt x="1223" y="427"/>
                  </a:lnTo>
                  <a:lnTo>
                    <a:pt x="1198" y="446"/>
                  </a:lnTo>
                  <a:lnTo>
                    <a:pt x="1172" y="465"/>
                  </a:lnTo>
                  <a:lnTo>
                    <a:pt x="1146" y="484"/>
                  </a:lnTo>
                  <a:lnTo>
                    <a:pt x="1120" y="502"/>
                  </a:lnTo>
                  <a:lnTo>
                    <a:pt x="1095" y="521"/>
                  </a:lnTo>
                  <a:lnTo>
                    <a:pt x="1067" y="539"/>
                  </a:lnTo>
                  <a:lnTo>
                    <a:pt x="1040" y="558"/>
                  </a:lnTo>
                  <a:lnTo>
                    <a:pt x="1014" y="577"/>
                  </a:lnTo>
                  <a:lnTo>
                    <a:pt x="960" y="612"/>
                  </a:lnTo>
                  <a:lnTo>
                    <a:pt x="904" y="648"/>
                  </a:lnTo>
                  <a:lnTo>
                    <a:pt x="848" y="684"/>
                  </a:lnTo>
                  <a:lnTo>
                    <a:pt x="793" y="720"/>
                  </a:lnTo>
                  <a:lnTo>
                    <a:pt x="736" y="755"/>
                  </a:lnTo>
                  <a:lnTo>
                    <a:pt x="679" y="789"/>
                  </a:lnTo>
                  <a:lnTo>
                    <a:pt x="622" y="825"/>
                  </a:lnTo>
                  <a:lnTo>
                    <a:pt x="565" y="860"/>
                  </a:lnTo>
                  <a:lnTo>
                    <a:pt x="508" y="894"/>
                  </a:lnTo>
                  <a:lnTo>
                    <a:pt x="450" y="929"/>
                  </a:lnTo>
                  <a:lnTo>
                    <a:pt x="393" y="965"/>
                  </a:lnTo>
                  <a:lnTo>
                    <a:pt x="336" y="999"/>
                  </a:lnTo>
                  <a:lnTo>
                    <a:pt x="280" y="1035"/>
                  </a:lnTo>
                  <a:lnTo>
                    <a:pt x="223" y="1071"/>
                  </a:lnTo>
                  <a:lnTo>
                    <a:pt x="166" y="1107"/>
                  </a:lnTo>
                  <a:lnTo>
                    <a:pt x="110" y="1143"/>
                  </a:lnTo>
                  <a:lnTo>
                    <a:pt x="54" y="1180"/>
                  </a:lnTo>
                  <a:lnTo>
                    <a:pt x="27" y="1199"/>
                  </a:lnTo>
                  <a:lnTo>
                    <a:pt x="0" y="1217"/>
                  </a:lnTo>
                  <a:lnTo>
                    <a:pt x="809" y="1422"/>
                  </a:lnTo>
                  <a:lnTo>
                    <a:pt x="866" y="1950"/>
                  </a:lnTo>
                  <a:lnTo>
                    <a:pt x="1611" y="2204"/>
                  </a:lnTo>
                  <a:lnTo>
                    <a:pt x="2675" y="1824"/>
                  </a:lnTo>
                  <a:lnTo>
                    <a:pt x="2851" y="2057"/>
                  </a:lnTo>
                  <a:lnTo>
                    <a:pt x="2696" y="2417"/>
                  </a:lnTo>
                  <a:lnTo>
                    <a:pt x="2929" y="2451"/>
                  </a:lnTo>
                  <a:lnTo>
                    <a:pt x="3146" y="2438"/>
                  </a:lnTo>
                  <a:lnTo>
                    <a:pt x="3371" y="2282"/>
                  </a:lnTo>
                  <a:lnTo>
                    <a:pt x="3196" y="1697"/>
                  </a:lnTo>
                  <a:lnTo>
                    <a:pt x="3013" y="1331"/>
                  </a:lnTo>
                  <a:lnTo>
                    <a:pt x="3386" y="872"/>
                  </a:lnTo>
                  <a:lnTo>
                    <a:pt x="2971" y="4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14"/>
            <p:cNvSpPr>
              <a:spLocks/>
            </p:cNvSpPr>
            <p:nvPr/>
          </p:nvSpPr>
          <p:spPr bwMode="auto">
            <a:xfrm>
              <a:off x="1866" y="1190"/>
              <a:ext cx="1106" cy="761"/>
            </a:xfrm>
            <a:custGeom>
              <a:avLst/>
              <a:gdLst>
                <a:gd name="T0" fmla="*/ 0 w 3317"/>
                <a:gd name="T1" fmla="*/ 117 h 2284"/>
                <a:gd name="T2" fmla="*/ 74 w 3317"/>
                <a:gd name="T3" fmla="*/ 142 h 2284"/>
                <a:gd name="T4" fmla="*/ 108 w 3317"/>
                <a:gd name="T5" fmla="*/ 236 h 2284"/>
                <a:gd name="T6" fmla="*/ 193 w 3317"/>
                <a:gd name="T7" fmla="*/ 254 h 2284"/>
                <a:gd name="T8" fmla="*/ 299 w 3317"/>
                <a:gd name="T9" fmla="*/ 171 h 2284"/>
                <a:gd name="T10" fmla="*/ 307 w 3317"/>
                <a:gd name="T11" fmla="*/ 122 h 2284"/>
                <a:gd name="T12" fmla="*/ 369 w 3317"/>
                <a:gd name="T13" fmla="*/ 74 h 2284"/>
                <a:gd name="T14" fmla="*/ 168 w 3317"/>
                <a:gd name="T15" fmla="*/ 0 h 2284"/>
                <a:gd name="T16" fmla="*/ 125 w 3317"/>
                <a:gd name="T17" fmla="*/ 48 h 2284"/>
                <a:gd name="T18" fmla="*/ 79 w 3317"/>
                <a:gd name="T19" fmla="*/ 79 h 2284"/>
                <a:gd name="T20" fmla="*/ 0 w 3317"/>
                <a:gd name="T21" fmla="*/ 117 h 2284"/>
                <a:gd name="T22" fmla="*/ 0 w 3317"/>
                <a:gd name="T23" fmla="*/ 117 h 22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17"/>
                <a:gd name="T37" fmla="*/ 0 h 2284"/>
                <a:gd name="T38" fmla="*/ 3317 w 3317"/>
                <a:gd name="T39" fmla="*/ 2284 h 228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17" h="2284">
                  <a:moveTo>
                    <a:pt x="0" y="1057"/>
                  </a:moveTo>
                  <a:lnTo>
                    <a:pt x="669" y="1283"/>
                  </a:lnTo>
                  <a:lnTo>
                    <a:pt x="972" y="2128"/>
                  </a:lnTo>
                  <a:lnTo>
                    <a:pt x="1739" y="2284"/>
                  </a:lnTo>
                  <a:lnTo>
                    <a:pt x="2690" y="1543"/>
                  </a:lnTo>
                  <a:lnTo>
                    <a:pt x="2762" y="1098"/>
                  </a:lnTo>
                  <a:lnTo>
                    <a:pt x="3317" y="668"/>
                  </a:lnTo>
                  <a:lnTo>
                    <a:pt x="1508" y="0"/>
                  </a:lnTo>
                  <a:lnTo>
                    <a:pt x="1121" y="436"/>
                  </a:lnTo>
                  <a:lnTo>
                    <a:pt x="711" y="712"/>
                  </a:lnTo>
                  <a:lnTo>
                    <a:pt x="0" y="1057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15"/>
            <p:cNvSpPr>
              <a:spLocks/>
            </p:cNvSpPr>
            <p:nvPr/>
          </p:nvSpPr>
          <p:spPr bwMode="auto">
            <a:xfrm>
              <a:off x="2634" y="1625"/>
              <a:ext cx="293" cy="357"/>
            </a:xfrm>
            <a:custGeom>
              <a:avLst/>
              <a:gdLst>
                <a:gd name="T0" fmla="*/ 18 w 879"/>
                <a:gd name="T1" fmla="*/ 3 h 1071"/>
                <a:gd name="T2" fmla="*/ 0 w 879"/>
                <a:gd name="T3" fmla="*/ 27 h 1071"/>
                <a:gd name="T4" fmla="*/ 0 w 879"/>
                <a:gd name="T5" fmla="*/ 53 h 1071"/>
                <a:gd name="T6" fmla="*/ 20 w 879"/>
                <a:gd name="T7" fmla="*/ 56 h 1071"/>
                <a:gd name="T8" fmla="*/ 24 w 879"/>
                <a:gd name="T9" fmla="*/ 119 h 1071"/>
                <a:gd name="T10" fmla="*/ 73 w 879"/>
                <a:gd name="T11" fmla="*/ 100 h 1071"/>
                <a:gd name="T12" fmla="*/ 94 w 879"/>
                <a:gd name="T13" fmla="*/ 65 h 1071"/>
                <a:gd name="T14" fmla="*/ 98 w 879"/>
                <a:gd name="T15" fmla="*/ 47 h 1071"/>
                <a:gd name="T16" fmla="*/ 74 w 879"/>
                <a:gd name="T17" fmla="*/ 42 h 1071"/>
                <a:gd name="T18" fmla="*/ 72 w 879"/>
                <a:gd name="T19" fmla="*/ 16 h 1071"/>
                <a:gd name="T20" fmla="*/ 49 w 879"/>
                <a:gd name="T21" fmla="*/ 0 h 1071"/>
                <a:gd name="T22" fmla="*/ 18 w 879"/>
                <a:gd name="T23" fmla="*/ 3 h 1071"/>
                <a:gd name="T24" fmla="*/ 18 w 879"/>
                <a:gd name="T25" fmla="*/ 3 h 10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79"/>
                <a:gd name="T40" fmla="*/ 0 h 1071"/>
                <a:gd name="T41" fmla="*/ 879 w 879"/>
                <a:gd name="T42" fmla="*/ 1071 h 10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79" h="1071">
                  <a:moveTo>
                    <a:pt x="162" y="28"/>
                  </a:moveTo>
                  <a:lnTo>
                    <a:pt x="0" y="246"/>
                  </a:lnTo>
                  <a:lnTo>
                    <a:pt x="0" y="473"/>
                  </a:lnTo>
                  <a:lnTo>
                    <a:pt x="176" y="500"/>
                  </a:lnTo>
                  <a:lnTo>
                    <a:pt x="212" y="1071"/>
                  </a:lnTo>
                  <a:lnTo>
                    <a:pt x="654" y="902"/>
                  </a:lnTo>
                  <a:lnTo>
                    <a:pt x="845" y="585"/>
                  </a:lnTo>
                  <a:lnTo>
                    <a:pt x="879" y="423"/>
                  </a:lnTo>
                  <a:lnTo>
                    <a:pt x="662" y="374"/>
                  </a:lnTo>
                  <a:lnTo>
                    <a:pt x="648" y="148"/>
                  </a:lnTo>
                  <a:lnTo>
                    <a:pt x="444" y="0"/>
                  </a:lnTo>
                  <a:lnTo>
                    <a:pt x="162" y="28"/>
                  </a:lnTo>
                  <a:close/>
                </a:path>
              </a:pathLst>
            </a:custGeom>
            <a:solidFill>
              <a:srgbClr val="E5D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16"/>
            <p:cNvSpPr>
              <a:spLocks/>
            </p:cNvSpPr>
            <p:nvPr/>
          </p:nvSpPr>
          <p:spPr bwMode="auto">
            <a:xfrm>
              <a:off x="1981" y="1610"/>
              <a:ext cx="406" cy="314"/>
            </a:xfrm>
            <a:custGeom>
              <a:avLst/>
              <a:gdLst>
                <a:gd name="T0" fmla="*/ 10 w 1220"/>
                <a:gd name="T1" fmla="*/ 4 h 942"/>
                <a:gd name="T2" fmla="*/ 14 w 1220"/>
                <a:gd name="T3" fmla="*/ 35 h 942"/>
                <a:gd name="T4" fmla="*/ 17 w 1220"/>
                <a:gd name="T5" fmla="*/ 58 h 942"/>
                <a:gd name="T6" fmla="*/ 18 w 1220"/>
                <a:gd name="T7" fmla="*/ 62 h 942"/>
                <a:gd name="T8" fmla="*/ 20 w 1220"/>
                <a:gd name="T9" fmla="*/ 64 h 942"/>
                <a:gd name="T10" fmla="*/ 25 w 1220"/>
                <a:gd name="T11" fmla="*/ 67 h 942"/>
                <a:gd name="T12" fmla="*/ 38 w 1220"/>
                <a:gd name="T13" fmla="*/ 71 h 942"/>
                <a:gd name="T14" fmla="*/ 49 w 1220"/>
                <a:gd name="T15" fmla="*/ 75 h 942"/>
                <a:gd name="T16" fmla="*/ 58 w 1220"/>
                <a:gd name="T17" fmla="*/ 79 h 942"/>
                <a:gd name="T18" fmla="*/ 67 w 1220"/>
                <a:gd name="T19" fmla="*/ 82 h 942"/>
                <a:gd name="T20" fmla="*/ 79 w 1220"/>
                <a:gd name="T21" fmla="*/ 85 h 942"/>
                <a:gd name="T22" fmla="*/ 90 w 1220"/>
                <a:gd name="T23" fmla="*/ 87 h 942"/>
                <a:gd name="T24" fmla="*/ 101 w 1220"/>
                <a:gd name="T25" fmla="*/ 88 h 942"/>
                <a:gd name="T26" fmla="*/ 120 w 1220"/>
                <a:gd name="T27" fmla="*/ 88 h 942"/>
                <a:gd name="T28" fmla="*/ 131 w 1220"/>
                <a:gd name="T29" fmla="*/ 89 h 942"/>
                <a:gd name="T30" fmla="*/ 135 w 1220"/>
                <a:gd name="T31" fmla="*/ 93 h 942"/>
                <a:gd name="T32" fmla="*/ 135 w 1220"/>
                <a:gd name="T33" fmla="*/ 95 h 942"/>
                <a:gd name="T34" fmla="*/ 133 w 1220"/>
                <a:gd name="T35" fmla="*/ 98 h 942"/>
                <a:gd name="T36" fmla="*/ 129 w 1220"/>
                <a:gd name="T37" fmla="*/ 100 h 942"/>
                <a:gd name="T38" fmla="*/ 124 w 1220"/>
                <a:gd name="T39" fmla="*/ 101 h 942"/>
                <a:gd name="T40" fmla="*/ 113 w 1220"/>
                <a:gd name="T41" fmla="*/ 103 h 942"/>
                <a:gd name="T42" fmla="*/ 101 w 1220"/>
                <a:gd name="T43" fmla="*/ 105 h 942"/>
                <a:gd name="T44" fmla="*/ 75 w 1220"/>
                <a:gd name="T45" fmla="*/ 102 h 942"/>
                <a:gd name="T46" fmla="*/ 64 w 1220"/>
                <a:gd name="T47" fmla="*/ 100 h 942"/>
                <a:gd name="T48" fmla="*/ 53 w 1220"/>
                <a:gd name="T49" fmla="*/ 97 h 942"/>
                <a:gd name="T50" fmla="*/ 42 w 1220"/>
                <a:gd name="T51" fmla="*/ 93 h 942"/>
                <a:gd name="T52" fmla="*/ 31 w 1220"/>
                <a:gd name="T53" fmla="*/ 89 h 942"/>
                <a:gd name="T54" fmla="*/ 26 w 1220"/>
                <a:gd name="T55" fmla="*/ 87 h 942"/>
                <a:gd name="T56" fmla="*/ 22 w 1220"/>
                <a:gd name="T57" fmla="*/ 84 h 942"/>
                <a:gd name="T58" fmla="*/ 17 w 1220"/>
                <a:gd name="T59" fmla="*/ 82 h 942"/>
                <a:gd name="T60" fmla="*/ 13 w 1220"/>
                <a:gd name="T61" fmla="*/ 79 h 942"/>
                <a:gd name="T62" fmla="*/ 6 w 1220"/>
                <a:gd name="T63" fmla="*/ 73 h 942"/>
                <a:gd name="T64" fmla="*/ 1 w 1220"/>
                <a:gd name="T65" fmla="*/ 64 h 942"/>
                <a:gd name="T66" fmla="*/ 0 w 1220"/>
                <a:gd name="T67" fmla="*/ 56 h 942"/>
                <a:gd name="T68" fmla="*/ 1 w 1220"/>
                <a:gd name="T69" fmla="*/ 50 h 942"/>
                <a:gd name="T70" fmla="*/ 3 w 1220"/>
                <a:gd name="T71" fmla="*/ 35 h 942"/>
                <a:gd name="T72" fmla="*/ 2 w 1220"/>
                <a:gd name="T73" fmla="*/ 5 h 942"/>
                <a:gd name="T74" fmla="*/ 3 w 1220"/>
                <a:gd name="T75" fmla="*/ 1 h 942"/>
                <a:gd name="T76" fmla="*/ 5 w 1220"/>
                <a:gd name="T77" fmla="*/ 0 h 942"/>
                <a:gd name="T78" fmla="*/ 10 w 1220"/>
                <a:gd name="T79" fmla="*/ 4 h 942"/>
                <a:gd name="T80" fmla="*/ 10 w 1220"/>
                <a:gd name="T81" fmla="*/ 4 h 9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20"/>
                <a:gd name="T124" fmla="*/ 0 h 942"/>
                <a:gd name="T125" fmla="*/ 1220 w 1220"/>
                <a:gd name="T126" fmla="*/ 942 h 94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20" h="942">
                  <a:moveTo>
                    <a:pt x="87" y="32"/>
                  </a:moveTo>
                  <a:lnTo>
                    <a:pt x="130" y="311"/>
                  </a:lnTo>
                  <a:lnTo>
                    <a:pt x="150" y="524"/>
                  </a:lnTo>
                  <a:lnTo>
                    <a:pt x="163" y="554"/>
                  </a:lnTo>
                  <a:lnTo>
                    <a:pt x="182" y="575"/>
                  </a:lnTo>
                  <a:lnTo>
                    <a:pt x="229" y="600"/>
                  </a:lnTo>
                  <a:lnTo>
                    <a:pt x="341" y="643"/>
                  </a:lnTo>
                  <a:lnTo>
                    <a:pt x="440" y="676"/>
                  </a:lnTo>
                  <a:lnTo>
                    <a:pt x="523" y="707"/>
                  </a:lnTo>
                  <a:lnTo>
                    <a:pt x="607" y="737"/>
                  </a:lnTo>
                  <a:lnTo>
                    <a:pt x="708" y="762"/>
                  </a:lnTo>
                  <a:lnTo>
                    <a:pt x="810" y="779"/>
                  </a:lnTo>
                  <a:lnTo>
                    <a:pt x="907" y="790"/>
                  </a:lnTo>
                  <a:lnTo>
                    <a:pt x="1085" y="792"/>
                  </a:lnTo>
                  <a:lnTo>
                    <a:pt x="1180" y="802"/>
                  </a:lnTo>
                  <a:lnTo>
                    <a:pt x="1220" y="836"/>
                  </a:lnTo>
                  <a:lnTo>
                    <a:pt x="1218" y="857"/>
                  </a:lnTo>
                  <a:lnTo>
                    <a:pt x="1202" y="878"/>
                  </a:lnTo>
                  <a:lnTo>
                    <a:pt x="1170" y="896"/>
                  </a:lnTo>
                  <a:lnTo>
                    <a:pt x="1123" y="911"/>
                  </a:lnTo>
                  <a:lnTo>
                    <a:pt x="1020" y="931"/>
                  </a:lnTo>
                  <a:lnTo>
                    <a:pt x="914" y="942"/>
                  </a:lnTo>
                  <a:lnTo>
                    <a:pt x="679" y="922"/>
                  </a:lnTo>
                  <a:lnTo>
                    <a:pt x="573" y="898"/>
                  </a:lnTo>
                  <a:lnTo>
                    <a:pt x="478" y="869"/>
                  </a:lnTo>
                  <a:lnTo>
                    <a:pt x="382" y="837"/>
                  </a:lnTo>
                  <a:lnTo>
                    <a:pt x="277" y="804"/>
                  </a:lnTo>
                  <a:lnTo>
                    <a:pt x="236" y="779"/>
                  </a:lnTo>
                  <a:lnTo>
                    <a:pt x="196" y="757"/>
                  </a:lnTo>
                  <a:lnTo>
                    <a:pt x="156" y="736"/>
                  </a:lnTo>
                  <a:lnTo>
                    <a:pt x="119" y="713"/>
                  </a:lnTo>
                  <a:lnTo>
                    <a:pt x="55" y="656"/>
                  </a:lnTo>
                  <a:lnTo>
                    <a:pt x="10" y="576"/>
                  </a:lnTo>
                  <a:lnTo>
                    <a:pt x="0" y="508"/>
                  </a:lnTo>
                  <a:lnTo>
                    <a:pt x="9" y="446"/>
                  </a:lnTo>
                  <a:lnTo>
                    <a:pt x="31" y="311"/>
                  </a:lnTo>
                  <a:lnTo>
                    <a:pt x="17" y="42"/>
                  </a:lnTo>
                  <a:lnTo>
                    <a:pt x="25" y="12"/>
                  </a:lnTo>
                  <a:lnTo>
                    <a:pt x="47" y="0"/>
                  </a:lnTo>
                  <a:lnTo>
                    <a:pt x="87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17"/>
            <p:cNvSpPr>
              <a:spLocks/>
            </p:cNvSpPr>
            <p:nvPr/>
          </p:nvSpPr>
          <p:spPr bwMode="auto">
            <a:xfrm>
              <a:off x="1757" y="1584"/>
              <a:ext cx="672" cy="365"/>
            </a:xfrm>
            <a:custGeom>
              <a:avLst/>
              <a:gdLst>
                <a:gd name="T0" fmla="*/ 4 w 2014"/>
                <a:gd name="T1" fmla="*/ 0 h 1095"/>
                <a:gd name="T2" fmla="*/ 45 w 2014"/>
                <a:gd name="T3" fmla="*/ 0 h 1095"/>
                <a:gd name="T4" fmla="*/ 65 w 2014"/>
                <a:gd name="T5" fmla="*/ 2 h 1095"/>
                <a:gd name="T6" fmla="*/ 85 w 2014"/>
                <a:gd name="T7" fmla="*/ 8 h 1095"/>
                <a:gd name="T8" fmla="*/ 94 w 2014"/>
                <a:gd name="T9" fmla="*/ 12 h 1095"/>
                <a:gd name="T10" fmla="*/ 102 w 2014"/>
                <a:gd name="T11" fmla="*/ 15 h 1095"/>
                <a:gd name="T12" fmla="*/ 109 w 2014"/>
                <a:gd name="T13" fmla="*/ 19 h 1095"/>
                <a:gd name="T14" fmla="*/ 113 w 2014"/>
                <a:gd name="T15" fmla="*/ 21 h 1095"/>
                <a:gd name="T16" fmla="*/ 117 w 2014"/>
                <a:gd name="T17" fmla="*/ 24 h 1095"/>
                <a:gd name="T18" fmla="*/ 125 w 2014"/>
                <a:gd name="T19" fmla="*/ 27 h 1095"/>
                <a:gd name="T20" fmla="*/ 131 w 2014"/>
                <a:gd name="T21" fmla="*/ 31 h 1095"/>
                <a:gd name="T22" fmla="*/ 137 w 2014"/>
                <a:gd name="T23" fmla="*/ 34 h 1095"/>
                <a:gd name="T24" fmla="*/ 143 w 2014"/>
                <a:gd name="T25" fmla="*/ 38 h 1095"/>
                <a:gd name="T26" fmla="*/ 149 w 2014"/>
                <a:gd name="T27" fmla="*/ 41 h 1095"/>
                <a:gd name="T28" fmla="*/ 154 w 2014"/>
                <a:gd name="T29" fmla="*/ 45 h 1095"/>
                <a:gd name="T30" fmla="*/ 160 w 2014"/>
                <a:gd name="T31" fmla="*/ 50 h 1095"/>
                <a:gd name="T32" fmla="*/ 166 w 2014"/>
                <a:gd name="T33" fmla="*/ 56 h 1095"/>
                <a:gd name="T34" fmla="*/ 172 w 2014"/>
                <a:gd name="T35" fmla="*/ 61 h 1095"/>
                <a:gd name="T36" fmla="*/ 177 w 2014"/>
                <a:gd name="T37" fmla="*/ 65 h 1095"/>
                <a:gd name="T38" fmla="*/ 182 w 2014"/>
                <a:gd name="T39" fmla="*/ 70 h 1095"/>
                <a:gd name="T40" fmla="*/ 186 w 2014"/>
                <a:gd name="T41" fmla="*/ 74 h 1095"/>
                <a:gd name="T42" fmla="*/ 190 w 2014"/>
                <a:gd name="T43" fmla="*/ 79 h 1095"/>
                <a:gd name="T44" fmla="*/ 195 w 2014"/>
                <a:gd name="T45" fmla="*/ 83 h 1095"/>
                <a:gd name="T46" fmla="*/ 200 w 2014"/>
                <a:gd name="T47" fmla="*/ 88 h 1095"/>
                <a:gd name="T48" fmla="*/ 205 w 2014"/>
                <a:gd name="T49" fmla="*/ 94 h 1095"/>
                <a:gd name="T50" fmla="*/ 223 w 2014"/>
                <a:gd name="T51" fmla="*/ 113 h 1095"/>
                <a:gd name="T52" fmla="*/ 224 w 2014"/>
                <a:gd name="T53" fmla="*/ 117 h 1095"/>
                <a:gd name="T54" fmla="*/ 224 w 2014"/>
                <a:gd name="T55" fmla="*/ 120 h 1095"/>
                <a:gd name="T56" fmla="*/ 221 w 2014"/>
                <a:gd name="T57" fmla="*/ 122 h 1095"/>
                <a:gd name="T58" fmla="*/ 217 w 2014"/>
                <a:gd name="T59" fmla="*/ 121 h 1095"/>
                <a:gd name="T60" fmla="*/ 194 w 2014"/>
                <a:gd name="T61" fmla="*/ 107 h 1095"/>
                <a:gd name="T62" fmla="*/ 189 w 2014"/>
                <a:gd name="T63" fmla="*/ 102 h 1095"/>
                <a:gd name="T64" fmla="*/ 184 w 2014"/>
                <a:gd name="T65" fmla="*/ 97 h 1095"/>
                <a:gd name="T66" fmla="*/ 180 w 2014"/>
                <a:gd name="T67" fmla="*/ 92 h 1095"/>
                <a:gd name="T68" fmla="*/ 175 w 2014"/>
                <a:gd name="T69" fmla="*/ 88 h 1095"/>
                <a:gd name="T70" fmla="*/ 171 w 2014"/>
                <a:gd name="T71" fmla="*/ 83 h 1095"/>
                <a:gd name="T72" fmla="*/ 166 w 2014"/>
                <a:gd name="T73" fmla="*/ 79 h 1095"/>
                <a:gd name="T74" fmla="*/ 161 w 2014"/>
                <a:gd name="T75" fmla="*/ 74 h 1095"/>
                <a:gd name="T76" fmla="*/ 155 w 2014"/>
                <a:gd name="T77" fmla="*/ 69 h 1095"/>
                <a:gd name="T78" fmla="*/ 150 w 2014"/>
                <a:gd name="T79" fmla="*/ 64 h 1095"/>
                <a:gd name="T80" fmla="*/ 144 w 2014"/>
                <a:gd name="T81" fmla="*/ 59 h 1095"/>
                <a:gd name="T82" fmla="*/ 139 w 2014"/>
                <a:gd name="T83" fmla="*/ 55 h 1095"/>
                <a:gd name="T84" fmla="*/ 134 w 2014"/>
                <a:gd name="T85" fmla="*/ 52 h 1095"/>
                <a:gd name="T86" fmla="*/ 129 w 2014"/>
                <a:gd name="T87" fmla="*/ 48 h 1095"/>
                <a:gd name="T88" fmla="*/ 123 w 2014"/>
                <a:gd name="T89" fmla="*/ 45 h 1095"/>
                <a:gd name="T90" fmla="*/ 117 w 2014"/>
                <a:gd name="T91" fmla="*/ 42 h 1095"/>
                <a:gd name="T92" fmla="*/ 111 w 2014"/>
                <a:gd name="T93" fmla="*/ 38 h 1095"/>
                <a:gd name="T94" fmla="*/ 107 w 2014"/>
                <a:gd name="T95" fmla="*/ 36 h 1095"/>
                <a:gd name="T96" fmla="*/ 103 w 2014"/>
                <a:gd name="T97" fmla="*/ 34 h 1095"/>
                <a:gd name="T98" fmla="*/ 96 w 2014"/>
                <a:gd name="T99" fmla="*/ 30 h 1095"/>
                <a:gd name="T100" fmla="*/ 89 w 2014"/>
                <a:gd name="T101" fmla="*/ 26 h 1095"/>
                <a:gd name="T102" fmla="*/ 80 w 2014"/>
                <a:gd name="T103" fmla="*/ 23 h 1095"/>
                <a:gd name="T104" fmla="*/ 70 w 2014"/>
                <a:gd name="T105" fmla="*/ 19 h 1095"/>
                <a:gd name="T106" fmla="*/ 61 w 2014"/>
                <a:gd name="T107" fmla="*/ 16 h 1095"/>
                <a:gd name="T108" fmla="*/ 52 w 2014"/>
                <a:gd name="T109" fmla="*/ 13 h 1095"/>
                <a:gd name="T110" fmla="*/ 43 w 2014"/>
                <a:gd name="T111" fmla="*/ 12 h 1095"/>
                <a:gd name="T112" fmla="*/ 25 w 2014"/>
                <a:gd name="T113" fmla="*/ 9 h 1095"/>
                <a:gd name="T114" fmla="*/ 4 w 2014"/>
                <a:gd name="T115" fmla="*/ 8 h 1095"/>
                <a:gd name="T116" fmla="*/ 1 w 2014"/>
                <a:gd name="T117" fmla="*/ 7 h 1095"/>
                <a:gd name="T118" fmla="*/ 0 w 2014"/>
                <a:gd name="T119" fmla="*/ 4 h 1095"/>
                <a:gd name="T120" fmla="*/ 1 w 2014"/>
                <a:gd name="T121" fmla="*/ 1 h 1095"/>
                <a:gd name="T122" fmla="*/ 4 w 2014"/>
                <a:gd name="T123" fmla="*/ 0 h 1095"/>
                <a:gd name="T124" fmla="*/ 4 w 2014"/>
                <a:gd name="T125" fmla="*/ 0 h 10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14"/>
                <a:gd name="T190" fmla="*/ 0 h 1095"/>
                <a:gd name="T191" fmla="*/ 2014 w 2014"/>
                <a:gd name="T192" fmla="*/ 1095 h 109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14" h="1095">
                  <a:moveTo>
                    <a:pt x="34" y="2"/>
                  </a:moveTo>
                  <a:lnTo>
                    <a:pt x="408" y="0"/>
                  </a:lnTo>
                  <a:lnTo>
                    <a:pt x="580" y="21"/>
                  </a:lnTo>
                  <a:lnTo>
                    <a:pt x="767" y="76"/>
                  </a:lnTo>
                  <a:lnTo>
                    <a:pt x="846" y="109"/>
                  </a:lnTo>
                  <a:lnTo>
                    <a:pt x="915" y="139"/>
                  </a:lnTo>
                  <a:lnTo>
                    <a:pt x="982" y="173"/>
                  </a:lnTo>
                  <a:lnTo>
                    <a:pt x="1018" y="191"/>
                  </a:lnTo>
                  <a:lnTo>
                    <a:pt x="1056" y="212"/>
                  </a:lnTo>
                  <a:lnTo>
                    <a:pt x="1120" y="247"/>
                  </a:lnTo>
                  <a:lnTo>
                    <a:pt x="1178" y="279"/>
                  </a:lnTo>
                  <a:lnTo>
                    <a:pt x="1234" y="309"/>
                  </a:lnTo>
                  <a:lnTo>
                    <a:pt x="1286" y="340"/>
                  </a:lnTo>
                  <a:lnTo>
                    <a:pt x="1337" y="373"/>
                  </a:lnTo>
                  <a:lnTo>
                    <a:pt x="1387" y="409"/>
                  </a:lnTo>
                  <a:lnTo>
                    <a:pt x="1439" y="451"/>
                  </a:lnTo>
                  <a:lnTo>
                    <a:pt x="1493" y="501"/>
                  </a:lnTo>
                  <a:lnTo>
                    <a:pt x="1543" y="546"/>
                  </a:lnTo>
                  <a:lnTo>
                    <a:pt x="1588" y="588"/>
                  </a:lnTo>
                  <a:lnTo>
                    <a:pt x="1630" y="629"/>
                  </a:lnTo>
                  <a:lnTo>
                    <a:pt x="1669" y="669"/>
                  </a:lnTo>
                  <a:lnTo>
                    <a:pt x="1709" y="709"/>
                  </a:lnTo>
                  <a:lnTo>
                    <a:pt x="1750" y="750"/>
                  </a:lnTo>
                  <a:lnTo>
                    <a:pt x="1793" y="795"/>
                  </a:lnTo>
                  <a:lnTo>
                    <a:pt x="1841" y="844"/>
                  </a:lnTo>
                  <a:lnTo>
                    <a:pt x="2000" y="1021"/>
                  </a:lnTo>
                  <a:lnTo>
                    <a:pt x="2014" y="1053"/>
                  </a:lnTo>
                  <a:lnTo>
                    <a:pt x="2007" y="1080"/>
                  </a:lnTo>
                  <a:lnTo>
                    <a:pt x="1984" y="1095"/>
                  </a:lnTo>
                  <a:lnTo>
                    <a:pt x="1951" y="1089"/>
                  </a:lnTo>
                  <a:lnTo>
                    <a:pt x="1745" y="964"/>
                  </a:lnTo>
                  <a:lnTo>
                    <a:pt x="1698" y="916"/>
                  </a:lnTo>
                  <a:lnTo>
                    <a:pt x="1655" y="871"/>
                  </a:lnTo>
                  <a:lnTo>
                    <a:pt x="1613" y="829"/>
                  </a:lnTo>
                  <a:lnTo>
                    <a:pt x="1573" y="789"/>
                  </a:lnTo>
                  <a:lnTo>
                    <a:pt x="1532" y="748"/>
                  </a:lnTo>
                  <a:lnTo>
                    <a:pt x="1490" y="707"/>
                  </a:lnTo>
                  <a:lnTo>
                    <a:pt x="1444" y="665"/>
                  </a:lnTo>
                  <a:lnTo>
                    <a:pt x="1395" y="619"/>
                  </a:lnTo>
                  <a:lnTo>
                    <a:pt x="1347" y="573"/>
                  </a:lnTo>
                  <a:lnTo>
                    <a:pt x="1298" y="533"/>
                  </a:lnTo>
                  <a:lnTo>
                    <a:pt x="1253" y="498"/>
                  </a:lnTo>
                  <a:lnTo>
                    <a:pt x="1206" y="465"/>
                  </a:lnTo>
                  <a:lnTo>
                    <a:pt x="1159" y="435"/>
                  </a:lnTo>
                  <a:lnTo>
                    <a:pt x="1108" y="405"/>
                  </a:lnTo>
                  <a:lnTo>
                    <a:pt x="1054" y="374"/>
                  </a:lnTo>
                  <a:lnTo>
                    <a:pt x="994" y="342"/>
                  </a:lnTo>
                  <a:lnTo>
                    <a:pt x="958" y="321"/>
                  </a:lnTo>
                  <a:lnTo>
                    <a:pt x="924" y="303"/>
                  </a:lnTo>
                  <a:lnTo>
                    <a:pt x="862" y="268"/>
                  </a:lnTo>
                  <a:lnTo>
                    <a:pt x="798" y="237"/>
                  </a:lnTo>
                  <a:lnTo>
                    <a:pt x="723" y="206"/>
                  </a:lnTo>
                  <a:lnTo>
                    <a:pt x="632" y="172"/>
                  </a:lnTo>
                  <a:lnTo>
                    <a:pt x="546" y="143"/>
                  </a:lnTo>
                  <a:lnTo>
                    <a:pt x="466" y="121"/>
                  </a:lnTo>
                  <a:lnTo>
                    <a:pt x="386" y="104"/>
                  </a:lnTo>
                  <a:lnTo>
                    <a:pt x="222" y="83"/>
                  </a:lnTo>
                  <a:lnTo>
                    <a:pt x="34" y="76"/>
                  </a:lnTo>
                  <a:lnTo>
                    <a:pt x="8" y="64"/>
                  </a:lnTo>
                  <a:lnTo>
                    <a:pt x="0" y="39"/>
                  </a:lnTo>
                  <a:lnTo>
                    <a:pt x="8" y="13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18"/>
            <p:cNvSpPr>
              <a:spLocks/>
            </p:cNvSpPr>
            <p:nvPr/>
          </p:nvSpPr>
          <p:spPr bwMode="auto">
            <a:xfrm>
              <a:off x="2429" y="1607"/>
              <a:ext cx="199" cy="308"/>
            </a:xfrm>
            <a:custGeom>
              <a:avLst/>
              <a:gdLst>
                <a:gd name="T0" fmla="*/ 0 w 598"/>
                <a:gd name="T1" fmla="*/ 94 h 925"/>
                <a:gd name="T2" fmla="*/ 3 w 598"/>
                <a:gd name="T3" fmla="*/ 87 h 925"/>
                <a:gd name="T4" fmla="*/ 6 w 598"/>
                <a:gd name="T5" fmla="*/ 79 h 925"/>
                <a:gd name="T6" fmla="*/ 8 w 598"/>
                <a:gd name="T7" fmla="*/ 73 h 925"/>
                <a:gd name="T8" fmla="*/ 11 w 598"/>
                <a:gd name="T9" fmla="*/ 67 h 925"/>
                <a:gd name="T10" fmla="*/ 14 w 598"/>
                <a:gd name="T11" fmla="*/ 60 h 925"/>
                <a:gd name="T12" fmla="*/ 18 w 598"/>
                <a:gd name="T13" fmla="*/ 55 h 925"/>
                <a:gd name="T14" fmla="*/ 21 w 598"/>
                <a:gd name="T15" fmla="*/ 49 h 925"/>
                <a:gd name="T16" fmla="*/ 24 w 598"/>
                <a:gd name="T17" fmla="*/ 44 h 925"/>
                <a:gd name="T18" fmla="*/ 28 w 598"/>
                <a:gd name="T19" fmla="*/ 39 h 925"/>
                <a:gd name="T20" fmla="*/ 32 w 598"/>
                <a:gd name="T21" fmla="*/ 34 h 925"/>
                <a:gd name="T22" fmla="*/ 36 w 598"/>
                <a:gd name="T23" fmla="*/ 28 h 925"/>
                <a:gd name="T24" fmla="*/ 40 w 598"/>
                <a:gd name="T25" fmla="*/ 23 h 925"/>
                <a:gd name="T26" fmla="*/ 45 w 598"/>
                <a:gd name="T27" fmla="*/ 18 h 925"/>
                <a:gd name="T28" fmla="*/ 49 w 598"/>
                <a:gd name="T29" fmla="*/ 12 h 925"/>
                <a:gd name="T30" fmla="*/ 54 w 598"/>
                <a:gd name="T31" fmla="*/ 7 h 925"/>
                <a:gd name="T32" fmla="*/ 60 w 598"/>
                <a:gd name="T33" fmla="*/ 1 h 925"/>
                <a:gd name="T34" fmla="*/ 62 w 598"/>
                <a:gd name="T35" fmla="*/ 0 h 925"/>
                <a:gd name="T36" fmla="*/ 65 w 598"/>
                <a:gd name="T37" fmla="*/ 1 h 925"/>
                <a:gd name="T38" fmla="*/ 66 w 598"/>
                <a:gd name="T39" fmla="*/ 4 h 925"/>
                <a:gd name="T40" fmla="*/ 65 w 598"/>
                <a:gd name="T41" fmla="*/ 7 h 925"/>
                <a:gd name="T42" fmla="*/ 60 w 598"/>
                <a:gd name="T43" fmla="*/ 13 h 925"/>
                <a:gd name="T44" fmla="*/ 55 w 598"/>
                <a:gd name="T45" fmla="*/ 18 h 925"/>
                <a:gd name="T46" fmla="*/ 51 w 598"/>
                <a:gd name="T47" fmla="*/ 23 h 925"/>
                <a:gd name="T48" fmla="*/ 47 w 598"/>
                <a:gd name="T49" fmla="*/ 28 h 925"/>
                <a:gd name="T50" fmla="*/ 43 w 598"/>
                <a:gd name="T51" fmla="*/ 34 h 925"/>
                <a:gd name="T52" fmla="*/ 40 w 598"/>
                <a:gd name="T53" fmla="*/ 39 h 925"/>
                <a:gd name="T54" fmla="*/ 36 w 598"/>
                <a:gd name="T55" fmla="*/ 44 h 925"/>
                <a:gd name="T56" fmla="*/ 33 w 598"/>
                <a:gd name="T57" fmla="*/ 49 h 925"/>
                <a:gd name="T58" fmla="*/ 30 w 598"/>
                <a:gd name="T59" fmla="*/ 55 h 925"/>
                <a:gd name="T60" fmla="*/ 27 w 598"/>
                <a:gd name="T61" fmla="*/ 60 h 925"/>
                <a:gd name="T62" fmla="*/ 25 w 598"/>
                <a:gd name="T63" fmla="*/ 66 h 925"/>
                <a:gd name="T64" fmla="*/ 22 w 598"/>
                <a:gd name="T65" fmla="*/ 72 h 925"/>
                <a:gd name="T66" fmla="*/ 17 w 598"/>
                <a:gd name="T67" fmla="*/ 85 h 925"/>
                <a:gd name="T68" fmla="*/ 14 w 598"/>
                <a:gd name="T69" fmla="*/ 91 h 925"/>
                <a:gd name="T70" fmla="*/ 12 w 598"/>
                <a:gd name="T71" fmla="*/ 99 h 925"/>
                <a:gd name="T72" fmla="*/ 10 w 598"/>
                <a:gd name="T73" fmla="*/ 101 h 925"/>
                <a:gd name="T74" fmla="*/ 8 w 598"/>
                <a:gd name="T75" fmla="*/ 103 h 925"/>
                <a:gd name="T76" fmla="*/ 4 w 598"/>
                <a:gd name="T77" fmla="*/ 103 h 925"/>
                <a:gd name="T78" fmla="*/ 0 w 598"/>
                <a:gd name="T79" fmla="*/ 99 h 925"/>
                <a:gd name="T80" fmla="*/ 0 w 598"/>
                <a:gd name="T81" fmla="*/ 94 h 925"/>
                <a:gd name="T82" fmla="*/ 0 w 598"/>
                <a:gd name="T83" fmla="*/ 94 h 9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98"/>
                <a:gd name="T127" fmla="*/ 0 h 925"/>
                <a:gd name="T128" fmla="*/ 598 w 598"/>
                <a:gd name="T129" fmla="*/ 925 h 9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98" h="925">
                  <a:moveTo>
                    <a:pt x="0" y="847"/>
                  </a:moveTo>
                  <a:lnTo>
                    <a:pt x="25" y="780"/>
                  </a:lnTo>
                  <a:lnTo>
                    <a:pt x="50" y="716"/>
                  </a:lnTo>
                  <a:lnTo>
                    <a:pt x="76" y="657"/>
                  </a:lnTo>
                  <a:lnTo>
                    <a:pt x="103" y="600"/>
                  </a:lnTo>
                  <a:lnTo>
                    <a:pt x="130" y="545"/>
                  </a:lnTo>
                  <a:lnTo>
                    <a:pt x="159" y="493"/>
                  </a:lnTo>
                  <a:lnTo>
                    <a:pt x="188" y="444"/>
                  </a:lnTo>
                  <a:lnTo>
                    <a:pt x="219" y="396"/>
                  </a:lnTo>
                  <a:lnTo>
                    <a:pt x="253" y="347"/>
                  </a:lnTo>
                  <a:lnTo>
                    <a:pt x="287" y="302"/>
                  </a:lnTo>
                  <a:lnTo>
                    <a:pt x="323" y="255"/>
                  </a:lnTo>
                  <a:lnTo>
                    <a:pt x="362" y="208"/>
                  </a:lnTo>
                  <a:lnTo>
                    <a:pt x="402" y="161"/>
                  </a:lnTo>
                  <a:lnTo>
                    <a:pt x="444" y="112"/>
                  </a:lnTo>
                  <a:lnTo>
                    <a:pt x="490" y="63"/>
                  </a:lnTo>
                  <a:lnTo>
                    <a:pt x="537" y="12"/>
                  </a:lnTo>
                  <a:lnTo>
                    <a:pt x="563" y="0"/>
                  </a:lnTo>
                  <a:lnTo>
                    <a:pt x="587" y="12"/>
                  </a:lnTo>
                  <a:lnTo>
                    <a:pt x="598" y="37"/>
                  </a:lnTo>
                  <a:lnTo>
                    <a:pt x="587" y="64"/>
                  </a:lnTo>
                  <a:lnTo>
                    <a:pt x="541" y="114"/>
                  </a:lnTo>
                  <a:lnTo>
                    <a:pt x="499" y="162"/>
                  </a:lnTo>
                  <a:lnTo>
                    <a:pt x="459" y="210"/>
                  </a:lnTo>
                  <a:lnTo>
                    <a:pt x="423" y="256"/>
                  </a:lnTo>
                  <a:lnTo>
                    <a:pt x="389" y="303"/>
                  </a:lnTo>
                  <a:lnTo>
                    <a:pt x="357" y="350"/>
                  </a:lnTo>
                  <a:lnTo>
                    <a:pt x="327" y="396"/>
                  </a:lnTo>
                  <a:lnTo>
                    <a:pt x="299" y="444"/>
                  </a:lnTo>
                  <a:lnTo>
                    <a:pt x="271" y="492"/>
                  </a:lnTo>
                  <a:lnTo>
                    <a:pt x="245" y="543"/>
                  </a:lnTo>
                  <a:lnTo>
                    <a:pt x="221" y="595"/>
                  </a:lnTo>
                  <a:lnTo>
                    <a:pt x="197" y="648"/>
                  </a:lnTo>
                  <a:lnTo>
                    <a:pt x="151" y="763"/>
                  </a:lnTo>
                  <a:lnTo>
                    <a:pt x="128" y="824"/>
                  </a:lnTo>
                  <a:lnTo>
                    <a:pt x="104" y="889"/>
                  </a:lnTo>
                  <a:lnTo>
                    <a:pt x="92" y="911"/>
                  </a:lnTo>
                  <a:lnTo>
                    <a:pt x="75" y="925"/>
                  </a:lnTo>
                  <a:lnTo>
                    <a:pt x="34" y="924"/>
                  </a:lnTo>
                  <a:lnTo>
                    <a:pt x="2" y="895"/>
                  </a:lnTo>
                  <a:lnTo>
                    <a:pt x="0" y="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19"/>
            <p:cNvSpPr>
              <a:spLocks/>
            </p:cNvSpPr>
            <p:nvPr/>
          </p:nvSpPr>
          <p:spPr bwMode="auto">
            <a:xfrm>
              <a:off x="2433" y="1822"/>
              <a:ext cx="158" cy="95"/>
            </a:xfrm>
            <a:custGeom>
              <a:avLst/>
              <a:gdLst>
                <a:gd name="T0" fmla="*/ 3 w 473"/>
                <a:gd name="T1" fmla="*/ 21 h 285"/>
                <a:gd name="T2" fmla="*/ 9 w 473"/>
                <a:gd name="T3" fmla="*/ 18 h 285"/>
                <a:gd name="T4" fmla="*/ 15 w 473"/>
                <a:gd name="T5" fmla="*/ 15 h 285"/>
                <a:gd name="T6" fmla="*/ 19 w 473"/>
                <a:gd name="T7" fmla="*/ 12 h 285"/>
                <a:gd name="T8" fmla="*/ 24 w 473"/>
                <a:gd name="T9" fmla="*/ 11 h 285"/>
                <a:gd name="T10" fmla="*/ 31 w 473"/>
                <a:gd name="T11" fmla="*/ 8 h 285"/>
                <a:gd name="T12" fmla="*/ 39 w 473"/>
                <a:gd name="T13" fmla="*/ 5 h 285"/>
                <a:gd name="T14" fmla="*/ 47 w 473"/>
                <a:gd name="T15" fmla="*/ 0 h 285"/>
                <a:gd name="T16" fmla="*/ 50 w 473"/>
                <a:gd name="T17" fmla="*/ 0 h 285"/>
                <a:gd name="T18" fmla="*/ 52 w 473"/>
                <a:gd name="T19" fmla="*/ 2 h 285"/>
                <a:gd name="T20" fmla="*/ 53 w 473"/>
                <a:gd name="T21" fmla="*/ 5 h 285"/>
                <a:gd name="T22" fmla="*/ 51 w 473"/>
                <a:gd name="T23" fmla="*/ 8 h 285"/>
                <a:gd name="T24" fmla="*/ 46 w 473"/>
                <a:gd name="T25" fmla="*/ 10 h 285"/>
                <a:gd name="T26" fmla="*/ 43 w 473"/>
                <a:gd name="T27" fmla="*/ 13 h 285"/>
                <a:gd name="T28" fmla="*/ 39 w 473"/>
                <a:gd name="T29" fmla="*/ 15 h 285"/>
                <a:gd name="T30" fmla="*/ 36 w 473"/>
                <a:gd name="T31" fmla="*/ 18 h 285"/>
                <a:gd name="T32" fmla="*/ 32 w 473"/>
                <a:gd name="T33" fmla="*/ 21 h 285"/>
                <a:gd name="T34" fmla="*/ 28 w 473"/>
                <a:gd name="T35" fmla="*/ 23 h 285"/>
                <a:gd name="T36" fmla="*/ 24 w 473"/>
                <a:gd name="T37" fmla="*/ 26 h 285"/>
                <a:gd name="T38" fmla="*/ 20 w 473"/>
                <a:gd name="T39" fmla="*/ 28 h 285"/>
                <a:gd name="T40" fmla="*/ 7 w 473"/>
                <a:gd name="T41" fmla="*/ 32 h 285"/>
                <a:gd name="T42" fmla="*/ 3 w 473"/>
                <a:gd name="T43" fmla="*/ 32 h 285"/>
                <a:gd name="T44" fmla="*/ 0 w 473"/>
                <a:gd name="T45" fmla="*/ 28 h 285"/>
                <a:gd name="T46" fmla="*/ 0 w 473"/>
                <a:gd name="T47" fmla="*/ 24 h 285"/>
                <a:gd name="T48" fmla="*/ 3 w 473"/>
                <a:gd name="T49" fmla="*/ 21 h 285"/>
                <a:gd name="T50" fmla="*/ 3 w 473"/>
                <a:gd name="T51" fmla="*/ 21 h 2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73"/>
                <a:gd name="T79" fmla="*/ 0 h 285"/>
                <a:gd name="T80" fmla="*/ 473 w 473"/>
                <a:gd name="T81" fmla="*/ 285 h 28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73" h="285">
                  <a:moveTo>
                    <a:pt x="29" y="186"/>
                  </a:moveTo>
                  <a:lnTo>
                    <a:pt x="82" y="158"/>
                  </a:lnTo>
                  <a:lnTo>
                    <a:pt x="136" y="131"/>
                  </a:lnTo>
                  <a:lnTo>
                    <a:pt x="174" y="111"/>
                  </a:lnTo>
                  <a:lnTo>
                    <a:pt x="212" y="95"/>
                  </a:lnTo>
                  <a:lnTo>
                    <a:pt x="278" y="69"/>
                  </a:lnTo>
                  <a:lnTo>
                    <a:pt x="346" y="42"/>
                  </a:lnTo>
                  <a:lnTo>
                    <a:pt x="421" y="3"/>
                  </a:lnTo>
                  <a:lnTo>
                    <a:pt x="449" y="0"/>
                  </a:lnTo>
                  <a:lnTo>
                    <a:pt x="469" y="17"/>
                  </a:lnTo>
                  <a:lnTo>
                    <a:pt x="473" y="44"/>
                  </a:lnTo>
                  <a:lnTo>
                    <a:pt x="455" y="68"/>
                  </a:lnTo>
                  <a:lnTo>
                    <a:pt x="417" y="92"/>
                  </a:lnTo>
                  <a:lnTo>
                    <a:pt x="382" y="116"/>
                  </a:lnTo>
                  <a:lnTo>
                    <a:pt x="350" y="139"/>
                  </a:lnTo>
                  <a:lnTo>
                    <a:pt x="319" y="163"/>
                  </a:lnTo>
                  <a:lnTo>
                    <a:pt x="287" y="186"/>
                  </a:lnTo>
                  <a:lnTo>
                    <a:pt x="255" y="209"/>
                  </a:lnTo>
                  <a:lnTo>
                    <a:pt x="220" y="231"/>
                  </a:lnTo>
                  <a:lnTo>
                    <a:pt x="181" y="253"/>
                  </a:lnTo>
                  <a:lnTo>
                    <a:pt x="66" y="285"/>
                  </a:lnTo>
                  <a:lnTo>
                    <a:pt x="25" y="285"/>
                  </a:lnTo>
                  <a:lnTo>
                    <a:pt x="1" y="256"/>
                  </a:lnTo>
                  <a:lnTo>
                    <a:pt x="0" y="217"/>
                  </a:lnTo>
                  <a:lnTo>
                    <a:pt x="29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20"/>
            <p:cNvSpPr>
              <a:spLocks/>
            </p:cNvSpPr>
            <p:nvPr/>
          </p:nvSpPr>
          <p:spPr bwMode="auto">
            <a:xfrm>
              <a:off x="2318" y="1489"/>
              <a:ext cx="402" cy="243"/>
            </a:xfrm>
            <a:custGeom>
              <a:avLst/>
              <a:gdLst>
                <a:gd name="T0" fmla="*/ 7 w 1205"/>
                <a:gd name="T1" fmla="*/ 2 h 729"/>
                <a:gd name="T2" fmla="*/ 11 w 1205"/>
                <a:gd name="T3" fmla="*/ 7 h 729"/>
                <a:gd name="T4" fmla="*/ 15 w 1205"/>
                <a:gd name="T5" fmla="*/ 10 h 729"/>
                <a:gd name="T6" fmla="*/ 19 w 1205"/>
                <a:gd name="T7" fmla="*/ 11 h 729"/>
                <a:gd name="T8" fmla="*/ 24 w 1205"/>
                <a:gd name="T9" fmla="*/ 12 h 729"/>
                <a:gd name="T10" fmla="*/ 48 w 1205"/>
                <a:gd name="T11" fmla="*/ 11 h 729"/>
                <a:gd name="T12" fmla="*/ 69 w 1205"/>
                <a:gd name="T13" fmla="*/ 14 h 729"/>
                <a:gd name="T14" fmla="*/ 78 w 1205"/>
                <a:gd name="T15" fmla="*/ 16 h 729"/>
                <a:gd name="T16" fmla="*/ 89 w 1205"/>
                <a:gd name="T17" fmla="*/ 20 h 729"/>
                <a:gd name="T18" fmla="*/ 101 w 1205"/>
                <a:gd name="T19" fmla="*/ 24 h 729"/>
                <a:gd name="T20" fmla="*/ 106 w 1205"/>
                <a:gd name="T21" fmla="*/ 27 h 729"/>
                <a:gd name="T22" fmla="*/ 111 w 1205"/>
                <a:gd name="T23" fmla="*/ 30 h 729"/>
                <a:gd name="T24" fmla="*/ 119 w 1205"/>
                <a:gd name="T25" fmla="*/ 38 h 729"/>
                <a:gd name="T26" fmla="*/ 123 w 1205"/>
                <a:gd name="T27" fmla="*/ 43 h 729"/>
                <a:gd name="T28" fmla="*/ 127 w 1205"/>
                <a:gd name="T29" fmla="*/ 48 h 729"/>
                <a:gd name="T30" fmla="*/ 131 w 1205"/>
                <a:gd name="T31" fmla="*/ 62 h 729"/>
                <a:gd name="T32" fmla="*/ 134 w 1205"/>
                <a:gd name="T33" fmla="*/ 76 h 729"/>
                <a:gd name="T34" fmla="*/ 134 w 1205"/>
                <a:gd name="T35" fmla="*/ 79 h 729"/>
                <a:gd name="T36" fmla="*/ 132 w 1205"/>
                <a:gd name="T37" fmla="*/ 81 h 729"/>
                <a:gd name="T38" fmla="*/ 129 w 1205"/>
                <a:gd name="T39" fmla="*/ 81 h 729"/>
                <a:gd name="T40" fmla="*/ 127 w 1205"/>
                <a:gd name="T41" fmla="*/ 78 h 729"/>
                <a:gd name="T42" fmla="*/ 124 w 1205"/>
                <a:gd name="T43" fmla="*/ 72 h 729"/>
                <a:gd name="T44" fmla="*/ 120 w 1205"/>
                <a:gd name="T45" fmla="*/ 68 h 729"/>
                <a:gd name="T46" fmla="*/ 113 w 1205"/>
                <a:gd name="T47" fmla="*/ 58 h 729"/>
                <a:gd name="T48" fmla="*/ 110 w 1205"/>
                <a:gd name="T49" fmla="*/ 53 h 729"/>
                <a:gd name="T50" fmla="*/ 107 w 1205"/>
                <a:gd name="T51" fmla="*/ 50 h 729"/>
                <a:gd name="T52" fmla="*/ 101 w 1205"/>
                <a:gd name="T53" fmla="*/ 44 h 729"/>
                <a:gd name="T54" fmla="*/ 97 w 1205"/>
                <a:gd name="T55" fmla="*/ 42 h 729"/>
                <a:gd name="T56" fmla="*/ 94 w 1205"/>
                <a:gd name="T57" fmla="*/ 40 h 729"/>
                <a:gd name="T58" fmla="*/ 85 w 1205"/>
                <a:gd name="T59" fmla="*/ 36 h 729"/>
                <a:gd name="T60" fmla="*/ 75 w 1205"/>
                <a:gd name="T61" fmla="*/ 33 h 729"/>
                <a:gd name="T62" fmla="*/ 66 w 1205"/>
                <a:gd name="T63" fmla="*/ 30 h 729"/>
                <a:gd name="T64" fmla="*/ 57 w 1205"/>
                <a:gd name="T65" fmla="*/ 28 h 729"/>
                <a:gd name="T66" fmla="*/ 47 w 1205"/>
                <a:gd name="T67" fmla="*/ 26 h 729"/>
                <a:gd name="T68" fmla="*/ 20 w 1205"/>
                <a:gd name="T69" fmla="*/ 23 h 729"/>
                <a:gd name="T70" fmla="*/ 9 w 1205"/>
                <a:gd name="T71" fmla="*/ 17 h 729"/>
                <a:gd name="T72" fmla="*/ 1 w 1205"/>
                <a:gd name="T73" fmla="*/ 6 h 729"/>
                <a:gd name="T74" fmla="*/ 0 w 1205"/>
                <a:gd name="T75" fmla="*/ 3 h 729"/>
                <a:gd name="T76" fmla="*/ 2 w 1205"/>
                <a:gd name="T77" fmla="*/ 1 h 729"/>
                <a:gd name="T78" fmla="*/ 5 w 1205"/>
                <a:gd name="T79" fmla="*/ 0 h 729"/>
                <a:gd name="T80" fmla="*/ 7 w 1205"/>
                <a:gd name="T81" fmla="*/ 2 h 729"/>
                <a:gd name="T82" fmla="*/ 7 w 1205"/>
                <a:gd name="T83" fmla="*/ 2 h 7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05"/>
                <a:gd name="T127" fmla="*/ 0 h 729"/>
                <a:gd name="T128" fmla="*/ 1205 w 1205"/>
                <a:gd name="T129" fmla="*/ 729 h 7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05" h="729">
                  <a:moveTo>
                    <a:pt x="64" y="18"/>
                  </a:moveTo>
                  <a:lnTo>
                    <a:pt x="95" y="59"/>
                  </a:lnTo>
                  <a:lnTo>
                    <a:pt x="132" y="86"/>
                  </a:lnTo>
                  <a:lnTo>
                    <a:pt x="174" y="101"/>
                  </a:lnTo>
                  <a:lnTo>
                    <a:pt x="220" y="107"/>
                  </a:lnTo>
                  <a:lnTo>
                    <a:pt x="428" y="101"/>
                  </a:lnTo>
                  <a:lnTo>
                    <a:pt x="618" y="123"/>
                  </a:lnTo>
                  <a:lnTo>
                    <a:pt x="705" y="145"/>
                  </a:lnTo>
                  <a:lnTo>
                    <a:pt x="803" y="178"/>
                  </a:lnTo>
                  <a:lnTo>
                    <a:pt x="908" y="218"/>
                  </a:lnTo>
                  <a:lnTo>
                    <a:pt x="954" y="243"/>
                  </a:lnTo>
                  <a:lnTo>
                    <a:pt x="996" y="273"/>
                  </a:lnTo>
                  <a:lnTo>
                    <a:pt x="1072" y="345"/>
                  </a:lnTo>
                  <a:lnTo>
                    <a:pt x="1108" y="387"/>
                  </a:lnTo>
                  <a:lnTo>
                    <a:pt x="1143" y="436"/>
                  </a:lnTo>
                  <a:lnTo>
                    <a:pt x="1179" y="557"/>
                  </a:lnTo>
                  <a:lnTo>
                    <a:pt x="1205" y="682"/>
                  </a:lnTo>
                  <a:lnTo>
                    <a:pt x="1203" y="713"/>
                  </a:lnTo>
                  <a:lnTo>
                    <a:pt x="1184" y="729"/>
                  </a:lnTo>
                  <a:lnTo>
                    <a:pt x="1158" y="729"/>
                  </a:lnTo>
                  <a:lnTo>
                    <a:pt x="1139" y="706"/>
                  </a:lnTo>
                  <a:lnTo>
                    <a:pt x="1114" y="651"/>
                  </a:lnTo>
                  <a:lnTo>
                    <a:pt x="1082" y="609"/>
                  </a:lnTo>
                  <a:lnTo>
                    <a:pt x="1018" y="518"/>
                  </a:lnTo>
                  <a:lnTo>
                    <a:pt x="991" y="481"/>
                  </a:lnTo>
                  <a:lnTo>
                    <a:pt x="963" y="448"/>
                  </a:lnTo>
                  <a:lnTo>
                    <a:pt x="907" y="398"/>
                  </a:lnTo>
                  <a:lnTo>
                    <a:pt x="874" y="377"/>
                  </a:lnTo>
                  <a:lnTo>
                    <a:pt x="841" y="358"/>
                  </a:lnTo>
                  <a:lnTo>
                    <a:pt x="761" y="328"/>
                  </a:lnTo>
                  <a:lnTo>
                    <a:pt x="673" y="298"/>
                  </a:lnTo>
                  <a:lnTo>
                    <a:pt x="594" y="269"/>
                  </a:lnTo>
                  <a:lnTo>
                    <a:pt x="515" y="248"/>
                  </a:lnTo>
                  <a:lnTo>
                    <a:pt x="423" y="238"/>
                  </a:lnTo>
                  <a:lnTo>
                    <a:pt x="183" y="206"/>
                  </a:lnTo>
                  <a:lnTo>
                    <a:pt x="85" y="153"/>
                  </a:lnTo>
                  <a:lnTo>
                    <a:pt x="5" y="56"/>
                  </a:lnTo>
                  <a:lnTo>
                    <a:pt x="0" y="27"/>
                  </a:lnTo>
                  <a:lnTo>
                    <a:pt x="16" y="6"/>
                  </a:lnTo>
                  <a:lnTo>
                    <a:pt x="41" y="0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21"/>
            <p:cNvSpPr>
              <a:spLocks/>
            </p:cNvSpPr>
            <p:nvPr/>
          </p:nvSpPr>
          <p:spPr bwMode="auto">
            <a:xfrm>
              <a:off x="2687" y="1833"/>
              <a:ext cx="53" cy="163"/>
            </a:xfrm>
            <a:custGeom>
              <a:avLst/>
              <a:gdLst>
                <a:gd name="T0" fmla="*/ 15 w 158"/>
                <a:gd name="T1" fmla="*/ 4 h 488"/>
                <a:gd name="T2" fmla="*/ 18 w 158"/>
                <a:gd name="T3" fmla="*/ 38 h 488"/>
                <a:gd name="T4" fmla="*/ 8 w 158"/>
                <a:gd name="T5" fmla="*/ 51 h 488"/>
                <a:gd name="T6" fmla="*/ 5 w 158"/>
                <a:gd name="T7" fmla="*/ 54 h 488"/>
                <a:gd name="T8" fmla="*/ 3 w 158"/>
                <a:gd name="T9" fmla="*/ 54 h 488"/>
                <a:gd name="T10" fmla="*/ 0 w 158"/>
                <a:gd name="T11" fmla="*/ 50 h 488"/>
                <a:gd name="T12" fmla="*/ 6 w 158"/>
                <a:gd name="T13" fmla="*/ 34 h 488"/>
                <a:gd name="T14" fmla="*/ 8 w 158"/>
                <a:gd name="T15" fmla="*/ 19 h 488"/>
                <a:gd name="T16" fmla="*/ 8 w 158"/>
                <a:gd name="T17" fmla="*/ 4 h 488"/>
                <a:gd name="T18" fmla="*/ 9 w 158"/>
                <a:gd name="T19" fmla="*/ 1 h 488"/>
                <a:gd name="T20" fmla="*/ 12 w 158"/>
                <a:gd name="T21" fmla="*/ 0 h 488"/>
                <a:gd name="T22" fmla="*/ 15 w 158"/>
                <a:gd name="T23" fmla="*/ 4 h 488"/>
                <a:gd name="T24" fmla="*/ 15 w 158"/>
                <a:gd name="T25" fmla="*/ 4 h 4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8"/>
                <a:gd name="T40" fmla="*/ 0 h 488"/>
                <a:gd name="T41" fmla="*/ 158 w 158"/>
                <a:gd name="T42" fmla="*/ 488 h 4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8" h="488">
                  <a:moveTo>
                    <a:pt x="138" y="37"/>
                  </a:moveTo>
                  <a:lnTo>
                    <a:pt x="158" y="337"/>
                  </a:lnTo>
                  <a:lnTo>
                    <a:pt x="68" y="462"/>
                  </a:lnTo>
                  <a:lnTo>
                    <a:pt x="47" y="485"/>
                  </a:lnTo>
                  <a:lnTo>
                    <a:pt x="26" y="488"/>
                  </a:lnTo>
                  <a:lnTo>
                    <a:pt x="0" y="445"/>
                  </a:lnTo>
                  <a:lnTo>
                    <a:pt x="53" y="308"/>
                  </a:lnTo>
                  <a:lnTo>
                    <a:pt x="69" y="173"/>
                  </a:lnTo>
                  <a:lnTo>
                    <a:pt x="68" y="37"/>
                  </a:lnTo>
                  <a:lnTo>
                    <a:pt x="79" y="10"/>
                  </a:lnTo>
                  <a:lnTo>
                    <a:pt x="104" y="0"/>
                  </a:lnTo>
                  <a:lnTo>
                    <a:pt x="138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22"/>
            <p:cNvSpPr>
              <a:spLocks/>
            </p:cNvSpPr>
            <p:nvPr/>
          </p:nvSpPr>
          <p:spPr bwMode="auto">
            <a:xfrm>
              <a:off x="2747" y="1845"/>
              <a:ext cx="80" cy="101"/>
            </a:xfrm>
            <a:custGeom>
              <a:avLst/>
              <a:gdLst>
                <a:gd name="T0" fmla="*/ 8 w 240"/>
                <a:gd name="T1" fmla="*/ 3 h 302"/>
                <a:gd name="T2" fmla="*/ 10 w 240"/>
                <a:gd name="T3" fmla="*/ 7 h 302"/>
                <a:gd name="T4" fmla="*/ 13 w 240"/>
                <a:gd name="T5" fmla="*/ 11 h 302"/>
                <a:gd name="T6" fmla="*/ 16 w 240"/>
                <a:gd name="T7" fmla="*/ 15 h 302"/>
                <a:gd name="T8" fmla="*/ 20 w 240"/>
                <a:gd name="T9" fmla="*/ 18 h 302"/>
                <a:gd name="T10" fmla="*/ 22 w 240"/>
                <a:gd name="T11" fmla="*/ 19 h 302"/>
                <a:gd name="T12" fmla="*/ 26 w 240"/>
                <a:gd name="T13" fmla="*/ 24 h 302"/>
                <a:gd name="T14" fmla="*/ 27 w 240"/>
                <a:gd name="T15" fmla="*/ 29 h 302"/>
                <a:gd name="T16" fmla="*/ 26 w 240"/>
                <a:gd name="T17" fmla="*/ 31 h 302"/>
                <a:gd name="T18" fmla="*/ 24 w 240"/>
                <a:gd name="T19" fmla="*/ 33 h 302"/>
                <a:gd name="T20" fmla="*/ 18 w 240"/>
                <a:gd name="T21" fmla="*/ 34 h 302"/>
                <a:gd name="T22" fmla="*/ 13 w 240"/>
                <a:gd name="T23" fmla="*/ 33 h 302"/>
                <a:gd name="T24" fmla="*/ 9 w 240"/>
                <a:gd name="T25" fmla="*/ 31 h 302"/>
                <a:gd name="T26" fmla="*/ 3 w 240"/>
                <a:gd name="T27" fmla="*/ 19 h 302"/>
                <a:gd name="T28" fmla="*/ 0 w 240"/>
                <a:gd name="T29" fmla="*/ 6 h 302"/>
                <a:gd name="T30" fmla="*/ 0 w 240"/>
                <a:gd name="T31" fmla="*/ 2 h 302"/>
                <a:gd name="T32" fmla="*/ 2 w 240"/>
                <a:gd name="T33" fmla="*/ 0 h 302"/>
                <a:gd name="T34" fmla="*/ 6 w 240"/>
                <a:gd name="T35" fmla="*/ 0 h 302"/>
                <a:gd name="T36" fmla="*/ 8 w 240"/>
                <a:gd name="T37" fmla="*/ 3 h 302"/>
                <a:gd name="T38" fmla="*/ 8 w 240"/>
                <a:gd name="T39" fmla="*/ 3 h 3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0"/>
                <a:gd name="T61" fmla="*/ 0 h 302"/>
                <a:gd name="T62" fmla="*/ 240 w 240"/>
                <a:gd name="T63" fmla="*/ 302 h 3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0" h="302">
                  <a:moveTo>
                    <a:pt x="71" y="23"/>
                  </a:moveTo>
                  <a:lnTo>
                    <a:pt x="91" y="67"/>
                  </a:lnTo>
                  <a:lnTo>
                    <a:pt x="116" y="100"/>
                  </a:lnTo>
                  <a:lnTo>
                    <a:pt x="145" y="131"/>
                  </a:lnTo>
                  <a:lnTo>
                    <a:pt x="176" y="163"/>
                  </a:lnTo>
                  <a:lnTo>
                    <a:pt x="198" y="174"/>
                  </a:lnTo>
                  <a:lnTo>
                    <a:pt x="235" y="213"/>
                  </a:lnTo>
                  <a:lnTo>
                    <a:pt x="240" y="256"/>
                  </a:lnTo>
                  <a:lnTo>
                    <a:pt x="230" y="276"/>
                  </a:lnTo>
                  <a:lnTo>
                    <a:pt x="214" y="292"/>
                  </a:lnTo>
                  <a:lnTo>
                    <a:pt x="165" y="302"/>
                  </a:lnTo>
                  <a:lnTo>
                    <a:pt x="114" y="295"/>
                  </a:lnTo>
                  <a:lnTo>
                    <a:pt x="82" y="276"/>
                  </a:lnTo>
                  <a:lnTo>
                    <a:pt x="31" y="172"/>
                  </a:lnTo>
                  <a:lnTo>
                    <a:pt x="0" y="52"/>
                  </a:lnTo>
                  <a:lnTo>
                    <a:pt x="1" y="18"/>
                  </a:lnTo>
                  <a:lnTo>
                    <a:pt x="22" y="0"/>
                  </a:lnTo>
                  <a:lnTo>
                    <a:pt x="50" y="0"/>
                  </a:lnTo>
                  <a:lnTo>
                    <a:pt x="7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23"/>
            <p:cNvSpPr>
              <a:spLocks/>
            </p:cNvSpPr>
            <p:nvPr/>
          </p:nvSpPr>
          <p:spPr bwMode="auto">
            <a:xfrm>
              <a:off x="2768" y="1809"/>
              <a:ext cx="118" cy="70"/>
            </a:xfrm>
            <a:custGeom>
              <a:avLst/>
              <a:gdLst>
                <a:gd name="T0" fmla="*/ 11 w 354"/>
                <a:gd name="T1" fmla="*/ 4 h 211"/>
                <a:gd name="T2" fmla="*/ 14 w 354"/>
                <a:gd name="T3" fmla="*/ 7 h 211"/>
                <a:gd name="T4" fmla="*/ 17 w 354"/>
                <a:gd name="T5" fmla="*/ 9 h 211"/>
                <a:gd name="T6" fmla="*/ 28 w 354"/>
                <a:gd name="T7" fmla="*/ 12 h 211"/>
                <a:gd name="T8" fmla="*/ 35 w 354"/>
                <a:gd name="T9" fmla="*/ 14 h 211"/>
                <a:gd name="T10" fmla="*/ 39 w 354"/>
                <a:gd name="T11" fmla="*/ 17 h 211"/>
                <a:gd name="T12" fmla="*/ 39 w 354"/>
                <a:gd name="T13" fmla="*/ 20 h 211"/>
                <a:gd name="T14" fmla="*/ 37 w 354"/>
                <a:gd name="T15" fmla="*/ 22 h 211"/>
                <a:gd name="T16" fmla="*/ 31 w 354"/>
                <a:gd name="T17" fmla="*/ 23 h 211"/>
                <a:gd name="T18" fmla="*/ 12 w 354"/>
                <a:gd name="T19" fmla="*/ 21 h 211"/>
                <a:gd name="T20" fmla="*/ 8 w 354"/>
                <a:gd name="T21" fmla="*/ 19 h 211"/>
                <a:gd name="T22" fmla="*/ 5 w 354"/>
                <a:gd name="T23" fmla="*/ 14 h 211"/>
                <a:gd name="T24" fmla="*/ 2 w 354"/>
                <a:gd name="T25" fmla="*/ 8 h 211"/>
                <a:gd name="T26" fmla="*/ 0 w 354"/>
                <a:gd name="T27" fmla="*/ 3 h 211"/>
                <a:gd name="T28" fmla="*/ 0 w 354"/>
                <a:gd name="T29" fmla="*/ 1 h 211"/>
                <a:gd name="T30" fmla="*/ 3 w 354"/>
                <a:gd name="T31" fmla="*/ 0 h 211"/>
                <a:gd name="T32" fmla="*/ 11 w 354"/>
                <a:gd name="T33" fmla="*/ 4 h 211"/>
                <a:gd name="T34" fmla="*/ 11 w 354"/>
                <a:gd name="T35" fmla="*/ 4 h 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54"/>
                <a:gd name="T55" fmla="*/ 0 h 211"/>
                <a:gd name="T56" fmla="*/ 354 w 354"/>
                <a:gd name="T57" fmla="*/ 211 h 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54" h="211">
                  <a:moveTo>
                    <a:pt x="97" y="33"/>
                  </a:moveTo>
                  <a:lnTo>
                    <a:pt x="124" y="63"/>
                  </a:lnTo>
                  <a:lnTo>
                    <a:pt x="157" y="84"/>
                  </a:lnTo>
                  <a:lnTo>
                    <a:pt x="254" y="109"/>
                  </a:lnTo>
                  <a:lnTo>
                    <a:pt x="316" y="125"/>
                  </a:lnTo>
                  <a:lnTo>
                    <a:pt x="354" y="154"/>
                  </a:lnTo>
                  <a:lnTo>
                    <a:pt x="350" y="177"/>
                  </a:lnTo>
                  <a:lnTo>
                    <a:pt x="331" y="198"/>
                  </a:lnTo>
                  <a:lnTo>
                    <a:pt x="279" y="211"/>
                  </a:lnTo>
                  <a:lnTo>
                    <a:pt x="104" y="193"/>
                  </a:lnTo>
                  <a:lnTo>
                    <a:pt x="70" y="168"/>
                  </a:lnTo>
                  <a:lnTo>
                    <a:pt x="41" y="124"/>
                  </a:lnTo>
                  <a:lnTo>
                    <a:pt x="20" y="73"/>
                  </a:lnTo>
                  <a:lnTo>
                    <a:pt x="0" y="31"/>
                  </a:lnTo>
                  <a:lnTo>
                    <a:pt x="3" y="6"/>
                  </a:lnTo>
                  <a:lnTo>
                    <a:pt x="31" y="0"/>
                  </a:lnTo>
                  <a:lnTo>
                    <a:pt x="97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24"/>
            <p:cNvSpPr>
              <a:spLocks/>
            </p:cNvSpPr>
            <p:nvPr/>
          </p:nvSpPr>
          <p:spPr bwMode="auto">
            <a:xfrm>
              <a:off x="2748" y="1495"/>
              <a:ext cx="54" cy="167"/>
            </a:xfrm>
            <a:custGeom>
              <a:avLst/>
              <a:gdLst>
                <a:gd name="T0" fmla="*/ 1 w 163"/>
                <a:gd name="T1" fmla="*/ 49 h 502"/>
                <a:gd name="T2" fmla="*/ 0 w 163"/>
                <a:gd name="T3" fmla="*/ 37 h 502"/>
                <a:gd name="T4" fmla="*/ 2 w 163"/>
                <a:gd name="T5" fmla="*/ 26 h 502"/>
                <a:gd name="T6" fmla="*/ 4 w 163"/>
                <a:gd name="T7" fmla="*/ 20 h 502"/>
                <a:gd name="T8" fmla="*/ 6 w 163"/>
                <a:gd name="T9" fmla="*/ 15 h 502"/>
                <a:gd name="T10" fmla="*/ 11 w 163"/>
                <a:gd name="T11" fmla="*/ 2 h 502"/>
                <a:gd name="T12" fmla="*/ 13 w 163"/>
                <a:gd name="T13" fmla="*/ 0 h 502"/>
                <a:gd name="T14" fmla="*/ 16 w 163"/>
                <a:gd name="T15" fmla="*/ 0 h 502"/>
                <a:gd name="T16" fmla="*/ 18 w 163"/>
                <a:gd name="T17" fmla="*/ 5 h 502"/>
                <a:gd name="T18" fmla="*/ 14 w 163"/>
                <a:gd name="T19" fmla="*/ 25 h 502"/>
                <a:gd name="T20" fmla="*/ 14 w 163"/>
                <a:gd name="T21" fmla="*/ 35 h 502"/>
                <a:gd name="T22" fmla="*/ 16 w 163"/>
                <a:gd name="T23" fmla="*/ 46 h 502"/>
                <a:gd name="T24" fmla="*/ 14 w 163"/>
                <a:gd name="T25" fmla="*/ 52 h 502"/>
                <a:gd name="T26" fmla="*/ 12 w 163"/>
                <a:gd name="T27" fmla="*/ 55 h 502"/>
                <a:gd name="T28" fmla="*/ 10 w 163"/>
                <a:gd name="T29" fmla="*/ 56 h 502"/>
                <a:gd name="T30" fmla="*/ 4 w 163"/>
                <a:gd name="T31" fmla="*/ 55 h 502"/>
                <a:gd name="T32" fmla="*/ 1 w 163"/>
                <a:gd name="T33" fmla="*/ 49 h 502"/>
                <a:gd name="T34" fmla="*/ 1 w 163"/>
                <a:gd name="T35" fmla="*/ 49 h 5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3"/>
                <a:gd name="T55" fmla="*/ 0 h 502"/>
                <a:gd name="T56" fmla="*/ 163 w 163"/>
                <a:gd name="T57" fmla="*/ 502 h 5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3" h="502">
                  <a:moveTo>
                    <a:pt x="8" y="446"/>
                  </a:moveTo>
                  <a:lnTo>
                    <a:pt x="0" y="330"/>
                  </a:lnTo>
                  <a:lnTo>
                    <a:pt x="19" y="230"/>
                  </a:lnTo>
                  <a:lnTo>
                    <a:pt x="36" y="182"/>
                  </a:lnTo>
                  <a:lnTo>
                    <a:pt x="55" y="132"/>
                  </a:lnTo>
                  <a:lnTo>
                    <a:pt x="97" y="22"/>
                  </a:lnTo>
                  <a:lnTo>
                    <a:pt x="117" y="0"/>
                  </a:lnTo>
                  <a:lnTo>
                    <a:pt x="142" y="0"/>
                  </a:lnTo>
                  <a:lnTo>
                    <a:pt x="163" y="48"/>
                  </a:lnTo>
                  <a:lnTo>
                    <a:pt x="123" y="229"/>
                  </a:lnTo>
                  <a:lnTo>
                    <a:pt x="126" y="316"/>
                  </a:lnTo>
                  <a:lnTo>
                    <a:pt x="141" y="415"/>
                  </a:lnTo>
                  <a:lnTo>
                    <a:pt x="131" y="473"/>
                  </a:lnTo>
                  <a:lnTo>
                    <a:pt x="112" y="492"/>
                  </a:lnTo>
                  <a:lnTo>
                    <a:pt x="89" y="502"/>
                  </a:lnTo>
                  <a:lnTo>
                    <a:pt x="39" y="494"/>
                  </a:lnTo>
                  <a:lnTo>
                    <a:pt x="8" y="4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25"/>
            <p:cNvSpPr>
              <a:spLocks/>
            </p:cNvSpPr>
            <p:nvPr/>
          </p:nvSpPr>
          <p:spPr bwMode="auto">
            <a:xfrm>
              <a:off x="2714" y="1382"/>
              <a:ext cx="243" cy="175"/>
            </a:xfrm>
            <a:custGeom>
              <a:avLst/>
              <a:gdLst>
                <a:gd name="T0" fmla="*/ 2 w 730"/>
                <a:gd name="T1" fmla="*/ 51 h 524"/>
                <a:gd name="T2" fmla="*/ 6 w 730"/>
                <a:gd name="T3" fmla="*/ 47 h 524"/>
                <a:gd name="T4" fmla="*/ 11 w 730"/>
                <a:gd name="T5" fmla="*/ 44 h 524"/>
                <a:gd name="T6" fmla="*/ 15 w 730"/>
                <a:gd name="T7" fmla="*/ 40 h 524"/>
                <a:gd name="T8" fmla="*/ 19 w 730"/>
                <a:gd name="T9" fmla="*/ 37 h 524"/>
                <a:gd name="T10" fmla="*/ 27 w 730"/>
                <a:gd name="T11" fmla="*/ 30 h 524"/>
                <a:gd name="T12" fmla="*/ 35 w 730"/>
                <a:gd name="T13" fmla="*/ 24 h 524"/>
                <a:gd name="T14" fmla="*/ 42 w 730"/>
                <a:gd name="T15" fmla="*/ 18 h 524"/>
                <a:gd name="T16" fmla="*/ 46 w 730"/>
                <a:gd name="T17" fmla="*/ 15 h 524"/>
                <a:gd name="T18" fmla="*/ 51 w 730"/>
                <a:gd name="T19" fmla="*/ 12 h 524"/>
                <a:gd name="T20" fmla="*/ 55 w 730"/>
                <a:gd name="T21" fmla="*/ 9 h 524"/>
                <a:gd name="T22" fmla="*/ 60 w 730"/>
                <a:gd name="T23" fmla="*/ 6 h 524"/>
                <a:gd name="T24" fmla="*/ 65 w 730"/>
                <a:gd name="T25" fmla="*/ 3 h 524"/>
                <a:gd name="T26" fmla="*/ 70 w 730"/>
                <a:gd name="T27" fmla="*/ 0 h 524"/>
                <a:gd name="T28" fmla="*/ 76 w 730"/>
                <a:gd name="T29" fmla="*/ 0 h 524"/>
                <a:gd name="T30" fmla="*/ 80 w 730"/>
                <a:gd name="T31" fmla="*/ 4 h 524"/>
                <a:gd name="T32" fmla="*/ 81 w 730"/>
                <a:gd name="T33" fmla="*/ 10 h 524"/>
                <a:gd name="T34" fmla="*/ 79 w 730"/>
                <a:gd name="T35" fmla="*/ 13 h 524"/>
                <a:gd name="T36" fmla="*/ 77 w 730"/>
                <a:gd name="T37" fmla="*/ 15 h 524"/>
                <a:gd name="T38" fmla="*/ 72 w 730"/>
                <a:gd name="T39" fmla="*/ 18 h 524"/>
                <a:gd name="T40" fmla="*/ 67 w 730"/>
                <a:gd name="T41" fmla="*/ 20 h 524"/>
                <a:gd name="T42" fmla="*/ 62 w 730"/>
                <a:gd name="T43" fmla="*/ 23 h 524"/>
                <a:gd name="T44" fmla="*/ 57 w 730"/>
                <a:gd name="T45" fmla="*/ 25 h 524"/>
                <a:gd name="T46" fmla="*/ 53 w 730"/>
                <a:gd name="T47" fmla="*/ 27 h 524"/>
                <a:gd name="T48" fmla="*/ 49 w 730"/>
                <a:gd name="T49" fmla="*/ 30 h 524"/>
                <a:gd name="T50" fmla="*/ 44 w 730"/>
                <a:gd name="T51" fmla="*/ 32 h 524"/>
                <a:gd name="T52" fmla="*/ 40 w 730"/>
                <a:gd name="T53" fmla="*/ 35 h 524"/>
                <a:gd name="T54" fmla="*/ 36 w 730"/>
                <a:gd name="T55" fmla="*/ 37 h 524"/>
                <a:gd name="T56" fmla="*/ 32 w 730"/>
                <a:gd name="T57" fmla="*/ 39 h 524"/>
                <a:gd name="T58" fmla="*/ 28 w 730"/>
                <a:gd name="T59" fmla="*/ 42 h 524"/>
                <a:gd name="T60" fmla="*/ 24 w 730"/>
                <a:gd name="T61" fmla="*/ 45 h 524"/>
                <a:gd name="T62" fmla="*/ 20 w 730"/>
                <a:gd name="T63" fmla="*/ 48 h 524"/>
                <a:gd name="T64" fmla="*/ 15 w 730"/>
                <a:gd name="T65" fmla="*/ 51 h 524"/>
                <a:gd name="T66" fmla="*/ 6 w 730"/>
                <a:gd name="T67" fmla="*/ 58 h 524"/>
                <a:gd name="T68" fmla="*/ 3 w 730"/>
                <a:gd name="T69" fmla="*/ 58 h 524"/>
                <a:gd name="T70" fmla="*/ 1 w 730"/>
                <a:gd name="T71" fmla="*/ 57 h 524"/>
                <a:gd name="T72" fmla="*/ 0 w 730"/>
                <a:gd name="T73" fmla="*/ 54 h 524"/>
                <a:gd name="T74" fmla="*/ 2 w 730"/>
                <a:gd name="T75" fmla="*/ 51 h 524"/>
                <a:gd name="T76" fmla="*/ 2 w 730"/>
                <a:gd name="T77" fmla="*/ 51 h 5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30"/>
                <a:gd name="T118" fmla="*/ 0 h 524"/>
                <a:gd name="T119" fmla="*/ 730 w 730"/>
                <a:gd name="T120" fmla="*/ 524 h 5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30" h="524">
                  <a:moveTo>
                    <a:pt x="15" y="458"/>
                  </a:moveTo>
                  <a:lnTo>
                    <a:pt x="58" y="424"/>
                  </a:lnTo>
                  <a:lnTo>
                    <a:pt x="99" y="391"/>
                  </a:lnTo>
                  <a:lnTo>
                    <a:pt x="137" y="360"/>
                  </a:lnTo>
                  <a:lnTo>
                    <a:pt x="173" y="329"/>
                  </a:lnTo>
                  <a:lnTo>
                    <a:pt x="244" y="270"/>
                  </a:lnTo>
                  <a:lnTo>
                    <a:pt x="313" y="214"/>
                  </a:lnTo>
                  <a:lnTo>
                    <a:pt x="382" y="161"/>
                  </a:lnTo>
                  <a:lnTo>
                    <a:pt x="419" y="135"/>
                  </a:lnTo>
                  <a:lnTo>
                    <a:pt x="458" y="109"/>
                  </a:lnTo>
                  <a:lnTo>
                    <a:pt x="497" y="83"/>
                  </a:lnTo>
                  <a:lnTo>
                    <a:pt x="539" y="57"/>
                  </a:lnTo>
                  <a:lnTo>
                    <a:pt x="585" y="31"/>
                  </a:lnTo>
                  <a:lnTo>
                    <a:pt x="633" y="4"/>
                  </a:lnTo>
                  <a:lnTo>
                    <a:pt x="688" y="0"/>
                  </a:lnTo>
                  <a:lnTo>
                    <a:pt x="724" y="37"/>
                  </a:lnTo>
                  <a:lnTo>
                    <a:pt x="730" y="89"/>
                  </a:lnTo>
                  <a:lnTo>
                    <a:pt x="716" y="115"/>
                  </a:lnTo>
                  <a:lnTo>
                    <a:pt x="693" y="134"/>
                  </a:lnTo>
                  <a:lnTo>
                    <a:pt x="646" y="160"/>
                  </a:lnTo>
                  <a:lnTo>
                    <a:pt x="601" y="183"/>
                  </a:lnTo>
                  <a:lnTo>
                    <a:pt x="558" y="205"/>
                  </a:lnTo>
                  <a:lnTo>
                    <a:pt x="516" y="226"/>
                  </a:lnTo>
                  <a:lnTo>
                    <a:pt x="476" y="247"/>
                  </a:lnTo>
                  <a:lnTo>
                    <a:pt x="438" y="268"/>
                  </a:lnTo>
                  <a:lnTo>
                    <a:pt x="401" y="289"/>
                  </a:lnTo>
                  <a:lnTo>
                    <a:pt x="364" y="310"/>
                  </a:lnTo>
                  <a:lnTo>
                    <a:pt x="327" y="331"/>
                  </a:lnTo>
                  <a:lnTo>
                    <a:pt x="291" y="354"/>
                  </a:lnTo>
                  <a:lnTo>
                    <a:pt x="254" y="377"/>
                  </a:lnTo>
                  <a:lnTo>
                    <a:pt x="216" y="401"/>
                  </a:lnTo>
                  <a:lnTo>
                    <a:pt x="178" y="428"/>
                  </a:lnTo>
                  <a:lnTo>
                    <a:pt x="139" y="455"/>
                  </a:lnTo>
                  <a:lnTo>
                    <a:pt x="56" y="518"/>
                  </a:lnTo>
                  <a:lnTo>
                    <a:pt x="29" y="524"/>
                  </a:lnTo>
                  <a:lnTo>
                    <a:pt x="7" y="509"/>
                  </a:lnTo>
                  <a:lnTo>
                    <a:pt x="0" y="484"/>
                  </a:lnTo>
                  <a:lnTo>
                    <a:pt x="15" y="4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26"/>
            <p:cNvSpPr>
              <a:spLocks/>
            </p:cNvSpPr>
            <p:nvPr/>
          </p:nvSpPr>
          <p:spPr bwMode="auto">
            <a:xfrm>
              <a:off x="2325" y="1206"/>
              <a:ext cx="612" cy="216"/>
            </a:xfrm>
            <a:custGeom>
              <a:avLst/>
              <a:gdLst>
                <a:gd name="T0" fmla="*/ 6 w 1835"/>
                <a:gd name="T1" fmla="*/ 1 h 650"/>
                <a:gd name="T2" fmla="*/ 12 w 1835"/>
                <a:gd name="T3" fmla="*/ 5 h 650"/>
                <a:gd name="T4" fmla="*/ 15 w 1835"/>
                <a:gd name="T5" fmla="*/ 7 h 650"/>
                <a:gd name="T6" fmla="*/ 18 w 1835"/>
                <a:gd name="T7" fmla="*/ 9 h 650"/>
                <a:gd name="T8" fmla="*/ 24 w 1835"/>
                <a:gd name="T9" fmla="*/ 13 h 650"/>
                <a:gd name="T10" fmla="*/ 30 w 1835"/>
                <a:gd name="T11" fmla="*/ 15 h 650"/>
                <a:gd name="T12" fmla="*/ 35 w 1835"/>
                <a:gd name="T13" fmla="*/ 18 h 650"/>
                <a:gd name="T14" fmla="*/ 41 w 1835"/>
                <a:gd name="T15" fmla="*/ 20 h 650"/>
                <a:gd name="T16" fmla="*/ 53 w 1835"/>
                <a:gd name="T17" fmla="*/ 24 h 650"/>
                <a:gd name="T18" fmla="*/ 65 w 1835"/>
                <a:gd name="T19" fmla="*/ 26 h 650"/>
                <a:gd name="T20" fmla="*/ 77 w 1835"/>
                <a:gd name="T21" fmla="*/ 29 h 650"/>
                <a:gd name="T22" fmla="*/ 90 w 1835"/>
                <a:gd name="T23" fmla="*/ 31 h 650"/>
                <a:gd name="T24" fmla="*/ 105 w 1835"/>
                <a:gd name="T25" fmla="*/ 34 h 650"/>
                <a:gd name="T26" fmla="*/ 143 w 1835"/>
                <a:gd name="T27" fmla="*/ 41 h 650"/>
                <a:gd name="T28" fmla="*/ 183 w 1835"/>
                <a:gd name="T29" fmla="*/ 49 h 650"/>
                <a:gd name="T30" fmla="*/ 192 w 1835"/>
                <a:gd name="T31" fmla="*/ 52 h 650"/>
                <a:gd name="T32" fmla="*/ 196 w 1835"/>
                <a:gd name="T33" fmla="*/ 53 h 650"/>
                <a:gd name="T34" fmla="*/ 200 w 1835"/>
                <a:gd name="T35" fmla="*/ 54 h 650"/>
                <a:gd name="T36" fmla="*/ 203 w 1835"/>
                <a:gd name="T37" fmla="*/ 56 h 650"/>
                <a:gd name="T38" fmla="*/ 204 w 1835"/>
                <a:gd name="T39" fmla="*/ 58 h 650"/>
                <a:gd name="T40" fmla="*/ 203 w 1835"/>
                <a:gd name="T41" fmla="*/ 61 h 650"/>
                <a:gd name="T42" fmla="*/ 200 w 1835"/>
                <a:gd name="T43" fmla="*/ 62 h 650"/>
                <a:gd name="T44" fmla="*/ 196 w 1835"/>
                <a:gd name="T45" fmla="*/ 64 h 650"/>
                <a:gd name="T46" fmla="*/ 194 w 1835"/>
                <a:gd name="T47" fmla="*/ 67 h 650"/>
                <a:gd name="T48" fmla="*/ 192 w 1835"/>
                <a:gd name="T49" fmla="*/ 70 h 650"/>
                <a:gd name="T50" fmla="*/ 188 w 1835"/>
                <a:gd name="T51" fmla="*/ 72 h 650"/>
                <a:gd name="T52" fmla="*/ 176 w 1835"/>
                <a:gd name="T53" fmla="*/ 68 h 650"/>
                <a:gd name="T54" fmla="*/ 170 w 1835"/>
                <a:gd name="T55" fmla="*/ 66 h 650"/>
                <a:gd name="T56" fmla="*/ 164 w 1835"/>
                <a:gd name="T57" fmla="*/ 64 h 650"/>
                <a:gd name="T58" fmla="*/ 158 w 1835"/>
                <a:gd name="T59" fmla="*/ 62 h 650"/>
                <a:gd name="T60" fmla="*/ 152 w 1835"/>
                <a:gd name="T61" fmla="*/ 60 h 650"/>
                <a:gd name="T62" fmla="*/ 141 w 1835"/>
                <a:gd name="T63" fmla="*/ 57 h 650"/>
                <a:gd name="T64" fmla="*/ 121 w 1835"/>
                <a:gd name="T65" fmla="*/ 53 h 650"/>
                <a:gd name="T66" fmla="*/ 112 w 1835"/>
                <a:gd name="T67" fmla="*/ 51 h 650"/>
                <a:gd name="T68" fmla="*/ 102 w 1835"/>
                <a:gd name="T69" fmla="*/ 49 h 650"/>
                <a:gd name="T70" fmla="*/ 87 w 1835"/>
                <a:gd name="T71" fmla="*/ 46 h 650"/>
                <a:gd name="T72" fmla="*/ 73 w 1835"/>
                <a:gd name="T73" fmla="*/ 42 h 650"/>
                <a:gd name="T74" fmla="*/ 61 w 1835"/>
                <a:gd name="T75" fmla="*/ 39 h 650"/>
                <a:gd name="T76" fmla="*/ 49 w 1835"/>
                <a:gd name="T77" fmla="*/ 35 h 650"/>
                <a:gd name="T78" fmla="*/ 43 w 1835"/>
                <a:gd name="T79" fmla="*/ 32 h 650"/>
                <a:gd name="T80" fmla="*/ 37 w 1835"/>
                <a:gd name="T81" fmla="*/ 30 h 650"/>
                <a:gd name="T82" fmla="*/ 31 w 1835"/>
                <a:gd name="T83" fmla="*/ 27 h 650"/>
                <a:gd name="T84" fmla="*/ 26 w 1835"/>
                <a:gd name="T85" fmla="*/ 24 h 650"/>
                <a:gd name="T86" fmla="*/ 20 w 1835"/>
                <a:gd name="T87" fmla="*/ 20 h 650"/>
                <a:gd name="T88" fmla="*/ 14 w 1835"/>
                <a:gd name="T89" fmla="*/ 16 h 650"/>
                <a:gd name="T90" fmla="*/ 11 w 1835"/>
                <a:gd name="T91" fmla="*/ 14 h 650"/>
                <a:gd name="T92" fmla="*/ 8 w 1835"/>
                <a:gd name="T93" fmla="*/ 12 h 650"/>
                <a:gd name="T94" fmla="*/ 2 w 1835"/>
                <a:gd name="T95" fmla="*/ 7 h 650"/>
                <a:gd name="T96" fmla="*/ 0 w 1835"/>
                <a:gd name="T97" fmla="*/ 5 h 650"/>
                <a:gd name="T98" fmla="*/ 1 w 1835"/>
                <a:gd name="T99" fmla="*/ 2 h 650"/>
                <a:gd name="T100" fmla="*/ 3 w 1835"/>
                <a:gd name="T101" fmla="*/ 0 h 650"/>
                <a:gd name="T102" fmla="*/ 6 w 1835"/>
                <a:gd name="T103" fmla="*/ 1 h 650"/>
                <a:gd name="T104" fmla="*/ 6 w 1835"/>
                <a:gd name="T105" fmla="*/ 1 h 6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5"/>
                <a:gd name="T160" fmla="*/ 0 h 650"/>
                <a:gd name="T161" fmla="*/ 1835 w 1835"/>
                <a:gd name="T162" fmla="*/ 650 h 65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5" h="650">
                  <a:moveTo>
                    <a:pt x="57" y="7"/>
                  </a:moveTo>
                  <a:lnTo>
                    <a:pt x="110" y="48"/>
                  </a:lnTo>
                  <a:lnTo>
                    <a:pt x="136" y="67"/>
                  </a:lnTo>
                  <a:lnTo>
                    <a:pt x="163" y="83"/>
                  </a:lnTo>
                  <a:lnTo>
                    <a:pt x="215" y="114"/>
                  </a:lnTo>
                  <a:lnTo>
                    <a:pt x="266" y="139"/>
                  </a:lnTo>
                  <a:lnTo>
                    <a:pt x="318" y="163"/>
                  </a:lnTo>
                  <a:lnTo>
                    <a:pt x="370" y="183"/>
                  </a:lnTo>
                  <a:lnTo>
                    <a:pt x="473" y="214"/>
                  </a:lnTo>
                  <a:lnTo>
                    <a:pt x="581" y="238"/>
                  </a:lnTo>
                  <a:lnTo>
                    <a:pt x="694" y="258"/>
                  </a:lnTo>
                  <a:lnTo>
                    <a:pt x="812" y="279"/>
                  </a:lnTo>
                  <a:lnTo>
                    <a:pt x="941" y="304"/>
                  </a:lnTo>
                  <a:lnTo>
                    <a:pt x="1290" y="372"/>
                  </a:lnTo>
                  <a:lnTo>
                    <a:pt x="1643" y="439"/>
                  </a:lnTo>
                  <a:lnTo>
                    <a:pt x="1724" y="465"/>
                  </a:lnTo>
                  <a:lnTo>
                    <a:pt x="1760" y="481"/>
                  </a:lnTo>
                  <a:lnTo>
                    <a:pt x="1803" y="491"/>
                  </a:lnTo>
                  <a:lnTo>
                    <a:pt x="1829" y="506"/>
                  </a:lnTo>
                  <a:lnTo>
                    <a:pt x="1835" y="531"/>
                  </a:lnTo>
                  <a:lnTo>
                    <a:pt x="1825" y="556"/>
                  </a:lnTo>
                  <a:lnTo>
                    <a:pt x="1798" y="565"/>
                  </a:lnTo>
                  <a:lnTo>
                    <a:pt x="1762" y="577"/>
                  </a:lnTo>
                  <a:lnTo>
                    <a:pt x="1744" y="607"/>
                  </a:lnTo>
                  <a:lnTo>
                    <a:pt x="1726" y="638"/>
                  </a:lnTo>
                  <a:lnTo>
                    <a:pt x="1690" y="650"/>
                  </a:lnTo>
                  <a:lnTo>
                    <a:pt x="1585" y="621"/>
                  </a:lnTo>
                  <a:lnTo>
                    <a:pt x="1532" y="602"/>
                  </a:lnTo>
                  <a:lnTo>
                    <a:pt x="1478" y="583"/>
                  </a:lnTo>
                  <a:lnTo>
                    <a:pt x="1425" y="564"/>
                  </a:lnTo>
                  <a:lnTo>
                    <a:pt x="1371" y="546"/>
                  </a:lnTo>
                  <a:lnTo>
                    <a:pt x="1265" y="520"/>
                  </a:lnTo>
                  <a:lnTo>
                    <a:pt x="1089" y="480"/>
                  </a:lnTo>
                  <a:lnTo>
                    <a:pt x="1009" y="460"/>
                  </a:lnTo>
                  <a:lnTo>
                    <a:pt x="916" y="440"/>
                  </a:lnTo>
                  <a:lnTo>
                    <a:pt x="784" y="412"/>
                  </a:lnTo>
                  <a:lnTo>
                    <a:pt x="661" y="382"/>
                  </a:lnTo>
                  <a:lnTo>
                    <a:pt x="548" y="351"/>
                  </a:lnTo>
                  <a:lnTo>
                    <a:pt x="440" y="314"/>
                  </a:lnTo>
                  <a:lnTo>
                    <a:pt x="387" y="293"/>
                  </a:lnTo>
                  <a:lnTo>
                    <a:pt x="335" y="269"/>
                  </a:lnTo>
                  <a:lnTo>
                    <a:pt x="282" y="243"/>
                  </a:lnTo>
                  <a:lnTo>
                    <a:pt x="230" y="215"/>
                  </a:lnTo>
                  <a:lnTo>
                    <a:pt x="178" y="184"/>
                  </a:lnTo>
                  <a:lnTo>
                    <a:pt x="125" y="148"/>
                  </a:lnTo>
                  <a:lnTo>
                    <a:pt x="98" y="130"/>
                  </a:lnTo>
                  <a:lnTo>
                    <a:pt x="70" y="110"/>
                  </a:lnTo>
                  <a:lnTo>
                    <a:pt x="15" y="67"/>
                  </a:lnTo>
                  <a:lnTo>
                    <a:pt x="0" y="41"/>
                  </a:lnTo>
                  <a:lnTo>
                    <a:pt x="7" y="15"/>
                  </a:lnTo>
                  <a:lnTo>
                    <a:pt x="29" y="0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27"/>
            <p:cNvSpPr>
              <a:spLocks/>
            </p:cNvSpPr>
            <p:nvPr/>
          </p:nvSpPr>
          <p:spPr bwMode="auto">
            <a:xfrm>
              <a:off x="1747" y="1160"/>
              <a:ext cx="554" cy="393"/>
            </a:xfrm>
            <a:custGeom>
              <a:avLst/>
              <a:gdLst>
                <a:gd name="T0" fmla="*/ 16 w 1661"/>
                <a:gd name="T1" fmla="*/ 118 h 1177"/>
                <a:gd name="T2" fmla="*/ 27 w 1661"/>
                <a:gd name="T3" fmla="*/ 112 h 1177"/>
                <a:gd name="T4" fmla="*/ 37 w 1661"/>
                <a:gd name="T5" fmla="*/ 105 h 1177"/>
                <a:gd name="T6" fmla="*/ 50 w 1661"/>
                <a:gd name="T7" fmla="*/ 99 h 1177"/>
                <a:gd name="T8" fmla="*/ 63 w 1661"/>
                <a:gd name="T9" fmla="*/ 91 h 1177"/>
                <a:gd name="T10" fmla="*/ 74 w 1661"/>
                <a:gd name="T11" fmla="*/ 84 h 1177"/>
                <a:gd name="T12" fmla="*/ 85 w 1661"/>
                <a:gd name="T13" fmla="*/ 78 h 1177"/>
                <a:gd name="T14" fmla="*/ 96 w 1661"/>
                <a:gd name="T15" fmla="*/ 71 h 1177"/>
                <a:gd name="T16" fmla="*/ 106 w 1661"/>
                <a:gd name="T17" fmla="*/ 65 h 1177"/>
                <a:gd name="T18" fmla="*/ 116 w 1661"/>
                <a:gd name="T19" fmla="*/ 57 h 1177"/>
                <a:gd name="T20" fmla="*/ 127 w 1661"/>
                <a:gd name="T21" fmla="*/ 49 h 1177"/>
                <a:gd name="T22" fmla="*/ 139 w 1661"/>
                <a:gd name="T23" fmla="*/ 40 h 1177"/>
                <a:gd name="T24" fmla="*/ 149 w 1661"/>
                <a:gd name="T25" fmla="*/ 29 h 1177"/>
                <a:gd name="T26" fmla="*/ 159 w 1661"/>
                <a:gd name="T27" fmla="*/ 21 h 1177"/>
                <a:gd name="T28" fmla="*/ 169 w 1661"/>
                <a:gd name="T29" fmla="*/ 12 h 1177"/>
                <a:gd name="T30" fmla="*/ 179 w 1661"/>
                <a:gd name="T31" fmla="*/ 1 h 1177"/>
                <a:gd name="T32" fmla="*/ 184 w 1661"/>
                <a:gd name="T33" fmla="*/ 1 h 1177"/>
                <a:gd name="T34" fmla="*/ 180 w 1661"/>
                <a:gd name="T35" fmla="*/ 13 h 1177"/>
                <a:gd name="T36" fmla="*/ 171 w 1661"/>
                <a:gd name="T37" fmla="*/ 25 h 1177"/>
                <a:gd name="T38" fmla="*/ 163 w 1661"/>
                <a:gd name="T39" fmla="*/ 35 h 1177"/>
                <a:gd name="T40" fmla="*/ 154 w 1661"/>
                <a:gd name="T41" fmla="*/ 46 h 1177"/>
                <a:gd name="T42" fmla="*/ 143 w 1661"/>
                <a:gd name="T43" fmla="*/ 57 h 1177"/>
                <a:gd name="T44" fmla="*/ 131 w 1661"/>
                <a:gd name="T45" fmla="*/ 66 h 1177"/>
                <a:gd name="T46" fmla="*/ 120 w 1661"/>
                <a:gd name="T47" fmla="*/ 74 h 1177"/>
                <a:gd name="T48" fmla="*/ 110 w 1661"/>
                <a:gd name="T49" fmla="*/ 82 h 1177"/>
                <a:gd name="T50" fmla="*/ 99 w 1661"/>
                <a:gd name="T51" fmla="*/ 89 h 1177"/>
                <a:gd name="T52" fmla="*/ 88 w 1661"/>
                <a:gd name="T53" fmla="*/ 96 h 1177"/>
                <a:gd name="T54" fmla="*/ 76 w 1661"/>
                <a:gd name="T55" fmla="*/ 103 h 1177"/>
                <a:gd name="T56" fmla="*/ 63 w 1661"/>
                <a:gd name="T57" fmla="*/ 110 h 1177"/>
                <a:gd name="T58" fmla="*/ 49 w 1661"/>
                <a:gd name="T59" fmla="*/ 117 h 1177"/>
                <a:gd name="T60" fmla="*/ 37 w 1661"/>
                <a:gd name="T61" fmla="*/ 122 h 1177"/>
                <a:gd name="T62" fmla="*/ 19 w 1661"/>
                <a:gd name="T63" fmla="*/ 128 h 1177"/>
                <a:gd name="T64" fmla="*/ 2 w 1661"/>
                <a:gd name="T65" fmla="*/ 131 h 1177"/>
                <a:gd name="T66" fmla="*/ 0 w 1661"/>
                <a:gd name="T67" fmla="*/ 125 h 1177"/>
                <a:gd name="T68" fmla="*/ 3 w 1661"/>
                <a:gd name="T69" fmla="*/ 123 h 117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61"/>
                <a:gd name="T106" fmla="*/ 0 h 1177"/>
                <a:gd name="T107" fmla="*/ 1661 w 1661"/>
                <a:gd name="T108" fmla="*/ 1177 h 117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61" h="1177">
                  <a:moveTo>
                    <a:pt x="30" y="1099"/>
                  </a:moveTo>
                  <a:lnTo>
                    <a:pt x="146" y="1058"/>
                  </a:lnTo>
                  <a:lnTo>
                    <a:pt x="196" y="1034"/>
                  </a:lnTo>
                  <a:lnTo>
                    <a:pt x="243" y="1005"/>
                  </a:lnTo>
                  <a:lnTo>
                    <a:pt x="288" y="974"/>
                  </a:lnTo>
                  <a:lnTo>
                    <a:pt x="337" y="944"/>
                  </a:lnTo>
                  <a:lnTo>
                    <a:pt x="388" y="914"/>
                  </a:lnTo>
                  <a:lnTo>
                    <a:pt x="447" y="884"/>
                  </a:lnTo>
                  <a:lnTo>
                    <a:pt x="507" y="850"/>
                  </a:lnTo>
                  <a:lnTo>
                    <a:pt x="564" y="820"/>
                  </a:lnTo>
                  <a:lnTo>
                    <a:pt x="619" y="789"/>
                  </a:lnTo>
                  <a:lnTo>
                    <a:pt x="670" y="759"/>
                  </a:lnTo>
                  <a:lnTo>
                    <a:pt x="720" y="729"/>
                  </a:lnTo>
                  <a:lnTo>
                    <a:pt x="768" y="701"/>
                  </a:lnTo>
                  <a:lnTo>
                    <a:pt x="815" y="671"/>
                  </a:lnTo>
                  <a:lnTo>
                    <a:pt x="861" y="642"/>
                  </a:lnTo>
                  <a:lnTo>
                    <a:pt x="907" y="611"/>
                  </a:lnTo>
                  <a:lnTo>
                    <a:pt x="952" y="580"/>
                  </a:lnTo>
                  <a:lnTo>
                    <a:pt x="998" y="546"/>
                  </a:lnTo>
                  <a:lnTo>
                    <a:pt x="1044" y="513"/>
                  </a:lnTo>
                  <a:lnTo>
                    <a:pt x="1092" y="477"/>
                  </a:lnTo>
                  <a:lnTo>
                    <a:pt x="1142" y="439"/>
                  </a:lnTo>
                  <a:lnTo>
                    <a:pt x="1194" y="398"/>
                  </a:lnTo>
                  <a:lnTo>
                    <a:pt x="1247" y="356"/>
                  </a:lnTo>
                  <a:lnTo>
                    <a:pt x="1296" y="305"/>
                  </a:lnTo>
                  <a:lnTo>
                    <a:pt x="1343" y="263"/>
                  </a:lnTo>
                  <a:lnTo>
                    <a:pt x="1388" y="225"/>
                  </a:lnTo>
                  <a:lnTo>
                    <a:pt x="1432" y="189"/>
                  </a:lnTo>
                  <a:lnTo>
                    <a:pt x="1476" y="152"/>
                  </a:lnTo>
                  <a:lnTo>
                    <a:pt x="1519" y="112"/>
                  </a:lnTo>
                  <a:lnTo>
                    <a:pt x="1563" y="68"/>
                  </a:lnTo>
                  <a:lnTo>
                    <a:pt x="1609" y="13"/>
                  </a:lnTo>
                  <a:lnTo>
                    <a:pt x="1634" y="0"/>
                  </a:lnTo>
                  <a:lnTo>
                    <a:pt x="1657" y="10"/>
                  </a:lnTo>
                  <a:lnTo>
                    <a:pt x="1661" y="63"/>
                  </a:lnTo>
                  <a:lnTo>
                    <a:pt x="1617" y="120"/>
                  </a:lnTo>
                  <a:lnTo>
                    <a:pt x="1577" y="172"/>
                  </a:lnTo>
                  <a:lnTo>
                    <a:pt x="1540" y="222"/>
                  </a:lnTo>
                  <a:lnTo>
                    <a:pt x="1504" y="269"/>
                  </a:lnTo>
                  <a:lnTo>
                    <a:pt x="1468" y="318"/>
                  </a:lnTo>
                  <a:lnTo>
                    <a:pt x="1430" y="366"/>
                  </a:lnTo>
                  <a:lnTo>
                    <a:pt x="1387" y="415"/>
                  </a:lnTo>
                  <a:lnTo>
                    <a:pt x="1340" y="468"/>
                  </a:lnTo>
                  <a:lnTo>
                    <a:pt x="1284" y="513"/>
                  </a:lnTo>
                  <a:lnTo>
                    <a:pt x="1231" y="555"/>
                  </a:lnTo>
                  <a:lnTo>
                    <a:pt x="1179" y="595"/>
                  </a:lnTo>
                  <a:lnTo>
                    <a:pt x="1129" y="632"/>
                  </a:lnTo>
                  <a:lnTo>
                    <a:pt x="1081" y="667"/>
                  </a:lnTo>
                  <a:lnTo>
                    <a:pt x="1033" y="702"/>
                  </a:lnTo>
                  <a:lnTo>
                    <a:pt x="985" y="735"/>
                  </a:lnTo>
                  <a:lnTo>
                    <a:pt x="938" y="768"/>
                  </a:lnTo>
                  <a:lnTo>
                    <a:pt x="889" y="799"/>
                  </a:lnTo>
                  <a:lnTo>
                    <a:pt x="840" y="829"/>
                  </a:lnTo>
                  <a:lnTo>
                    <a:pt x="789" y="860"/>
                  </a:lnTo>
                  <a:lnTo>
                    <a:pt x="738" y="891"/>
                  </a:lnTo>
                  <a:lnTo>
                    <a:pt x="684" y="922"/>
                  </a:lnTo>
                  <a:lnTo>
                    <a:pt x="627" y="953"/>
                  </a:lnTo>
                  <a:lnTo>
                    <a:pt x="569" y="987"/>
                  </a:lnTo>
                  <a:lnTo>
                    <a:pt x="506" y="1020"/>
                  </a:lnTo>
                  <a:lnTo>
                    <a:pt x="444" y="1048"/>
                  </a:lnTo>
                  <a:lnTo>
                    <a:pt x="387" y="1072"/>
                  </a:lnTo>
                  <a:lnTo>
                    <a:pt x="333" y="1094"/>
                  </a:lnTo>
                  <a:lnTo>
                    <a:pt x="280" y="1113"/>
                  </a:lnTo>
                  <a:lnTo>
                    <a:pt x="171" y="1146"/>
                  </a:lnTo>
                  <a:lnTo>
                    <a:pt x="45" y="1177"/>
                  </a:lnTo>
                  <a:lnTo>
                    <a:pt x="15" y="1171"/>
                  </a:lnTo>
                  <a:lnTo>
                    <a:pt x="0" y="1146"/>
                  </a:lnTo>
                  <a:lnTo>
                    <a:pt x="4" y="1118"/>
                  </a:lnTo>
                  <a:lnTo>
                    <a:pt x="14" y="1105"/>
                  </a:lnTo>
                  <a:lnTo>
                    <a:pt x="30" y="10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28"/>
            <p:cNvSpPr>
              <a:spLocks/>
            </p:cNvSpPr>
            <p:nvPr/>
          </p:nvSpPr>
          <p:spPr bwMode="auto">
            <a:xfrm>
              <a:off x="2607" y="1613"/>
              <a:ext cx="298" cy="368"/>
            </a:xfrm>
            <a:custGeom>
              <a:avLst/>
              <a:gdLst>
                <a:gd name="T0" fmla="*/ 9 w 892"/>
                <a:gd name="T1" fmla="*/ 111 h 1102"/>
                <a:gd name="T2" fmla="*/ 16 w 892"/>
                <a:gd name="T3" fmla="*/ 95 h 1102"/>
                <a:gd name="T4" fmla="*/ 17 w 892"/>
                <a:gd name="T5" fmla="*/ 83 h 1102"/>
                <a:gd name="T6" fmla="*/ 12 w 892"/>
                <a:gd name="T7" fmla="*/ 72 h 1102"/>
                <a:gd name="T8" fmla="*/ 3 w 892"/>
                <a:gd name="T9" fmla="*/ 55 h 1102"/>
                <a:gd name="T10" fmla="*/ 4 w 892"/>
                <a:gd name="T11" fmla="*/ 23 h 1102"/>
                <a:gd name="T12" fmla="*/ 9 w 892"/>
                <a:gd name="T13" fmla="*/ 15 h 1102"/>
                <a:gd name="T14" fmla="*/ 16 w 892"/>
                <a:gd name="T15" fmla="*/ 8 h 1102"/>
                <a:gd name="T16" fmla="*/ 24 w 892"/>
                <a:gd name="T17" fmla="*/ 3 h 1102"/>
                <a:gd name="T18" fmla="*/ 38 w 892"/>
                <a:gd name="T19" fmla="*/ 0 h 1102"/>
                <a:gd name="T20" fmla="*/ 60 w 892"/>
                <a:gd name="T21" fmla="*/ 7 h 1102"/>
                <a:gd name="T22" fmla="*/ 73 w 892"/>
                <a:gd name="T23" fmla="*/ 26 h 1102"/>
                <a:gd name="T24" fmla="*/ 79 w 892"/>
                <a:gd name="T25" fmla="*/ 58 h 1102"/>
                <a:gd name="T26" fmla="*/ 88 w 892"/>
                <a:gd name="T27" fmla="*/ 57 h 1102"/>
                <a:gd name="T28" fmla="*/ 99 w 892"/>
                <a:gd name="T29" fmla="*/ 60 h 1102"/>
                <a:gd name="T30" fmla="*/ 98 w 892"/>
                <a:gd name="T31" fmla="*/ 65 h 1102"/>
                <a:gd name="T32" fmla="*/ 84 w 892"/>
                <a:gd name="T33" fmla="*/ 65 h 1102"/>
                <a:gd name="T34" fmla="*/ 68 w 892"/>
                <a:gd name="T35" fmla="*/ 66 h 1102"/>
                <a:gd name="T36" fmla="*/ 61 w 892"/>
                <a:gd name="T37" fmla="*/ 36 h 1102"/>
                <a:gd name="T38" fmla="*/ 56 w 892"/>
                <a:gd name="T39" fmla="*/ 27 h 1102"/>
                <a:gd name="T40" fmla="*/ 48 w 892"/>
                <a:gd name="T41" fmla="*/ 21 h 1102"/>
                <a:gd name="T42" fmla="*/ 38 w 892"/>
                <a:gd name="T43" fmla="*/ 17 h 1102"/>
                <a:gd name="T44" fmla="*/ 24 w 892"/>
                <a:gd name="T45" fmla="*/ 21 h 1102"/>
                <a:gd name="T46" fmla="*/ 11 w 892"/>
                <a:gd name="T47" fmla="*/ 36 h 1102"/>
                <a:gd name="T48" fmla="*/ 12 w 892"/>
                <a:gd name="T49" fmla="*/ 51 h 1102"/>
                <a:gd name="T50" fmla="*/ 17 w 892"/>
                <a:gd name="T51" fmla="*/ 62 h 1102"/>
                <a:gd name="T52" fmla="*/ 26 w 892"/>
                <a:gd name="T53" fmla="*/ 87 h 1102"/>
                <a:gd name="T54" fmla="*/ 23 w 892"/>
                <a:gd name="T55" fmla="*/ 99 h 1102"/>
                <a:gd name="T56" fmla="*/ 18 w 892"/>
                <a:gd name="T57" fmla="*/ 110 h 1102"/>
                <a:gd name="T58" fmla="*/ 13 w 892"/>
                <a:gd name="T59" fmla="*/ 121 h 1102"/>
                <a:gd name="T60" fmla="*/ 7 w 892"/>
                <a:gd name="T61" fmla="*/ 123 h 1102"/>
                <a:gd name="T62" fmla="*/ 6 w 892"/>
                <a:gd name="T63" fmla="*/ 117 h 11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92"/>
                <a:gd name="T97" fmla="*/ 0 h 1102"/>
                <a:gd name="T98" fmla="*/ 892 w 892"/>
                <a:gd name="T99" fmla="*/ 1102 h 11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92" h="1102">
                  <a:moveTo>
                    <a:pt x="52" y="1048"/>
                  </a:moveTo>
                  <a:lnTo>
                    <a:pt x="77" y="998"/>
                  </a:lnTo>
                  <a:lnTo>
                    <a:pt x="100" y="952"/>
                  </a:lnTo>
                  <a:lnTo>
                    <a:pt x="145" y="854"/>
                  </a:lnTo>
                  <a:lnTo>
                    <a:pt x="168" y="786"/>
                  </a:lnTo>
                  <a:lnTo>
                    <a:pt x="157" y="743"/>
                  </a:lnTo>
                  <a:lnTo>
                    <a:pt x="136" y="701"/>
                  </a:lnTo>
                  <a:lnTo>
                    <a:pt x="105" y="644"/>
                  </a:lnTo>
                  <a:lnTo>
                    <a:pt x="72" y="599"/>
                  </a:lnTo>
                  <a:lnTo>
                    <a:pt x="23" y="492"/>
                  </a:lnTo>
                  <a:lnTo>
                    <a:pt x="0" y="295"/>
                  </a:lnTo>
                  <a:lnTo>
                    <a:pt x="36" y="210"/>
                  </a:lnTo>
                  <a:lnTo>
                    <a:pt x="57" y="170"/>
                  </a:lnTo>
                  <a:lnTo>
                    <a:pt x="82" y="135"/>
                  </a:lnTo>
                  <a:lnTo>
                    <a:pt x="109" y="101"/>
                  </a:lnTo>
                  <a:lnTo>
                    <a:pt x="140" y="71"/>
                  </a:lnTo>
                  <a:lnTo>
                    <a:pt x="174" y="47"/>
                  </a:lnTo>
                  <a:lnTo>
                    <a:pt x="213" y="24"/>
                  </a:lnTo>
                  <a:lnTo>
                    <a:pt x="276" y="5"/>
                  </a:lnTo>
                  <a:lnTo>
                    <a:pt x="343" y="0"/>
                  </a:lnTo>
                  <a:lnTo>
                    <a:pt x="476" y="32"/>
                  </a:lnTo>
                  <a:lnTo>
                    <a:pt x="537" y="67"/>
                  </a:lnTo>
                  <a:lnTo>
                    <a:pt x="589" y="112"/>
                  </a:lnTo>
                  <a:lnTo>
                    <a:pt x="659" y="237"/>
                  </a:lnTo>
                  <a:lnTo>
                    <a:pt x="670" y="463"/>
                  </a:lnTo>
                  <a:lnTo>
                    <a:pt x="702" y="519"/>
                  </a:lnTo>
                  <a:lnTo>
                    <a:pt x="740" y="527"/>
                  </a:lnTo>
                  <a:lnTo>
                    <a:pt x="791" y="515"/>
                  </a:lnTo>
                  <a:lnTo>
                    <a:pt x="864" y="519"/>
                  </a:lnTo>
                  <a:lnTo>
                    <a:pt x="888" y="536"/>
                  </a:lnTo>
                  <a:lnTo>
                    <a:pt x="892" y="564"/>
                  </a:lnTo>
                  <a:lnTo>
                    <a:pt x="878" y="586"/>
                  </a:lnTo>
                  <a:lnTo>
                    <a:pt x="851" y="592"/>
                  </a:lnTo>
                  <a:lnTo>
                    <a:pt x="747" y="588"/>
                  </a:lnTo>
                  <a:lnTo>
                    <a:pt x="669" y="602"/>
                  </a:lnTo>
                  <a:lnTo>
                    <a:pt x="610" y="593"/>
                  </a:lnTo>
                  <a:lnTo>
                    <a:pt x="563" y="519"/>
                  </a:lnTo>
                  <a:lnTo>
                    <a:pt x="552" y="320"/>
                  </a:lnTo>
                  <a:lnTo>
                    <a:pt x="535" y="283"/>
                  </a:lnTo>
                  <a:lnTo>
                    <a:pt x="507" y="247"/>
                  </a:lnTo>
                  <a:lnTo>
                    <a:pt x="471" y="214"/>
                  </a:lnTo>
                  <a:lnTo>
                    <a:pt x="430" y="186"/>
                  </a:lnTo>
                  <a:lnTo>
                    <a:pt x="387" y="164"/>
                  </a:lnTo>
                  <a:lnTo>
                    <a:pt x="344" y="152"/>
                  </a:lnTo>
                  <a:lnTo>
                    <a:pt x="267" y="157"/>
                  </a:lnTo>
                  <a:lnTo>
                    <a:pt x="213" y="185"/>
                  </a:lnTo>
                  <a:lnTo>
                    <a:pt x="166" y="222"/>
                  </a:lnTo>
                  <a:lnTo>
                    <a:pt x="99" y="325"/>
                  </a:lnTo>
                  <a:lnTo>
                    <a:pt x="94" y="390"/>
                  </a:lnTo>
                  <a:lnTo>
                    <a:pt x="105" y="460"/>
                  </a:lnTo>
                  <a:lnTo>
                    <a:pt x="125" y="517"/>
                  </a:lnTo>
                  <a:lnTo>
                    <a:pt x="156" y="559"/>
                  </a:lnTo>
                  <a:lnTo>
                    <a:pt x="220" y="651"/>
                  </a:lnTo>
                  <a:lnTo>
                    <a:pt x="237" y="786"/>
                  </a:lnTo>
                  <a:lnTo>
                    <a:pt x="229" y="837"/>
                  </a:lnTo>
                  <a:lnTo>
                    <a:pt x="208" y="885"/>
                  </a:lnTo>
                  <a:lnTo>
                    <a:pt x="184" y="938"/>
                  </a:lnTo>
                  <a:lnTo>
                    <a:pt x="162" y="984"/>
                  </a:lnTo>
                  <a:lnTo>
                    <a:pt x="140" y="1030"/>
                  </a:lnTo>
                  <a:lnTo>
                    <a:pt x="114" y="1083"/>
                  </a:lnTo>
                  <a:lnTo>
                    <a:pt x="93" y="1102"/>
                  </a:lnTo>
                  <a:lnTo>
                    <a:pt x="67" y="1099"/>
                  </a:lnTo>
                  <a:lnTo>
                    <a:pt x="52" y="10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2971800" y="3429000"/>
            <a:ext cx="5638800" cy="2743200"/>
            <a:chOff x="1872" y="2160"/>
            <a:chExt cx="3552" cy="1728"/>
          </a:xfrm>
        </p:grpSpPr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3216" y="2160"/>
              <a:ext cx="2208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US" sz="4000">
                  <a:solidFill>
                    <a:schemeClr val="tx2"/>
                  </a:solidFill>
                </a:rPr>
                <a:t>Rotate 90</a:t>
              </a:r>
              <a:r>
                <a:rPr lang="en-US" sz="4000">
                  <a:solidFill>
                    <a:schemeClr val="tx2"/>
                  </a:solidFill>
                  <a:sym typeface="Symbol" pitchFamily="18" charset="2"/>
                </a:rPr>
                <a:t>clockwise about the origin</a:t>
              </a:r>
              <a:endParaRPr lang="en-US" sz="4000">
                <a:solidFill>
                  <a:schemeClr val="tx2"/>
                </a:solidFill>
              </a:endParaRPr>
            </a:p>
          </p:txBody>
        </p:sp>
        <p:grpSp>
          <p:nvGrpSpPr>
            <p:cNvPr id="4106" name="Group 30"/>
            <p:cNvGrpSpPr>
              <a:grpSpLocks/>
            </p:cNvGrpSpPr>
            <p:nvPr/>
          </p:nvGrpSpPr>
          <p:grpSpPr bwMode="auto">
            <a:xfrm rot="5400000">
              <a:off x="1668" y="2508"/>
              <a:ext cx="1244" cy="836"/>
              <a:chOff x="1728" y="1160"/>
              <a:chExt cx="1244" cy="836"/>
            </a:xfrm>
          </p:grpSpPr>
          <p:sp>
            <p:nvSpPr>
              <p:cNvPr id="4107" name="Freeform 31"/>
              <p:cNvSpPr>
                <a:spLocks/>
              </p:cNvSpPr>
              <p:nvPr/>
            </p:nvSpPr>
            <p:spPr bwMode="auto">
              <a:xfrm>
                <a:off x="1728" y="1165"/>
                <a:ext cx="1129" cy="817"/>
              </a:xfrm>
              <a:custGeom>
                <a:avLst/>
                <a:gdLst>
                  <a:gd name="T0" fmla="*/ 330 w 3386"/>
                  <a:gd name="T1" fmla="*/ 54 h 2451"/>
                  <a:gd name="T2" fmla="*/ 185 w 3386"/>
                  <a:gd name="T3" fmla="*/ 0 h 2451"/>
                  <a:gd name="T4" fmla="*/ 181 w 3386"/>
                  <a:gd name="T5" fmla="*/ 5 h 2451"/>
                  <a:gd name="T6" fmla="*/ 177 w 3386"/>
                  <a:gd name="T7" fmla="*/ 10 h 2451"/>
                  <a:gd name="T8" fmla="*/ 172 w 3386"/>
                  <a:gd name="T9" fmla="*/ 15 h 2451"/>
                  <a:gd name="T10" fmla="*/ 167 w 3386"/>
                  <a:gd name="T11" fmla="*/ 20 h 2451"/>
                  <a:gd name="T12" fmla="*/ 162 w 3386"/>
                  <a:gd name="T13" fmla="*/ 25 h 2451"/>
                  <a:gd name="T14" fmla="*/ 157 w 3386"/>
                  <a:gd name="T15" fmla="*/ 30 h 2451"/>
                  <a:gd name="T16" fmla="*/ 152 w 3386"/>
                  <a:gd name="T17" fmla="*/ 34 h 2451"/>
                  <a:gd name="T18" fmla="*/ 147 w 3386"/>
                  <a:gd name="T19" fmla="*/ 39 h 2451"/>
                  <a:gd name="T20" fmla="*/ 142 w 3386"/>
                  <a:gd name="T21" fmla="*/ 43 h 2451"/>
                  <a:gd name="T22" fmla="*/ 136 w 3386"/>
                  <a:gd name="T23" fmla="*/ 47 h 2451"/>
                  <a:gd name="T24" fmla="*/ 133 w 3386"/>
                  <a:gd name="T25" fmla="*/ 50 h 2451"/>
                  <a:gd name="T26" fmla="*/ 130 w 3386"/>
                  <a:gd name="T27" fmla="*/ 52 h 2451"/>
                  <a:gd name="T28" fmla="*/ 127 w 3386"/>
                  <a:gd name="T29" fmla="*/ 54 h 2451"/>
                  <a:gd name="T30" fmla="*/ 124 w 3386"/>
                  <a:gd name="T31" fmla="*/ 56 h 2451"/>
                  <a:gd name="T32" fmla="*/ 122 w 3386"/>
                  <a:gd name="T33" fmla="*/ 58 h 2451"/>
                  <a:gd name="T34" fmla="*/ 119 w 3386"/>
                  <a:gd name="T35" fmla="*/ 60 h 2451"/>
                  <a:gd name="T36" fmla="*/ 116 w 3386"/>
                  <a:gd name="T37" fmla="*/ 62 h 2451"/>
                  <a:gd name="T38" fmla="*/ 113 w 3386"/>
                  <a:gd name="T39" fmla="*/ 64 h 2451"/>
                  <a:gd name="T40" fmla="*/ 107 w 3386"/>
                  <a:gd name="T41" fmla="*/ 68 h 2451"/>
                  <a:gd name="T42" fmla="*/ 100 w 3386"/>
                  <a:gd name="T43" fmla="*/ 72 h 2451"/>
                  <a:gd name="T44" fmla="*/ 94 w 3386"/>
                  <a:gd name="T45" fmla="*/ 76 h 2451"/>
                  <a:gd name="T46" fmla="*/ 88 w 3386"/>
                  <a:gd name="T47" fmla="*/ 80 h 2451"/>
                  <a:gd name="T48" fmla="*/ 82 w 3386"/>
                  <a:gd name="T49" fmla="*/ 84 h 2451"/>
                  <a:gd name="T50" fmla="*/ 75 w 3386"/>
                  <a:gd name="T51" fmla="*/ 88 h 2451"/>
                  <a:gd name="T52" fmla="*/ 69 w 3386"/>
                  <a:gd name="T53" fmla="*/ 92 h 2451"/>
                  <a:gd name="T54" fmla="*/ 63 w 3386"/>
                  <a:gd name="T55" fmla="*/ 96 h 2451"/>
                  <a:gd name="T56" fmla="*/ 56 w 3386"/>
                  <a:gd name="T57" fmla="*/ 99 h 2451"/>
                  <a:gd name="T58" fmla="*/ 50 w 3386"/>
                  <a:gd name="T59" fmla="*/ 103 h 2451"/>
                  <a:gd name="T60" fmla="*/ 44 w 3386"/>
                  <a:gd name="T61" fmla="*/ 107 h 2451"/>
                  <a:gd name="T62" fmla="*/ 37 w 3386"/>
                  <a:gd name="T63" fmla="*/ 111 h 2451"/>
                  <a:gd name="T64" fmla="*/ 31 w 3386"/>
                  <a:gd name="T65" fmla="*/ 115 h 2451"/>
                  <a:gd name="T66" fmla="*/ 25 w 3386"/>
                  <a:gd name="T67" fmla="*/ 119 h 2451"/>
                  <a:gd name="T68" fmla="*/ 18 w 3386"/>
                  <a:gd name="T69" fmla="*/ 123 h 2451"/>
                  <a:gd name="T70" fmla="*/ 12 w 3386"/>
                  <a:gd name="T71" fmla="*/ 127 h 2451"/>
                  <a:gd name="T72" fmla="*/ 6 w 3386"/>
                  <a:gd name="T73" fmla="*/ 131 h 2451"/>
                  <a:gd name="T74" fmla="*/ 3 w 3386"/>
                  <a:gd name="T75" fmla="*/ 133 h 2451"/>
                  <a:gd name="T76" fmla="*/ 0 w 3386"/>
                  <a:gd name="T77" fmla="*/ 135 h 2451"/>
                  <a:gd name="T78" fmla="*/ 90 w 3386"/>
                  <a:gd name="T79" fmla="*/ 158 h 2451"/>
                  <a:gd name="T80" fmla="*/ 96 w 3386"/>
                  <a:gd name="T81" fmla="*/ 217 h 2451"/>
                  <a:gd name="T82" fmla="*/ 179 w 3386"/>
                  <a:gd name="T83" fmla="*/ 245 h 2451"/>
                  <a:gd name="T84" fmla="*/ 297 w 3386"/>
                  <a:gd name="T85" fmla="*/ 203 h 2451"/>
                  <a:gd name="T86" fmla="*/ 317 w 3386"/>
                  <a:gd name="T87" fmla="*/ 229 h 2451"/>
                  <a:gd name="T88" fmla="*/ 300 w 3386"/>
                  <a:gd name="T89" fmla="*/ 269 h 2451"/>
                  <a:gd name="T90" fmla="*/ 326 w 3386"/>
                  <a:gd name="T91" fmla="*/ 272 h 2451"/>
                  <a:gd name="T92" fmla="*/ 350 w 3386"/>
                  <a:gd name="T93" fmla="*/ 271 h 2451"/>
                  <a:gd name="T94" fmla="*/ 375 w 3386"/>
                  <a:gd name="T95" fmla="*/ 254 h 2451"/>
                  <a:gd name="T96" fmla="*/ 355 w 3386"/>
                  <a:gd name="T97" fmla="*/ 189 h 2451"/>
                  <a:gd name="T98" fmla="*/ 335 w 3386"/>
                  <a:gd name="T99" fmla="*/ 148 h 2451"/>
                  <a:gd name="T100" fmla="*/ 376 w 3386"/>
                  <a:gd name="T101" fmla="*/ 97 h 2451"/>
                  <a:gd name="T102" fmla="*/ 330 w 3386"/>
                  <a:gd name="T103" fmla="*/ 54 h 2451"/>
                  <a:gd name="T104" fmla="*/ 330 w 3386"/>
                  <a:gd name="T105" fmla="*/ 54 h 245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386"/>
                  <a:gd name="T160" fmla="*/ 0 h 2451"/>
                  <a:gd name="T161" fmla="*/ 3386 w 3386"/>
                  <a:gd name="T162" fmla="*/ 2451 h 245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386" h="2451">
                    <a:moveTo>
                      <a:pt x="2971" y="485"/>
                    </a:moveTo>
                    <a:lnTo>
                      <a:pt x="1667" y="0"/>
                    </a:lnTo>
                    <a:lnTo>
                      <a:pt x="1629" y="47"/>
                    </a:lnTo>
                    <a:lnTo>
                      <a:pt x="1589" y="93"/>
                    </a:lnTo>
                    <a:lnTo>
                      <a:pt x="1548" y="139"/>
                    </a:lnTo>
                    <a:lnTo>
                      <a:pt x="1506" y="182"/>
                    </a:lnTo>
                    <a:lnTo>
                      <a:pt x="1462" y="225"/>
                    </a:lnTo>
                    <a:lnTo>
                      <a:pt x="1417" y="267"/>
                    </a:lnTo>
                    <a:lnTo>
                      <a:pt x="1370" y="308"/>
                    </a:lnTo>
                    <a:lnTo>
                      <a:pt x="1322" y="348"/>
                    </a:lnTo>
                    <a:lnTo>
                      <a:pt x="1274" y="387"/>
                    </a:lnTo>
                    <a:lnTo>
                      <a:pt x="1223" y="427"/>
                    </a:lnTo>
                    <a:lnTo>
                      <a:pt x="1198" y="446"/>
                    </a:lnTo>
                    <a:lnTo>
                      <a:pt x="1172" y="465"/>
                    </a:lnTo>
                    <a:lnTo>
                      <a:pt x="1146" y="484"/>
                    </a:lnTo>
                    <a:lnTo>
                      <a:pt x="1120" y="502"/>
                    </a:lnTo>
                    <a:lnTo>
                      <a:pt x="1095" y="521"/>
                    </a:lnTo>
                    <a:lnTo>
                      <a:pt x="1067" y="539"/>
                    </a:lnTo>
                    <a:lnTo>
                      <a:pt x="1040" y="558"/>
                    </a:lnTo>
                    <a:lnTo>
                      <a:pt x="1014" y="577"/>
                    </a:lnTo>
                    <a:lnTo>
                      <a:pt x="960" y="612"/>
                    </a:lnTo>
                    <a:lnTo>
                      <a:pt x="904" y="648"/>
                    </a:lnTo>
                    <a:lnTo>
                      <a:pt x="848" y="684"/>
                    </a:lnTo>
                    <a:lnTo>
                      <a:pt x="793" y="720"/>
                    </a:lnTo>
                    <a:lnTo>
                      <a:pt x="736" y="755"/>
                    </a:lnTo>
                    <a:lnTo>
                      <a:pt x="679" y="789"/>
                    </a:lnTo>
                    <a:lnTo>
                      <a:pt x="622" y="825"/>
                    </a:lnTo>
                    <a:lnTo>
                      <a:pt x="565" y="860"/>
                    </a:lnTo>
                    <a:lnTo>
                      <a:pt x="508" y="894"/>
                    </a:lnTo>
                    <a:lnTo>
                      <a:pt x="450" y="929"/>
                    </a:lnTo>
                    <a:lnTo>
                      <a:pt x="393" y="965"/>
                    </a:lnTo>
                    <a:lnTo>
                      <a:pt x="336" y="999"/>
                    </a:lnTo>
                    <a:lnTo>
                      <a:pt x="280" y="1035"/>
                    </a:lnTo>
                    <a:lnTo>
                      <a:pt x="223" y="1071"/>
                    </a:lnTo>
                    <a:lnTo>
                      <a:pt x="166" y="1107"/>
                    </a:lnTo>
                    <a:lnTo>
                      <a:pt x="110" y="1143"/>
                    </a:lnTo>
                    <a:lnTo>
                      <a:pt x="54" y="1180"/>
                    </a:lnTo>
                    <a:lnTo>
                      <a:pt x="27" y="1199"/>
                    </a:lnTo>
                    <a:lnTo>
                      <a:pt x="0" y="1217"/>
                    </a:lnTo>
                    <a:lnTo>
                      <a:pt x="809" y="1422"/>
                    </a:lnTo>
                    <a:lnTo>
                      <a:pt x="866" y="1950"/>
                    </a:lnTo>
                    <a:lnTo>
                      <a:pt x="1611" y="2204"/>
                    </a:lnTo>
                    <a:lnTo>
                      <a:pt x="2675" y="1824"/>
                    </a:lnTo>
                    <a:lnTo>
                      <a:pt x="2851" y="2057"/>
                    </a:lnTo>
                    <a:lnTo>
                      <a:pt x="2696" y="2417"/>
                    </a:lnTo>
                    <a:lnTo>
                      <a:pt x="2929" y="2451"/>
                    </a:lnTo>
                    <a:lnTo>
                      <a:pt x="3146" y="2438"/>
                    </a:lnTo>
                    <a:lnTo>
                      <a:pt x="3371" y="2282"/>
                    </a:lnTo>
                    <a:lnTo>
                      <a:pt x="3196" y="1697"/>
                    </a:lnTo>
                    <a:lnTo>
                      <a:pt x="3013" y="1331"/>
                    </a:lnTo>
                    <a:lnTo>
                      <a:pt x="3386" y="872"/>
                    </a:lnTo>
                    <a:lnTo>
                      <a:pt x="2971" y="4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32"/>
              <p:cNvSpPr>
                <a:spLocks/>
              </p:cNvSpPr>
              <p:nvPr/>
            </p:nvSpPr>
            <p:spPr bwMode="auto">
              <a:xfrm>
                <a:off x="1866" y="1190"/>
                <a:ext cx="1106" cy="761"/>
              </a:xfrm>
              <a:custGeom>
                <a:avLst/>
                <a:gdLst>
                  <a:gd name="T0" fmla="*/ 0 w 3317"/>
                  <a:gd name="T1" fmla="*/ 117 h 2284"/>
                  <a:gd name="T2" fmla="*/ 74 w 3317"/>
                  <a:gd name="T3" fmla="*/ 142 h 2284"/>
                  <a:gd name="T4" fmla="*/ 108 w 3317"/>
                  <a:gd name="T5" fmla="*/ 236 h 2284"/>
                  <a:gd name="T6" fmla="*/ 193 w 3317"/>
                  <a:gd name="T7" fmla="*/ 254 h 2284"/>
                  <a:gd name="T8" fmla="*/ 299 w 3317"/>
                  <a:gd name="T9" fmla="*/ 171 h 2284"/>
                  <a:gd name="T10" fmla="*/ 307 w 3317"/>
                  <a:gd name="T11" fmla="*/ 122 h 2284"/>
                  <a:gd name="T12" fmla="*/ 369 w 3317"/>
                  <a:gd name="T13" fmla="*/ 74 h 2284"/>
                  <a:gd name="T14" fmla="*/ 168 w 3317"/>
                  <a:gd name="T15" fmla="*/ 0 h 2284"/>
                  <a:gd name="T16" fmla="*/ 125 w 3317"/>
                  <a:gd name="T17" fmla="*/ 48 h 2284"/>
                  <a:gd name="T18" fmla="*/ 79 w 3317"/>
                  <a:gd name="T19" fmla="*/ 79 h 2284"/>
                  <a:gd name="T20" fmla="*/ 0 w 3317"/>
                  <a:gd name="T21" fmla="*/ 117 h 2284"/>
                  <a:gd name="T22" fmla="*/ 0 w 3317"/>
                  <a:gd name="T23" fmla="*/ 117 h 22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317"/>
                  <a:gd name="T37" fmla="*/ 0 h 2284"/>
                  <a:gd name="T38" fmla="*/ 3317 w 3317"/>
                  <a:gd name="T39" fmla="*/ 2284 h 22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317" h="2284">
                    <a:moveTo>
                      <a:pt x="0" y="1057"/>
                    </a:moveTo>
                    <a:lnTo>
                      <a:pt x="669" y="1283"/>
                    </a:lnTo>
                    <a:lnTo>
                      <a:pt x="972" y="2128"/>
                    </a:lnTo>
                    <a:lnTo>
                      <a:pt x="1739" y="2284"/>
                    </a:lnTo>
                    <a:lnTo>
                      <a:pt x="2690" y="1543"/>
                    </a:lnTo>
                    <a:lnTo>
                      <a:pt x="2762" y="1098"/>
                    </a:lnTo>
                    <a:lnTo>
                      <a:pt x="3317" y="668"/>
                    </a:lnTo>
                    <a:lnTo>
                      <a:pt x="1508" y="0"/>
                    </a:lnTo>
                    <a:lnTo>
                      <a:pt x="1121" y="436"/>
                    </a:lnTo>
                    <a:lnTo>
                      <a:pt x="711" y="712"/>
                    </a:lnTo>
                    <a:lnTo>
                      <a:pt x="0" y="1057"/>
                    </a:lnTo>
                    <a:close/>
                  </a:path>
                </a:pathLst>
              </a:custGeom>
              <a:solidFill>
                <a:srgbClr val="A3A3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33"/>
              <p:cNvSpPr>
                <a:spLocks/>
              </p:cNvSpPr>
              <p:nvPr/>
            </p:nvSpPr>
            <p:spPr bwMode="auto">
              <a:xfrm>
                <a:off x="2634" y="1625"/>
                <a:ext cx="293" cy="357"/>
              </a:xfrm>
              <a:custGeom>
                <a:avLst/>
                <a:gdLst>
                  <a:gd name="T0" fmla="*/ 18 w 879"/>
                  <a:gd name="T1" fmla="*/ 3 h 1071"/>
                  <a:gd name="T2" fmla="*/ 0 w 879"/>
                  <a:gd name="T3" fmla="*/ 27 h 1071"/>
                  <a:gd name="T4" fmla="*/ 0 w 879"/>
                  <a:gd name="T5" fmla="*/ 53 h 1071"/>
                  <a:gd name="T6" fmla="*/ 20 w 879"/>
                  <a:gd name="T7" fmla="*/ 56 h 1071"/>
                  <a:gd name="T8" fmla="*/ 24 w 879"/>
                  <a:gd name="T9" fmla="*/ 119 h 1071"/>
                  <a:gd name="T10" fmla="*/ 73 w 879"/>
                  <a:gd name="T11" fmla="*/ 100 h 1071"/>
                  <a:gd name="T12" fmla="*/ 94 w 879"/>
                  <a:gd name="T13" fmla="*/ 65 h 1071"/>
                  <a:gd name="T14" fmla="*/ 98 w 879"/>
                  <a:gd name="T15" fmla="*/ 47 h 1071"/>
                  <a:gd name="T16" fmla="*/ 74 w 879"/>
                  <a:gd name="T17" fmla="*/ 42 h 1071"/>
                  <a:gd name="T18" fmla="*/ 72 w 879"/>
                  <a:gd name="T19" fmla="*/ 16 h 1071"/>
                  <a:gd name="T20" fmla="*/ 49 w 879"/>
                  <a:gd name="T21" fmla="*/ 0 h 1071"/>
                  <a:gd name="T22" fmla="*/ 18 w 879"/>
                  <a:gd name="T23" fmla="*/ 3 h 1071"/>
                  <a:gd name="T24" fmla="*/ 18 w 879"/>
                  <a:gd name="T25" fmla="*/ 3 h 10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79"/>
                  <a:gd name="T40" fmla="*/ 0 h 1071"/>
                  <a:gd name="T41" fmla="*/ 879 w 879"/>
                  <a:gd name="T42" fmla="*/ 1071 h 107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79" h="1071">
                    <a:moveTo>
                      <a:pt x="162" y="28"/>
                    </a:moveTo>
                    <a:lnTo>
                      <a:pt x="0" y="246"/>
                    </a:lnTo>
                    <a:lnTo>
                      <a:pt x="0" y="473"/>
                    </a:lnTo>
                    <a:lnTo>
                      <a:pt x="176" y="500"/>
                    </a:lnTo>
                    <a:lnTo>
                      <a:pt x="212" y="1071"/>
                    </a:lnTo>
                    <a:lnTo>
                      <a:pt x="654" y="902"/>
                    </a:lnTo>
                    <a:lnTo>
                      <a:pt x="845" y="585"/>
                    </a:lnTo>
                    <a:lnTo>
                      <a:pt x="879" y="423"/>
                    </a:lnTo>
                    <a:lnTo>
                      <a:pt x="662" y="374"/>
                    </a:lnTo>
                    <a:lnTo>
                      <a:pt x="648" y="148"/>
                    </a:lnTo>
                    <a:lnTo>
                      <a:pt x="444" y="0"/>
                    </a:lnTo>
                    <a:lnTo>
                      <a:pt x="162" y="28"/>
                    </a:lnTo>
                    <a:close/>
                  </a:path>
                </a:pathLst>
              </a:custGeom>
              <a:solidFill>
                <a:srgbClr val="E5DB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34"/>
              <p:cNvSpPr>
                <a:spLocks/>
              </p:cNvSpPr>
              <p:nvPr/>
            </p:nvSpPr>
            <p:spPr bwMode="auto">
              <a:xfrm>
                <a:off x="1981" y="1610"/>
                <a:ext cx="406" cy="314"/>
              </a:xfrm>
              <a:custGeom>
                <a:avLst/>
                <a:gdLst>
                  <a:gd name="T0" fmla="*/ 10 w 1220"/>
                  <a:gd name="T1" fmla="*/ 4 h 942"/>
                  <a:gd name="T2" fmla="*/ 14 w 1220"/>
                  <a:gd name="T3" fmla="*/ 35 h 942"/>
                  <a:gd name="T4" fmla="*/ 17 w 1220"/>
                  <a:gd name="T5" fmla="*/ 58 h 942"/>
                  <a:gd name="T6" fmla="*/ 18 w 1220"/>
                  <a:gd name="T7" fmla="*/ 62 h 942"/>
                  <a:gd name="T8" fmla="*/ 20 w 1220"/>
                  <a:gd name="T9" fmla="*/ 64 h 942"/>
                  <a:gd name="T10" fmla="*/ 25 w 1220"/>
                  <a:gd name="T11" fmla="*/ 67 h 942"/>
                  <a:gd name="T12" fmla="*/ 38 w 1220"/>
                  <a:gd name="T13" fmla="*/ 71 h 942"/>
                  <a:gd name="T14" fmla="*/ 49 w 1220"/>
                  <a:gd name="T15" fmla="*/ 75 h 942"/>
                  <a:gd name="T16" fmla="*/ 58 w 1220"/>
                  <a:gd name="T17" fmla="*/ 79 h 942"/>
                  <a:gd name="T18" fmla="*/ 67 w 1220"/>
                  <a:gd name="T19" fmla="*/ 82 h 942"/>
                  <a:gd name="T20" fmla="*/ 79 w 1220"/>
                  <a:gd name="T21" fmla="*/ 85 h 942"/>
                  <a:gd name="T22" fmla="*/ 90 w 1220"/>
                  <a:gd name="T23" fmla="*/ 87 h 942"/>
                  <a:gd name="T24" fmla="*/ 101 w 1220"/>
                  <a:gd name="T25" fmla="*/ 88 h 942"/>
                  <a:gd name="T26" fmla="*/ 120 w 1220"/>
                  <a:gd name="T27" fmla="*/ 88 h 942"/>
                  <a:gd name="T28" fmla="*/ 131 w 1220"/>
                  <a:gd name="T29" fmla="*/ 89 h 942"/>
                  <a:gd name="T30" fmla="*/ 135 w 1220"/>
                  <a:gd name="T31" fmla="*/ 93 h 942"/>
                  <a:gd name="T32" fmla="*/ 135 w 1220"/>
                  <a:gd name="T33" fmla="*/ 95 h 942"/>
                  <a:gd name="T34" fmla="*/ 133 w 1220"/>
                  <a:gd name="T35" fmla="*/ 98 h 942"/>
                  <a:gd name="T36" fmla="*/ 129 w 1220"/>
                  <a:gd name="T37" fmla="*/ 100 h 942"/>
                  <a:gd name="T38" fmla="*/ 124 w 1220"/>
                  <a:gd name="T39" fmla="*/ 101 h 942"/>
                  <a:gd name="T40" fmla="*/ 113 w 1220"/>
                  <a:gd name="T41" fmla="*/ 103 h 942"/>
                  <a:gd name="T42" fmla="*/ 101 w 1220"/>
                  <a:gd name="T43" fmla="*/ 105 h 942"/>
                  <a:gd name="T44" fmla="*/ 75 w 1220"/>
                  <a:gd name="T45" fmla="*/ 102 h 942"/>
                  <a:gd name="T46" fmla="*/ 64 w 1220"/>
                  <a:gd name="T47" fmla="*/ 100 h 942"/>
                  <a:gd name="T48" fmla="*/ 53 w 1220"/>
                  <a:gd name="T49" fmla="*/ 97 h 942"/>
                  <a:gd name="T50" fmla="*/ 42 w 1220"/>
                  <a:gd name="T51" fmla="*/ 93 h 942"/>
                  <a:gd name="T52" fmla="*/ 31 w 1220"/>
                  <a:gd name="T53" fmla="*/ 89 h 942"/>
                  <a:gd name="T54" fmla="*/ 26 w 1220"/>
                  <a:gd name="T55" fmla="*/ 87 h 942"/>
                  <a:gd name="T56" fmla="*/ 22 w 1220"/>
                  <a:gd name="T57" fmla="*/ 84 h 942"/>
                  <a:gd name="T58" fmla="*/ 17 w 1220"/>
                  <a:gd name="T59" fmla="*/ 82 h 942"/>
                  <a:gd name="T60" fmla="*/ 13 w 1220"/>
                  <a:gd name="T61" fmla="*/ 79 h 942"/>
                  <a:gd name="T62" fmla="*/ 6 w 1220"/>
                  <a:gd name="T63" fmla="*/ 73 h 942"/>
                  <a:gd name="T64" fmla="*/ 1 w 1220"/>
                  <a:gd name="T65" fmla="*/ 64 h 942"/>
                  <a:gd name="T66" fmla="*/ 0 w 1220"/>
                  <a:gd name="T67" fmla="*/ 56 h 942"/>
                  <a:gd name="T68" fmla="*/ 1 w 1220"/>
                  <a:gd name="T69" fmla="*/ 50 h 942"/>
                  <a:gd name="T70" fmla="*/ 3 w 1220"/>
                  <a:gd name="T71" fmla="*/ 35 h 942"/>
                  <a:gd name="T72" fmla="*/ 2 w 1220"/>
                  <a:gd name="T73" fmla="*/ 5 h 942"/>
                  <a:gd name="T74" fmla="*/ 3 w 1220"/>
                  <a:gd name="T75" fmla="*/ 1 h 942"/>
                  <a:gd name="T76" fmla="*/ 5 w 1220"/>
                  <a:gd name="T77" fmla="*/ 0 h 942"/>
                  <a:gd name="T78" fmla="*/ 10 w 1220"/>
                  <a:gd name="T79" fmla="*/ 4 h 942"/>
                  <a:gd name="T80" fmla="*/ 10 w 1220"/>
                  <a:gd name="T81" fmla="*/ 4 h 9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20"/>
                  <a:gd name="T124" fmla="*/ 0 h 942"/>
                  <a:gd name="T125" fmla="*/ 1220 w 1220"/>
                  <a:gd name="T126" fmla="*/ 942 h 94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20" h="942">
                    <a:moveTo>
                      <a:pt x="87" y="32"/>
                    </a:moveTo>
                    <a:lnTo>
                      <a:pt x="130" y="311"/>
                    </a:lnTo>
                    <a:lnTo>
                      <a:pt x="150" y="524"/>
                    </a:lnTo>
                    <a:lnTo>
                      <a:pt x="163" y="554"/>
                    </a:lnTo>
                    <a:lnTo>
                      <a:pt x="182" y="575"/>
                    </a:lnTo>
                    <a:lnTo>
                      <a:pt x="229" y="600"/>
                    </a:lnTo>
                    <a:lnTo>
                      <a:pt x="341" y="643"/>
                    </a:lnTo>
                    <a:lnTo>
                      <a:pt x="440" y="676"/>
                    </a:lnTo>
                    <a:lnTo>
                      <a:pt x="523" y="707"/>
                    </a:lnTo>
                    <a:lnTo>
                      <a:pt x="607" y="737"/>
                    </a:lnTo>
                    <a:lnTo>
                      <a:pt x="708" y="762"/>
                    </a:lnTo>
                    <a:lnTo>
                      <a:pt x="810" y="779"/>
                    </a:lnTo>
                    <a:lnTo>
                      <a:pt x="907" y="790"/>
                    </a:lnTo>
                    <a:lnTo>
                      <a:pt x="1085" y="792"/>
                    </a:lnTo>
                    <a:lnTo>
                      <a:pt x="1180" y="802"/>
                    </a:lnTo>
                    <a:lnTo>
                      <a:pt x="1220" y="836"/>
                    </a:lnTo>
                    <a:lnTo>
                      <a:pt x="1218" y="857"/>
                    </a:lnTo>
                    <a:lnTo>
                      <a:pt x="1202" y="878"/>
                    </a:lnTo>
                    <a:lnTo>
                      <a:pt x="1170" y="896"/>
                    </a:lnTo>
                    <a:lnTo>
                      <a:pt x="1123" y="911"/>
                    </a:lnTo>
                    <a:lnTo>
                      <a:pt x="1020" y="931"/>
                    </a:lnTo>
                    <a:lnTo>
                      <a:pt x="914" y="942"/>
                    </a:lnTo>
                    <a:lnTo>
                      <a:pt x="679" y="922"/>
                    </a:lnTo>
                    <a:lnTo>
                      <a:pt x="573" y="898"/>
                    </a:lnTo>
                    <a:lnTo>
                      <a:pt x="478" y="869"/>
                    </a:lnTo>
                    <a:lnTo>
                      <a:pt x="382" y="837"/>
                    </a:lnTo>
                    <a:lnTo>
                      <a:pt x="277" y="804"/>
                    </a:lnTo>
                    <a:lnTo>
                      <a:pt x="236" y="779"/>
                    </a:lnTo>
                    <a:lnTo>
                      <a:pt x="196" y="757"/>
                    </a:lnTo>
                    <a:lnTo>
                      <a:pt x="156" y="736"/>
                    </a:lnTo>
                    <a:lnTo>
                      <a:pt x="119" y="713"/>
                    </a:lnTo>
                    <a:lnTo>
                      <a:pt x="55" y="656"/>
                    </a:lnTo>
                    <a:lnTo>
                      <a:pt x="10" y="576"/>
                    </a:lnTo>
                    <a:lnTo>
                      <a:pt x="0" y="508"/>
                    </a:lnTo>
                    <a:lnTo>
                      <a:pt x="9" y="446"/>
                    </a:lnTo>
                    <a:lnTo>
                      <a:pt x="31" y="311"/>
                    </a:lnTo>
                    <a:lnTo>
                      <a:pt x="17" y="42"/>
                    </a:lnTo>
                    <a:lnTo>
                      <a:pt x="25" y="12"/>
                    </a:lnTo>
                    <a:lnTo>
                      <a:pt x="47" y="0"/>
                    </a:lnTo>
                    <a:lnTo>
                      <a:pt x="87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35"/>
              <p:cNvSpPr>
                <a:spLocks/>
              </p:cNvSpPr>
              <p:nvPr/>
            </p:nvSpPr>
            <p:spPr bwMode="auto">
              <a:xfrm>
                <a:off x="1757" y="1584"/>
                <a:ext cx="672" cy="365"/>
              </a:xfrm>
              <a:custGeom>
                <a:avLst/>
                <a:gdLst>
                  <a:gd name="T0" fmla="*/ 4 w 2014"/>
                  <a:gd name="T1" fmla="*/ 0 h 1095"/>
                  <a:gd name="T2" fmla="*/ 45 w 2014"/>
                  <a:gd name="T3" fmla="*/ 0 h 1095"/>
                  <a:gd name="T4" fmla="*/ 65 w 2014"/>
                  <a:gd name="T5" fmla="*/ 2 h 1095"/>
                  <a:gd name="T6" fmla="*/ 85 w 2014"/>
                  <a:gd name="T7" fmla="*/ 8 h 1095"/>
                  <a:gd name="T8" fmla="*/ 94 w 2014"/>
                  <a:gd name="T9" fmla="*/ 12 h 1095"/>
                  <a:gd name="T10" fmla="*/ 102 w 2014"/>
                  <a:gd name="T11" fmla="*/ 15 h 1095"/>
                  <a:gd name="T12" fmla="*/ 109 w 2014"/>
                  <a:gd name="T13" fmla="*/ 19 h 1095"/>
                  <a:gd name="T14" fmla="*/ 113 w 2014"/>
                  <a:gd name="T15" fmla="*/ 21 h 1095"/>
                  <a:gd name="T16" fmla="*/ 117 w 2014"/>
                  <a:gd name="T17" fmla="*/ 24 h 1095"/>
                  <a:gd name="T18" fmla="*/ 125 w 2014"/>
                  <a:gd name="T19" fmla="*/ 27 h 1095"/>
                  <a:gd name="T20" fmla="*/ 131 w 2014"/>
                  <a:gd name="T21" fmla="*/ 31 h 1095"/>
                  <a:gd name="T22" fmla="*/ 137 w 2014"/>
                  <a:gd name="T23" fmla="*/ 34 h 1095"/>
                  <a:gd name="T24" fmla="*/ 143 w 2014"/>
                  <a:gd name="T25" fmla="*/ 38 h 1095"/>
                  <a:gd name="T26" fmla="*/ 149 w 2014"/>
                  <a:gd name="T27" fmla="*/ 41 h 1095"/>
                  <a:gd name="T28" fmla="*/ 154 w 2014"/>
                  <a:gd name="T29" fmla="*/ 45 h 1095"/>
                  <a:gd name="T30" fmla="*/ 160 w 2014"/>
                  <a:gd name="T31" fmla="*/ 50 h 1095"/>
                  <a:gd name="T32" fmla="*/ 166 w 2014"/>
                  <a:gd name="T33" fmla="*/ 56 h 1095"/>
                  <a:gd name="T34" fmla="*/ 172 w 2014"/>
                  <a:gd name="T35" fmla="*/ 61 h 1095"/>
                  <a:gd name="T36" fmla="*/ 177 w 2014"/>
                  <a:gd name="T37" fmla="*/ 65 h 1095"/>
                  <a:gd name="T38" fmla="*/ 182 w 2014"/>
                  <a:gd name="T39" fmla="*/ 70 h 1095"/>
                  <a:gd name="T40" fmla="*/ 186 w 2014"/>
                  <a:gd name="T41" fmla="*/ 74 h 1095"/>
                  <a:gd name="T42" fmla="*/ 190 w 2014"/>
                  <a:gd name="T43" fmla="*/ 79 h 1095"/>
                  <a:gd name="T44" fmla="*/ 195 w 2014"/>
                  <a:gd name="T45" fmla="*/ 83 h 1095"/>
                  <a:gd name="T46" fmla="*/ 200 w 2014"/>
                  <a:gd name="T47" fmla="*/ 88 h 1095"/>
                  <a:gd name="T48" fmla="*/ 205 w 2014"/>
                  <a:gd name="T49" fmla="*/ 94 h 1095"/>
                  <a:gd name="T50" fmla="*/ 223 w 2014"/>
                  <a:gd name="T51" fmla="*/ 113 h 1095"/>
                  <a:gd name="T52" fmla="*/ 224 w 2014"/>
                  <a:gd name="T53" fmla="*/ 117 h 1095"/>
                  <a:gd name="T54" fmla="*/ 224 w 2014"/>
                  <a:gd name="T55" fmla="*/ 120 h 1095"/>
                  <a:gd name="T56" fmla="*/ 221 w 2014"/>
                  <a:gd name="T57" fmla="*/ 122 h 1095"/>
                  <a:gd name="T58" fmla="*/ 217 w 2014"/>
                  <a:gd name="T59" fmla="*/ 121 h 1095"/>
                  <a:gd name="T60" fmla="*/ 194 w 2014"/>
                  <a:gd name="T61" fmla="*/ 107 h 1095"/>
                  <a:gd name="T62" fmla="*/ 189 w 2014"/>
                  <a:gd name="T63" fmla="*/ 102 h 1095"/>
                  <a:gd name="T64" fmla="*/ 184 w 2014"/>
                  <a:gd name="T65" fmla="*/ 97 h 1095"/>
                  <a:gd name="T66" fmla="*/ 180 w 2014"/>
                  <a:gd name="T67" fmla="*/ 92 h 1095"/>
                  <a:gd name="T68" fmla="*/ 175 w 2014"/>
                  <a:gd name="T69" fmla="*/ 88 h 1095"/>
                  <a:gd name="T70" fmla="*/ 171 w 2014"/>
                  <a:gd name="T71" fmla="*/ 83 h 1095"/>
                  <a:gd name="T72" fmla="*/ 166 w 2014"/>
                  <a:gd name="T73" fmla="*/ 79 h 1095"/>
                  <a:gd name="T74" fmla="*/ 161 w 2014"/>
                  <a:gd name="T75" fmla="*/ 74 h 1095"/>
                  <a:gd name="T76" fmla="*/ 155 w 2014"/>
                  <a:gd name="T77" fmla="*/ 69 h 1095"/>
                  <a:gd name="T78" fmla="*/ 150 w 2014"/>
                  <a:gd name="T79" fmla="*/ 64 h 1095"/>
                  <a:gd name="T80" fmla="*/ 144 w 2014"/>
                  <a:gd name="T81" fmla="*/ 59 h 1095"/>
                  <a:gd name="T82" fmla="*/ 139 w 2014"/>
                  <a:gd name="T83" fmla="*/ 55 h 1095"/>
                  <a:gd name="T84" fmla="*/ 134 w 2014"/>
                  <a:gd name="T85" fmla="*/ 52 h 1095"/>
                  <a:gd name="T86" fmla="*/ 129 w 2014"/>
                  <a:gd name="T87" fmla="*/ 48 h 1095"/>
                  <a:gd name="T88" fmla="*/ 123 w 2014"/>
                  <a:gd name="T89" fmla="*/ 45 h 1095"/>
                  <a:gd name="T90" fmla="*/ 117 w 2014"/>
                  <a:gd name="T91" fmla="*/ 42 h 1095"/>
                  <a:gd name="T92" fmla="*/ 111 w 2014"/>
                  <a:gd name="T93" fmla="*/ 38 h 1095"/>
                  <a:gd name="T94" fmla="*/ 107 w 2014"/>
                  <a:gd name="T95" fmla="*/ 36 h 1095"/>
                  <a:gd name="T96" fmla="*/ 103 w 2014"/>
                  <a:gd name="T97" fmla="*/ 34 h 1095"/>
                  <a:gd name="T98" fmla="*/ 96 w 2014"/>
                  <a:gd name="T99" fmla="*/ 30 h 1095"/>
                  <a:gd name="T100" fmla="*/ 89 w 2014"/>
                  <a:gd name="T101" fmla="*/ 26 h 1095"/>
                  <a:gd name="T102" fmla="*/ 80 w 2014"/>
                  <a:gd name="T103" fmla="*/ 23 h 1095"/>
                  <a:gd name="T104" fmla="*/ 70 w 2014"/>
                  <a:gd name="T105" fmla="*/ 19 h 1095"/>
                  <a:gd name="T106" fmla="*/ 61 w 2014"/>
                  <a:gd name="T107" fmla="*/ 16 h 1095"/>
                  <a:gd name="T108" fmla="*/ 52 w 2014"/>
                  <a:gd name="T109" fmla="*/ 13 h 1095"/>
                  <a:gd name="T110" fmla="*/ 43 w 2014"/>
                  <a:gd name="T111" fmla="*/ 12 h 1095"/>
                  <a:gd name="T112" fmla="*/ 25 w 2014"/>
                  <a:gd name="T113" fmla="*/ 9 h 1095"/>
                  <a:gd name="T114" fmla="*/ 4 w 2014"/>
                  <a:gd name="T115" fmla="*/ 8 h 1095"/>
                  <a:gd name="T116" fmla="*/ 1 w 2014"/>
                  <a:gd name="T117" fmla="*/ 7 h 1095"/>
                  <a:gd name="T118" fmla="*/ 0 w 2014"/>
                  <a:gd name="T119" fmla="*/ 4 h 1095"/>
                  <a:gd name="T120" fmla="*/ 1 w 2014"/>
                  <a:gd name="T121" fmla="*/ 1 h 1095"/>
                  <a:gd name="T122" fmla="*/ 4 w 2014"/>
                  <a:gd name="T123" fmla="*/ 0 h 1095"/>
                  <a:gd name="T124" fmla="*/ 4 w 2014"/>
                  <a:gd name="T125" fmla="*/ 0 h 10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14"/>
                  <a:gd name="T190" fmla="*/ 0 h 1095"/>
                  <a:gd name="T191" fmla="*/ 2014 w 2014"/>
                  <a:gd name="T192" fmla="*/ 1095 h 10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14" h="1095">
                    <a:moveTo>
                      <a:pt x="34" y="2"/>
                    </a:moveTo>
                    <a:lnTo>
                      <a:pt x="408" y="0"/>
                    </a:lnTo>
                    <a:lnTo>
                      <a:pt x="580" y="21"/>
                    </a:lnTo>
                    <a:lnTo>
                      <a:pt x="767" y="76"/>
                    </a:lnTo>
                    <a:lnTo>
                      <a:pt x="846" y="109"/>
                    </a:lnTo>
                    <a:lnTo>
                      <a:pt x="915" y="139"/>
                    </a:lnTo>
                    <a:lnTo>
                      <a:pt x="982" y="173"/>
                    </a:lnTo>
                    <a:lnTo>
                      <a:pt x="1018" y="191"/>
                    </a:lnTo>
                    <a:lnTo>
                      <a:pt x="1056" y="212"/>
                    </a:lnTo>
                    <a:lnTo>
                      <a:pt x="1120" y="247"/>
                    </a:lnTo>
                    <a:lnTo>
                      <a:pt x="1178" y="279"/>
                    </a:lnTo>
                    <a:lnTo>
                      <a:pt x="1234" y="309"/>
                    </a:lnTo>
                    <a:lnTo>
                      <a:pt x="1286" y="340"/>
                    </a:lnTo>
                    <a:lnTo>
                      <a:pt x="1337" y="373"/>
                    </a:lnTo>
                    <a:lnTo>
                      <a:pt x="1387" y="409"/>
                    </a:lnTo>
                    <a:lnTo>
                      <a:pt x="1439" y="451"/>
                    </a:lnTo>
                    <a:lnTo>
                      <a:pt x="1493" y="501"/>
                    </a:lnTo>
                    <a:lnTo>
                      <a:pt x="1543" y="546"/>
                    </a:lnTo>
                    <a:lnTo>
                      <a:pt x="1588" y="588"/>
                    </a:lnTo>
                    <a:lnTo>
                      <a:pt x="1630" y="629"/>
                    </a:lnTo>
                    <a:lnTo>
                      <a:pt x="1669" y="669"/>
                    </a:lnTo>
                    <a:lnTo>
                      <a:pt x="1709" y="709"/>
                    </a:lnTo>
                    <a:lnTo>
                      <a:pt x="1750" y="750"/>
                    </a:lnTo>
                    <a:lnTo>
                      <a:pt x="1793" y="795"/>
                    </a:lnTo>
                    <a:lnTo>
                      <a:pt x="1841" y="844"/>
                    </a:lnTo>
                    <a:lnTo>
                      <a:pt x="2000" y="1021"/>
                    </a:lnTo>
                    <a:lnTo>
                      <a:pt x="2014" y="1053"/>
                    </a:lnTo>
                    <a:lnTo>
                      <a:pt x="2007" y="1080"/>
                    </a:lnTo>
                    <a:lnTo>
                      <a:pt x="1984" y="1095"/>
                    </a:lnTo>
                    <a:lnTo>
                      <a:pt x="1951" y="1089"/>
                    </a:lnTo>
                    <a:lnTo>
                      <a:pt x="1745" y="964"/>
                    </a:lnTo>
                    <a:lnTo>
                      <a:pt x="1698" y="916"/>
                    </a:lnTo>
                    <a:lnTo>
                      <a:pt x="1655" y="871"/>
                    </a:lnTo>
                    <a:lnTo>
                      <a:pt x="1613" y="829"/>
                    </a:lnTo>
                    <a:lnTo>
                      <a:pt x="1573" y="789"/>
                    </a:lnTo>
                    <a:lnTo>
                      <a:pt x="1532" y="748"/>
                    </a:lnTo>
                    <a:lnTo>
                      <a:pt x="1490" y="707"/>
                    </a:lnTo>
                    <a:lnTo>
                      <a:pt x="1444" y="665"/>
                    </a:lnTo>
                    <a:lnTo>
                      <a:pt x="1395" y="619"/>
                    </a:lnTo>
                    <a:lnTo>
                      <a:pt x="1347" y="573"/>
                    </a:lnTo>
                    <a:lnTo>
                      <a:pt x="1298" y="533"/>
                    </a:lnTo>
                    <a:lnTo>
                      <a:pt x="1253" y="498"/>
                    </a:lnTo>
                    <a:lnTo>
                      <a:pt x="1206" y="465"/>
                    </a:lnTo>
                    <a:lnTo>
                      <a:pt x="1159" y="435"/>
                    </a:lnTo>
                    <a:lnTo>
                      <a:pt x="1108" y="405"/>
                    </a:lnTo>
                    <a:lnTo>
                      <a:pt x="1054" y="374"/>
                    </a:lnTo>
                    <a:lnTo>
                      <a:pt x="994" y="342"/>
                    </a:lnTo>
                    <a:lnTo>
                      <a:pt x="958" y="321"/>
                    </a:lnTo>
                    <a:lnTo>
                      <a:pt x="924" y="303"/>
                    </a:lnTo>
                    <a:lnTo>
                      <a:pt x="862" y="268"/>
                    </a:lnTo>
                    <a:lnTo>
                      <a:pt x="798" y="237"/>
                    </a:lnTo>
                    <a:lnTo>
                      <a:pt x="723" y="206"/>
                    </a:lnTo>
                    <a:lnTo>
                      <a:pt x="632" y="172"/>
                    </a:lnTo>
                    <a:lnTo>
                      <a:pt x="546" y="143"/>
                    </a:lnTo>
                    <a:lnTo>
                      <a:pt x="466" y="121"/>
                    </a:lnTo>
                    <a:lnTo>
                      <a:pt x="386" y="104"/>
                    </a:lnTo>
                    <a:lnTo>
                      <a:pt x="222" y="83"/>
                    </a:lnTo>
                    <a:lnTo>
                      <a:pt x="34" y="76"/>
                    </a:lnTo>
                    <a:lnTo>
                      <a:pt x="8" y="64"/>
                    </a:lnTo>
                    <a:lnTo>
                      <a:pt x="0" y="39"/>
                    </a:lnTo>
                    <a:lnTo>
                      <a:pt x="8" y="13"/>
                    </a:lnTo>
                    <a:lnTo>
                      <a:pt x="3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36"/>
              <p:cNvSpPr>
                <a:spLocks/>
              </p:cNvSpPr>
              <p:nvPr/>
            </p:nvSpPr>
            <p:spPr bwMode="auto">
              <a:xfrm>
                <a:off x="2429" y="1607"/>
                <a:ext cx="199" cy="308"/>
              </a:xfrm>
              <a:custGeom>
                <a:avLst/>
                <a:gdLst>
                  <a:gd name="T0" fmla="*/ 0 w 598"/>
                  <a:gd name="T1" fmla="*/ 94 h 925"/>
                  <a:gd name="T2" fmla="*/ 3 w 598"/>
                  <a:gd name="T3" fmla="*/ 87 h 925"/>
                  <a:gd name="T4" fmla="*/ 6 w 598"/>
                  <a:gd name="T5" fmla="*/ 79 h 925"/>
                  <a:gd name="T6" fmla="*/ 8 w 598"/>
                  <a:gd name="T7" fmla="*/ 73 h 925"/>
                  <a:gd name="T8" fmla="*/ 11 w 598"/>
                  <a:gd name="T9" fmla="*/ 67 h 925"/>
                  <a:gd name="T10" fmla="*/ 14 w 598"/>
                  <a:gd name="T11" fmla="*/ 60 h 925"/>
                  <a:gd name="T12" fmla="*/ 18 w 598"/>
                  <a:gd name="T13" fmla="*/ 55 h 925"/>
                  <a:gd name="T14" fmla="*/ 21 w 598"/>
                  <a:gd name="T15" fmla="*/ 49 h 925"/>
                  <a:gd name="T16" fmla="*/ 24 w 598"/>
                  <a:gd name="T17" fmla="*/ 44 h 925"/>
                  <a:gd name="T18" fmla="*/ 28 w 598"/>
                  <a:gd name="T19" fmla="*/ 39 h 925"/>
                  <a:gd name="T20" fmla="*/ 32 w 598"/>
                  <a:gd name="T21" fmla="*/ 34 h 925"/>
                  <a:gd name="T22" fmla="*/ 36 w 598"/>
                  <a:gd name="T23" fmla="*/ 28 h 925"/>
                  <a:gd name="T24" fmla="*/ 40 w 598"/>
                  <a:gd name="T25" fmla="*/ 23 h 925"/>
                  <a:gd name="T26" fmla="*/ 45 w 598"/>
                  <a:gd name="T27" fmla="*/ 18 h 925"/>
                  <a:gd name="T28" fmla="*/ 49 w 598"/>
                  <a:gd name="T29" fmla="*/ 12 h 925"/>
                  <a:gd name="T30" fmla="*/ 54 w 598"/>
                  <a:gd name="T31" fmla="*/ 7 h 925"/>
                  <a:gd name="T32" fmla="*/ 60 w 598"/>
                  <a:gd name="T33" fmla="*/ 1 h 925"/>
                  <a:gd name="T34" fmla="*/ 62 w 598"/>
                  <a:gd name="T35" fmla="*/ 0 h 925"/>
                  <a:gd name="T36" fmla="*/ 65 w 598"/>
                  <a:gd name="T37" fmla="*/ 1 h 925"/>
                  <a:gd name="T38" fmla="*/ 66 w 598"/>
                  <a:gd name="T39" fmla="*/ 4 h 925"/>
                  <a:gd name="T40" fmla="*/ 65 w 598"/>
                  <a:gd name="T41" fmla="*/ 7 h 925"/>
                  <a:gd name="T42" fmla="*/ 60 w 598"/>
                  <a:gd name="T43" fmla="*/ 13 h 925"/>
                  <a:gd name="T44" fmla="*/ 55 w 598"/>
                  <a:gd name="T45" fmla="*/ 18 h 925"/>
                  <a:gd name="T46" fmla="*/ 51 w 598"/>
                  <a:gd name="T47" fmla="*/ 23 h 925"/>
                  <a:gd name="T48" fmla="*/ 47 w 598"/>
                  <a:gd name="T49" fmla="*/ 28 h 925"/>
                  <a:gd name="T50" fmla="*/ 43 w 598"/>
                  <a:gd name="T51" fmla="*/ 34 h 925"/>
                  <a:gd name="T52" fmla="*/ 40 w 598"/>
                  <a:gd name="T53" fmla="*/ 39 h 925"/>
                  <a:gd name="T54" fmla="*/ 36 w 598"/>
                  <a:gd name="T55" fmla="*/ 44 h 925"/>
                  <a:gd name="T56" fmla="*/ 33 w 598"/>
                  <a:gd name="T57" fmla="*/ 49 h 925"/>
                  <a:gd name="T58" fmla="*/ 30 w 598"/>
                  <a:gd name="T59" fmla="*/ 55 h 925"/>
                  <a:gd name="T60" fmla="*/ 27 w 598"/>
                  <a:gd name="T61" fmla="*/ 60 h 925"/>
                  <a:gd name="T62" fmla="*/ 25 w 598"/>
                  <a:gd name="T63" fmla="*/ 66 h 925"/>
                  <a:gd name="T64" fmla="*/ 22 w 598"/>
                  <a:gd name="T65" fmla="*/ 72 h 925"/>
                  <a:gd name="T66" fmla="*/ 17 w 598"/>
                  <a:gd name="T67" fmla="*/ 85 h 925"/>
                  <a:gd name="T68" fmla="*/ 14 w 598"/>
                  <a:gd name="T69" fmla="*/ 91 h 925"/>
                  <a:gd name="T70" fmla="*/ 12 w 598"/>
                  <a:gd name="T71" fmla="*/ 99 h 925"/>
                  <a:gd name="T72" fmla="*/ 10 w 598"/>
                  <a:gd name="T73" fmla="*/ 101 h 925"/>
                  <a:gd name="T74" fmla="*/ 8 w 598"/>
                  <a:gd name="T75" fmla="*/ 103 h 925"/>
                  <a:gd name="T76" fmla="*/ 4 w 598"/>
                  <a:gd name="T77" fmla="*/ 103 h 925"/>
                  <a:gd name="T78" fmla="*/ 0 w 598"/>
                  <a:gd name="T79" fmla="*/ 99 h 925"/>
                  <a:gd name="T80" fmla="*/ 0 w 598"/>
                  <a:gd name="T81" fmla="*/ 94 h 925"/>
                  <a:gd name="T82" fmla="*/ 0 w 598"/>
                  <a:gd name="T83" fmla="*/ 94 h 9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98"/>
                  <a:gd name="T127" fmla="*/ 0 h 925"/>
                  <a:gd name="T128" fmla="*/ 598 w 598"/>
                  <a:gd name="T129" fmla="*/ 925 h 9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98" h="925">
                    <a:moveTo>
                      <a:pt x="0" y="847"/>
                    </a:moveTo>
                    <a:lnTo>
                      <a:pt x="25" y="780"/>
                    </a:lnTo>
                    <a:lnTo>
                      <a:pt x="50" y="716"/>
                    </a:lnTo>
                    <a:lnTo>
                      <a:pt x="76" y="657"/>
                    </a:lnTo>
                    <a:lnTo>
                      <a:pt x="103" y="600"/>
                    </a:lnTo>
                    <a:lnTo>
                      <a:pt x="130" y="545"/>
                    </a:lnTo>
                    <a:lnTo>
                      <a:pt x="159" y="493"/>
                    </a:lnTo>
                    <a:lnTo>
                      <a:pt x="188" y="444"/>
                    </a:lnTo>
                    <a:lnTo>
                      <a:pt x="219" y="396"/>
                    </a:lnTo>
                    <a:lnTo>
                      <a:pt x="253" y="347"/>
                    </a:lnTo>
                    <a:lnTo>
                      <a:pt x="287" y="302"/>
                    </a:lnTo>
                    <a:lnTo>
                      <a:pt x="323" y="255"/>
                    </a:lnTo>
                    <a:lnTo>
                      <a:pt x="362" y="208"/>
                    </a:lnTo>
                    <a:lnTo>
                      <a:pt x="402" y="161"/>
                    </a:lnTo>
                    <a:lnTo>
                      <a:pt x="444" y="112"/>
                    </a:lnTo>
                    <a:lnTo>
                      <a:pt x="490" y="63"/>
                    </a:lnTo>
                    <a:lnTo>
                      <a:pt x="537" y="12"/>
                    </a:lnTo>
                    <a:lnTo>
                      <a:pt x="563" y="0"/>
                    </a:lnTo>
                    <a:lnTo>
                      <a:pt x="587" y="12"/>
                    </a:lnTo>
                    <a:lnTo>
                      <a:pt x="598" y="37"/>
                    </a:lnTo>
                    <a:lnTo>
                      <a:pt x="587" y="64"/>
                    </a:lnTo>
                    <a:lnTo>
                      <a:pt x="541" y="114"/>
                    </a:lnTo>
                    <a:lnTo>
                      <a:pt x="499" y="162"/>
                    </a:lnTo>
                    <a:lnTo>
                      <a:pt x="459" y="210"/>
                    </a:lnTo>
                    <a:lnTo>
                      <a:pt x="423" y="256"/>
                    </a:lnTo>
                    <a:lnTo>
                      <a:pt x="389" y="303"/>
                    </a:lnTo>
                    <a:lnTo>
                      <a:pt x="357" y="350"/>
                    </a:lnTo>
                    <a:lnTo>
                      <a:pt x="327" y="396"/>
                    </a:lnTo>
                    <a:lnTo>
                      <a:pt x="299" y="444"/>
                    </a:lnTo>
                    <a:lnTo>
                      <a:pt x="271" y="492"/>
                    </a:lnTo>
                    <a:lnTo>
                      <a:pt x="245" y="543"/>
                    </a:lnTo>
                    <a:lnTo>
                      <a:pt x="221" y="595"/>
                    </a:lnTo>
                    <a:lnTo>
                      <a:pt x="197" y="648"/>
                    </a:lnTo>
                    <a:lnTo>
                      <a:pt x="151" y="763"/>
                    </a:lnTo>
                    <a:lnTo>
                      <a:pt x="128" y="824"/>
                    </a:lnTo>
                    <a:lnTo>
                      <a:pt x="104" y="889"/>
                    </a:lnTo>
                    <a:lnTo>
                      <a:pt x="92" y="911"/>
                    </a:lnTo>
                    <a:lnTo>
                      <a:pt x="75" y="925"/>
                    </a:lnTo>
                    <a:lnTo>
                      <a:pt x="34" y="924"/>
                    </a:lnTo>
                    <a:lnTo>
                      <a:pt x="2" y="895"/>
                    </a:lnTo>
                    <a:lnTo>
                      <a:pt x="0" y="8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37"/>
              <p:cNvSpPr>
                <a:spLocks/>
              </p:cNvSpPr>
              <p:nvPr/>
            </p:nvSpPr>
            <p:spPr bwMode="auto">
              <a:xfrm>
                <a:off x="2433" y="1822"/>
                <a:ext cx="158" cy="95"/>
              </a:xfrm>
              <a:custGeom>
                <a:avLst/>
                <a:gdLst>
                  <a:gd name="T0" fmla="*/ 3 w 473"/>
                  <a:gd name="T1" fmla="*/ 21 h 285"/>
                  <a:gd name="T2" fmla="*/ 9 w 473"/>
                  <a:gd name="T3" fmla="*/ 18 h 285"/>
                  <a:gd name="T4" fmla="*/ 15 w 473"/>
                  <a:gd name="T5" fmla="*/ 15 h 285"/>
                  <a:gd name="T6" fmla="*/ 19 w 473"/>
                  <a:gd name="T7" fmla="*/ 12 h 285"/>
                  <a:gd name="T8" fmla="*/ 24 w 473"/>
                  <a:gd name="T9" fmla="*/ 11 h 285"/>
                  <a:gd name="T10" fmla="*/ 31 w 473"/>
                  <a:gd name="T11" fmla="*/ 8 h 285"/>
                  <a:gd name="T12" fmla="*/ 39 w 473"/>
                  <a:gd name="T13" fmla="*/ 5 h 285"/>
                  <a:gd name="T14" fmla="*/ 47 w 473"/>
                  <a:gd name="T15" fmla="*/ 0 h 285"/>
                  <a:gd name="T16" fmla="*/ 50 w 473"/>
                  <a:gd name="T17" fmla="*/ 0 h 285"/>
                  <a:gd name="T18" fmla="*/ 52 w 473"/>
                  <a:gd name="T19" fmla="*/ 2 h 285"/>
                  <a:gd name="T20" fmla="*/ 53 w 473"/>
                  <a:gd name="T21" fmla="*/ 5 h 285"/>
                  <a:gd name="T22" fmla="*/ 51 w 473"/>
                  <a:gd name="T23" fmla="*/ 8 h 285"/>
                  <a:gd name="T24" fmla="*/ 46 w 473"/>
                  <a:gd name="T25" fmla="*/ 10 h 285"/>
                  <a:gd name="T26" fmla="*/ 43 w 473"/>
                  <a:gd name="T27" fmla="*/ 13 h 285"/>
                  <a:gd name="T28" fmla="*/ 39 w 473"/>
                  <a:gd name="T29" fmla="*/ 15 h 285"/>
                  <a:gd name="T30" fmla="*/ 36 w 473"/>
                  <a:gd name="T31" fmla="*/ 18 h 285"/>
                  <a:gd name="T32" fmla="*/ 32 w 473"/>
                  <a:gd name="T33" fmla="*/ 21 h 285"/>
                  <a:gd name="T34" fmla="*/ 28 w 473"/>
                  <a:gd name="T35" fmla="*/ 23 h 285"/>
                  <a:gd name="T36" fmla="*/ 24 w 473"/>
                  <a:gd name="T37" fmla="*/ 26 h 285"/>
                  <a:gd name="T38" fmla="*/ 20 w 473"/>
                  <a:gd name="T39" fmla="*/ 28 h 285"/>
                  <a:gd name="T40" fmla="*/ 7 w 473"/>
                  <a:gd name="T41" fmla="*/ 32 h 285"/>
                  <a:gd name="T42" fmla="*/ 3 w 473"/>
                  <a:gd name="T43" fmla="*/ 32 h 285"/>
                  <a:gd name="T44" fmla="*/ 0 w 473"/>
                  <a:gd name="T45" fmla="*/ 28 h 285"/>
                  <a:gd name="T46" fmla="*/ 0 w 473"/>
                  <a:gd name="T47" fmla="*/ 24 h 285"/>
                  <a:gd name="T48" fmla="*/ 3 w 473"/>
                  <a:gd name="T49" fmla="*/ 21 h 285"/>
                  <a:gd name="T50" fmla="*/ 3 w 473"/>
                  <a:gd name="T51" fmla="*/ 21 h 2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73"/>
                  <a:gd name="T79" fmla="*/ 0 h 285"/>
                  <a:gd name="T80" fmla="*/ 473 w 473"/>
                  <a:gd name="T81" fmla="*/ 285 h 2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73" h="285">
                    <a:moveTo>
                      <a:pt x="29" y="186"/>
                    </a:moveTo>
                    <a:lnTo>
                      <a:pt x="82" y="158"/>
                    </a:lnTo>
                    <a:lnTo>
                      <a:pt x="136" y="131"/>
                    </a:lnTo>
                    <a:lnTo>
                      <a:pt x="174" y="111"/>
                    </a:lnTo>
                    <a:lnTo>
                      <a:pt x="212" y="95"/>
                    </a:lnTo>
                    <a:lnTo>
                      <a:pt x="278" y="69"/>
                    </a:lnTo>
                    <a:lnTo>
                      <a:pt x="346" y="42"/>
                    </a:lnTo>
                    <a:lnTo>
                      <a:pt x="421" y="3"/>
                    </a:lnTo>
                    <a:lnTo>
                      <a:pt x="449" y="0"/>
                    </a:lnTo>
                    <a:lnTo>
                      <a:pt x="469" y="17"/>
                    </a:lnTo>
                    <a:lnTo>
                      <a:pt x="473" y="44"/>
                    </a:lnTo>
                    <a:lnTo>
                      <a:pt x="455" y="68"/>
                    </a:lnTo>
                    <a:lnTo>
                      <a:pt x="417" y="92"/>
                    </a:lnTo>
                    <a:lnTo>
                      <a:pt x="382" y="116"/>
                    </a:lnTo>
                    <a:lnTo>
                      <a:pt x="350" y="139"/>
                    </a:lnTo>
                    <a:lnTo>
                      <a:pt x="319" y="163"/>
                    </a:lnTo>
                    <a:lnTo>
                      <a:pt x="287" y="186"/>
                    </a:lnTo>
                    <a:lnTo>
                      <a:pt x="255" y="209"/>
                    </a:lnTo>
                    <a:lnTo>
                      <a:pt x="220" y="231"/>
                    </a:lnTo>
                    <a:lnTo>
                      <a:pt x="181" y="253"/>
                    </a:lnTo>
                    <a:lnTo>
                      <a:pt x="66" y="285"/>
                    </a:lnTo>
                    <a:lnTo>
                      <a:pt x="25" y="285"/>
                    </a:lnTo>
                    <a:lnTo>
                      <a:pt x="1" y="256"/>
                    </a:lnTo>
                    <a:lnTo>
                      <a:pt x="0" y="217"/>
                    </a:lnTo>
                    <a:lnTo>
                      <a:pt x="29" y="1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38"/>
              <p:cNvSpPr>
                <a:spLocks/>
              </p:cNvSpPr>
              <p:nvPr/>
            </p:nvSpPr>
            <p:spPr bwMode="auto">
              <a:xfrm>
                <a:off x="2318" y="1489"/>
                <a:ext cx="402" cy="243"/>
              </a:xfrm>
              <a:custGeom>
                <a:avLst/>
                <a:gdLst>
                  <a:gd name="T0" fmla="*/ 7 w 1205"/>
                  <a:gd name="T1" fmla="*/ 2 h 729"/>
                  <a:gd name="T2" fmla="*/ 11 w 1205"/>
                  <a:gd name="T3" fmla="*/ 7 h 729"/>
                  <a:gd name="T4" fmla="*/ 15 w 1205"/>
                  <a:gd name="T5" fmla="*/ 10 h 729"/>
                  <a:gd name="T6" fmla="*/ 19 w 1205"/>
                  <a:gd name="T7" fmla="*/ 11 h 729"/>
                  <a:gd name="T8" fmla="*/ 24 w 1205"/>
                  <a:gd name="T9" fmla="*/ 12 h 729"/>
                  <a:gd name="T10" fmla="*/ 48 w 1205"/>
                  <a:gd name="T11" fmla="*/ 11 h 729"/>
                  <a:gd name="T12" fmla="*/ 69 w 1205"/>
                  <a:gd name="T13" fmla="*/ 14 h 729"/>
                  <a:gd name="T14" fmla="*/ 78 w 1205"/>
                  <a:gd name="T15" fmla="*/ 16 h 729"/>
                  <a:gd name="T16" fmla="*/ 89 w 1205"/>
                  <a:gd name="T17" fmla="*/ 20 h 729"/>
                  <a:gd name="T18" fmla="*/ 101 w 1205"/>
                  <a:gd name="T19" fmla="*/ 24 h 729"/>
                  <a:gd name="T20" fmla="*/ 106 w 1205"/>
                  <a:gd name="T21" fmla="*/ 27 h 729"/>
                  <a:gd name="T22" fmla="*/ 111 w 1205"/>
                  <a:gd name="T23" fmla="*/ 30 h 729"/>
                  <a:gd name="T24" fmla="*/ 119 w 1205"/>
                  <a:gd name="T25" fmla="*/ 38 h 729"/>
                  <a:gd name="T26" fmla="*/ 123 w 1205"/>
                  <a:gd name="T27" fmla="*/ 43 h 729"/>
                  <a:gd name="T28" fmla="*/ 127 w 1205"/>
                  <a:gd name="T29" fmla="*/ 48 h 729"/>
                  <a:gd name="T30" fmla="*/ 131 w 1205"/>
                  <a:gd name="T31" fmla="*/ 62 h 729"/>
                  <a:gd name="T32" fmla="*/ 134 w 1205"/>
                  <a:gd name="T33" fmla="*/ 76 h 729"/>
                  <a:gd name="T34" fmla="*/ 134 w 1205"/>
                  <a:gd name="T35" fmla="*/ 79 h 729"/>
                  <a:gd name="T36" fmla="*/ 132 w 1205"/>
                  <a:gd name="T37" fmla="*/ 81 h 729"/>
                  <a:gd name="T38" fmla="*/ 129 w 1205"/>
                  <a:gd name="T39" fmla="*/ 81 h 729"/>
                  <a:gd name="T40" fmla="*/ 127 w 1205"/>
                  <a:gd name="T41" fmla="*/ 78 h 729"/>
                  <a:gd name="T42" fmla="*/ 124 w 1205"/>
                  <a:gd name="T43" fmla="*/ 72 h 729"/>
                  <a:gd name="T44" fmla="*/ 120 w 1205"/>
                  <a:gd name="T45" fmla="*/ 68 h 729"/>
                  <a:gd name="T46" fmla="*/ 113 w 1205"/>
                  <a:gd name="T47" fmla="*/ 58 h 729"/>
                  <a:gd name="T48" fmla="*/ 110 w 1205"/>
                  <a:gd name="T49" fmla="*/ 53 h 729"/>
                  <a:gd name="T50" fmla="*/ 107 w 1205"/>
                  <a:gd name="T51" fmla="*/ 50 h 729"/>
                  <a:gd name="T52" fmla="*/ 101 w 1205"/>
                  <a:gd name="T53" fmla="*/ 44 h 729"/>
                  <a:gd name="T54" fmla="*/ 97 w 1205"/>
                  <a:gd name="T55" fmla="*/ 42 h 729"/>
                  <a:gd name="T56" fmla="*/ 94 w 1205"/>
                  <a:gd name="T57" fmla="*/ 40 h 729"/>
                  <a:gd name="T58" fmla="*/ 85 w 1205"/>
                  <a:gd name="T59" fmla="*/ 36 h 729"/>
                  <a:gd name="T60" fmla="*/ 75 w 1205"/>
                  <a:gd name="T61" fmla="*/ 33 h 729"/>
                  <a:gd name="T62" fmla="*/ 66 w 1205"/>
                  <a:gd name="T63" fmla="*/ 30 h 729"/>
                  <a:gd name="T64" fmla="*/ 57 w 1205"/>
                  <a:gd name="T65" fmla="*/ 28 h 729"/>
                  <a:gd name="T66" fmla="*/ 47 w 1205"/>
                  <a:gd name="T67" fmla="*/ 26 h 729"/>
                  <a:gd name="T68" fmla="*/ 20 w 1205"/>
                  <a:gd name="T69" fmla="*/ 23 h 729"/>
                  <a:gd name="T70" fmla="*/ 9 w 1205"/>
                  <a:gd name="T71" fmla="*/ 17 h 729"/>
                  <a:gd name="T72" fmla="*/ 1 w 1205"/>
                  <a:gd name="T73" fmla="*/ 6 h 729"/>
                  <a:gd name="T74" fmla="*/ 0 w 1205"/>
                  <a:gd name="T75" fmla="*/ 3 h 729"/>
                  <a:gd name="T76" fmla="*/ 2 w 1205"/>
                  <a:gd name="T77" fmla="*/ 1 h 729"/>
                  <a:gd name="T78" fmla="*/ 5 w 1205"/>
                  <a:gd name="T79" fmla="*/ 0 h 729"/>
                  <a:gd name="T80" fmla="*/ 7 w 1205"/>
                  <a:gd name="T81" fmla="*/ 2 h 729"/>
                  <a:gd name="T82" fmla="*/ 7 w 1205"/>
                  <a:gd name="T83" fmla="*/ 2 h 7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05"/>
                  <a:gd name="T127" fmla="*/ 0 h 729"/>
                  <a:gd name="T128" fmla="*/ 1205 w 1205"/>
                  <a:gd name="T129" fmla="*/ 729 h 72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05" h="729">
                    <a:moveTo>
                      <a:pt x="64" y="18"/>
                    </a:moveTo>
                    <a:lnTo>
                      <a:pt x="95" y="59"/>
                    </a:lnTo>
                    <a:lnTo>
                      <a:pt x="132" y="86"/>
                    </a:lnTo>
                    <a:lnTo>
                      <a:pt x="174" y="101"/>
                    </a:lnTo>
                    <a:lnTo>
                      <a:pt x="220" y="107"/>
                    </a:lnTo>
                    <a:lnTo>
                      <a:pt x="428" y="101"/>
                    </a:lnTo>
                    <a:lnTo>
                      <a:pt x="618" y="123"/>
                    </a:lnTo>
                    <a:lnTo>
                      <a:pt x="705" y="145"/>
                    </a:lnTo>
                    <a:lnTo>
                      <a:pt x="803" y="178"/>
                    </a:lnTo>
                    <a:lnTo>
                      <a:pt x="908" y="218"/>
                    </a:lnTo>
                    <a:lnTo>
                      <a:pt x="954" y="243"/>
                    </a:lnTo>
                    <a:lnTo>
                      <a:pt x="996" y="273"/>
                    </a:lnTo>
                    <a:lnTo>
                      <a:pt x="1072" y="345"/>
                    </a:lnTo>
                    <a:lnTo>
                      <a:pt x="1108" y="387"/>
                    </a:lnTo>
                    <a:lnTo>
                      <a:pt x="1143" y="436"/>
                    </a:lnTo>
                    <a:lnTo>
                      <a:pt x="1179" y="557"/>
                    </a:lnTo>
                    <a:lnTo>
                      <a:pt x="1205" y="682"/>
                    </a:lnTo>
                    <a:lnTo>
                      <a:pt x="1203" y="713"/>
                    </a:lnTo>
                    <a:lnTo>
                      <a:pt x="1184" y="729"/>
                    </a:lnTo>
                    <a:lnTo>
                      <a:pt x="1158" y="729"/>
                    </a:lnTo>
                    <a:lnTo>
                      <a:pt x="1139" y="706"/>
                    </a:lnTo>
                    <a:lnTo>
                      <a:pt x="1114" y="651"/>
                    </a:lnTo>
                    <a:lnTo>
                      <a:pt x="1082" y="609"/>
                    </a:lnTo>
                    <a:lnTo>
                      <a:pt x="1018" y="518"/>
                    </a:lnTo>
                    <a:lnTo>
                      <a:pt x="991" y="481"/>
                    </a:lnTo>
                    <a:lnTo>
                      <a:pt x="963" y="448"/>
                    </a:lnTo>
                    <a:lnTo>
                      <a:pt x="907" y="398"/>
                    </a:lnTo>
                    <a:lnTo>
                      <a:pt x="874" y="377"/>
                    </a:lnTo>
                    <a:lnTo>
                      <a:pt x="841" y="358"/>
                    </a:lnTo>
                    <a:lnTo>
                      <a:pt x="761" y="328"/>
                    </a:lnTo>
                    <a:lnTo>
                      <a:pt x="673" y="298"/>
                    </a:lnTo>
                    <a:lnTo>
                      <a:pt x="594" y="269"/>
                    </a:lnTo>
                    <a:lnTo>
                      <a:pt x="515" y="248"/>
                    </a:lnTo>
                    <a:lnTo>
                      <a:pt x="423" y="238"/>
                    </a:lnTo>
                    <a:lnTo>
                      <a:pt x="183" y="206"/>
                    </a:lnTo>
                    <a:lnTo>
                      <a:pt x="85" y="153"/>
                    </a:lnTo>
                    <a:lnTo>
                      <a:pt x="5" y="56"/>
                    </a:lnTo>
                    <a:lnTo>
                      <a:pt x="0" y="27"/>
                    </a:lnTo>
                    <a:lnTo>
                      <a:pt x="16" y="6"/>
                    </a:lnTo>
                    <a:lnTo>
                      <a:pt x="41" y="0"/>
                    </a:lnTo>
                    <a:lnTo>
                      <a:pt x="6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39"/>
              <p:cNvSpPr>
                <a:spLocks/>
              </p:cNvSpPr>
              <p:nvPr/>
            </p:nvSpPr>
            <p:spPr bwMode="auto">
              <a:xfrm>
                <a:off x="2687" y="1833"/>
                <a:ext cx="53" cy="163"/>
              </a:xfrm>
              <a:custGeom>
                <a:avLst/>
                <a:gdLst>
                  <a:gd name="T0" fmla="*/ 15 w 158"/>
                  <a:gd name="T1" fmla="*/ 4 h 488"/>
                  <a:gd name="T2" fmla="*/ 18 w 158"/>
                  <a:gd name="T3" fmla="*/ 38 h 488"/>
                  <a:gd name="T4" fmla="*/ 8 w 158"/>
                  <a:gd name="T5" fmla="*/ 51 h 488"/>
                  <a:gd name="T6" fmla="*/ 5 w 158"/>
                  <a:gd name="T7" fmla="*/ 54 h 488"/>
                  <a:gd name="T8" fmla="*/ 3 w 158"/>
                  <a:gd name="T9" fmla="*/ 54 h 488"/>
                  <a:gd name="T10" fmla="*/ 0 w 158"/>
                  <a:gd name="T11" fmla="*/ 50 h 488"/>
                  <a:gd name="T12" fmla="*/ 6 w 158"/>
                  <a:gd name="T13" fmla="*/ 34 h 488"/>
                  <a:gd name="T14" fmla="*/ 8 w 158"/>
                  <a:gd name="T15" fmla="*/ 19 h 488"/>
                  <a:gd name="T16" fmla="*/ 8 w 158"/>
                  <a:gd name="T17" fmla="*/ 4 h 488"/>
                  <a:gd name="T18" fmla="*/ 9 w 158"/>
                  <a:gd name="T19" fmla="*/ 1 h 488"/>
                  <a:gd name="T20" fmla="*/ 12 w 158"/>
                  <a:gd name="T21" fmla="*/ 0 h 488"/>
                  <a:gd name="T22" fmla="*/ 15 w 158"/>
                  <a:gd name="T23" fmla="*/ 4 h 488"/>
                  <a:gd name="T24" fmla="*/ 15 w 158"/>
                  <a:gd name="T25" fmla="*/ 4 h 4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8"/>
                  <a:gd name="T40" fmla="*/ 0 h 488"/>
                  <a:gd name="T41" fmla="*/ 158 w 158"/>
                  <a:gd name="T42" fmla="*/ 488 h 4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8" h="488">
                    <a:moveTo>
                      <a:pt x="138" y="37"/>
                    </a:moveTo>
                    <a:lnTo>
                      <a:pt x="158" y="337"/>
                    </a:lnTo>
                    <a:lnTo>
                      <a:pt x="68" y="462"/>
                    </a:lnTo>
                    <a:lnTo>
                      <a:pt x="47" y="485"/>
                    </a:lnTo>
                    <a:lnTo>
                      <a:pt x="26" y="488"/>
                    </a:lnTo>
                    <a:lnTo>
                      <a:pt x="0" y="445"/>
                    </a:lnTo>
                    <a:lnTo>
                      <a:pt x="53" y="308"/>
                    </a:lnTo>
                    <a:lnTo>
                      <a:pt x="69" y="173"/>
                    </a:lnTo>
                    <a:lnTo>
                      <a:pt x="68" y="37"/>
                    </a:lnTo>
                    <a:lnTo>
                      <a:pt x="79" y="10"/>
                    </a:lnTo>
                    <a:lnTo>
                      <a:pt x="104" y="0"/>
                    </a:lnTo>
                    <a:lnTo>
                      <a:pt x="138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40"/>
              <p:cNvSpPr>
                <a:spLocks/>
              </p:cNvSpPr>
              <p:nvPr/>
            </p:nvSpPr>
            <p:spPr bwMode="auto">
              <a:xfrm>
                <a:off x="2747" y="1845"/>
                <a:ext cx="80" cy="101"/>
              </a:xfrm>
              <a:custGeom>
                <a:avLst/>
                <a:gdLst>
                  <a:gd name="T0" fmla="*/ 8 w 240"/>
                  <a:gd name="T1" fmla="*/ 3 h 302"/>
                  <a:gd name="T2" fmla="*/ 10 w 240"/>
                  <a:gd name="T3" fmla="*/ 7 h 302"/>
                  <a:gd name="T4" fmla="*/ 13 w 240"/>
                  <a:gd name="T5" fmla="*/ 11 h 302"/>
                  <a:gd name="T6" fmla="*/ 16 w 240"/>
                  <a:gd name="T7" fmla="*/ 15 h 302"/>
                  <a:gd name="T8" fmla="*/ 20 w 240"/>
                  <a:gd name="T9" fmla="*/ 18 h 302"/>
                  <a:gd name="T10" fmla="*/ 22 w 240"/>
                  <a:gd name="T11" fmla="*/ 19 h 302"/>
                  <a:gd name="T12" fmla="*/ 26 w 240"/>
                  <a:gd name="T13" fmla="*/ 24 h 302"/>
                  <a:gd name="T14" fmla="*/ 27 w 240"/>
                  <a:gd name="T15" fmla="*/ 29 h 302"/>
                  <a:gd name="T16" fmla="*/ 26 w 240"/>
                  <a:gd name="T17" fmla="*/ 31 h 302"/>
                  <a:gd name="T18" fmla="*/ 24 w 240"/>
                  <a:gd name="T19" fmla="*/ 33 h 302"/>
                  <a:gd name="T20" fmla="*/ 18 w 240"/>
                  <a:gd name="T21" fmla="*/ 34 h 302"/>
                  <a:gd name="T22" fmla="*/ 13 w 240"/>
                  <a:gd name="T23" fmla="*/ 33 h 302"/>
                  <a:gd name="T24" fmla="*/ 9 w 240"/>
                  <a:gd name="T25" fmla="*/ 31 h 302"/>
                  <a:gd name="T26" fmla="*/ 3 w 240"/>
                  <a:gd name="T27" fmla="*/ 19 h 302"/>
                  <a:gd name="T28" fmla="*/ 0 w 240"/>
                  <a:gd name="T29" fmla="*/ 6 h 302"/>
                  <a:gd name="T30" fmla="*/ 0 w 240"/>
                  <a:gd name="T31" fmla="*/ 2 h 302"/>
                  <a:gd name="T32" fmla="*/ 2 w 240"/>
                  <a:gd name="T33" fmla="*/ 0 h 302"/>
                  <a:gd name="T34" fmla="*/ 6 w 240"/>
                  <a:gd name="T35" fmla="*/ 0 h 302"/>
                  <a:gd name="T36" fmla="*/ 8 w 240"/>
                  <a:gd name="T37" fmla="*/ 3 h 302"/>
                  <a:gd name="T38" fmla="*/ 8 w 240"/>
                  <a:gd name="T39" fmla="*/ 3 h 30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0"/>
                  <a:gd name="T61" fmla="*/ 0 h 302"/>
                  <a:gd name="T62" fmla="*/ 240 w 240"/>
                  <a:gd name="T63" fmla="*/ 302 h 30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0" h="302">
                    <a:moveTo>
                      <a:pt x="71" y="23"/>
                    </a:moveTo>
                    <a:lnTo>
                      <a:pt x="91" y="67"/>
                    </a:lnTo>
                    <a:lnTo>
                      <a:pt x="116" y="100"/>
                    </a:lnTo>
                    <a:lnTo>
                      <a:pt x="145" y="131"/>
                    </a:lnTo>
                    <a:lnTo>
                      <a:pt x="176" y="163"/>
                    </a:lnTo>
                    <a:lnTo>
                      <a:pt x="198" y="174"/>
                    </a:lnTo>
                    <a:lnTo>
                      <a:pt x="235" y="213"/>
                    </a:lnTo>
                    <a:lnTo>
                      <a:pt x="240" y="256"/>
                    </a:lnTo>
                    <a:lnTo>
                      <a:pt x="230" y="276"/>
                    </a:lnTo>
                    <a:lnTo>
                      <a:pt x="214" y="292"/>
                    </a:lnTo>
                    <a:lnTo>
                      <a:pt x="165" y="302"/>
                    </a:lnTo>
                    <a:lnTo>
                      <a:pt x="114" y="295"/>
                    </a:lnTo>
                    <a:lnTo>
                      <a:pt x="82" y="276"/>
                    </a:lnTo>
                    <a:lnTo>
                      <a:pt x="31" y="172"/>
                    </a:lnTo>
                    <a:lnTo>
                      <a:pt x="0" y="52"/>
                    </a:lnTo>
                    <a:lnTo>
                      <a:pt x="1" y="18"/>
                    </a:lnTo>
                    <a:lnTo>
                      <a:pt x="22" y="0"/>
                    </a:lnTo>
                    <a:lnTo>
                      <a:pt x="50" y="0"/>
                    </a:lnTo>
                    <a:lnTo>
                      <a:pt x="71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41"/>
              <p:cNvSpPr>
                <a:spLocks/>
              </p:cNvSpPr>
              <p:nvPr/>
            </p:nvSpPr>
            <p:spPr bwMode="auto">
              <a:xfrm>
                <a:off x="2768" y="1809"/>
                <a:ext cx="118" cy="70"/>
              </a:xfrm>
              <a:custGeom>
                <a:avLst/>
                <a:gdLst>
                  <a:gd name="T0" fmla="*/ 11 w 354"/>
                  <a:gd name="T1" fmla="*/ 4 h 211"/>
                  <a:gd name="T2" fmla="*/ 14 w 354"/>
                  <a:gd name="T3" fmla="*/ 7 h 211"/>
                  <a:gd name="T4" fmla="*/ 17 w 354"/>
                  <a:gd name="T5" fmla="*/ 9 h 211"/>
                  <a:gd name="T6" fmla="*/ 28 w 354"/>
                  <a:gd name="T7" fmla="*/ 12 h 211"/>
                  <a:gd name="T8" fmla="*/ 35 w 354"/>
                  <a:gd name="T9" fmla="*/ 14 h 211"/>
                  <a:gd name="T10" fmla="*/ 39 w 354"/>
                  <a:gd name="T11" fmla="*/ 17 h 211"/>
                  <a:gd name="T12" fmla="*/ 39 w 354"/>
                  <a:gd name="T13" fmla="*/ 20 h 211"/>
                  <a:gd name="T14" fmla="*/ 37 w 354"/>
                  <a:gd name="T15" fmla="*/ 22 h 211"/>
                  <a:gd name="T16" fmla="*/ 31 w 354"/>
                  <a:gd name="T17" fmla="*/ 23 h 211"/>
                  <a:gd name="T18" fmla="*/ 12 w 354"/>
                  <a:gd name="T19" fmla="*/ 21 h 211"/>
                  <a:gd name="T20" fmla="*/ 8 w 354"/>
                  <a:gd name="T21" fmla="*/ 19 h 211"/>
                  <a:gd name="T22" fmla="*/ 5 w 354"/>
                  <a:gd name="T23" fmla="*/ 14 h 211"/>
                  <a:gd name="T24" fmla="*/ 2 w 354"/>
                  <a:gd name="T25" fmla="*/ 8 h 211"/>
                  <a:gd name="T26" fmla="*/ 0 w 354"/>
                  <a:gd name="T27" fmla="*/ 3 h 211"/>
                  <a:gd name="T28" fmla="*/ 0 w 354"/>
                  <a:gd name="T29" fmla="*/ 1 h 211"/>
                  <a:gd name="T30" fmla="*/ 3 w 354"/>
                  <a:gd name="T31" fmla="*/ 0 h 211"/>
                  <a:gd name="T32" fmla="*/ 11 w 354"/>
                  <a:gd name="T33" fmla="*/ 4 h 211"/>
                  <a:gd name="T34" fmla="*/ 11 w 354"/>
                  <a:gd name="T35" fmla="*/ 4 h 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4"/>
                  <a:gd name="T55" fmla="*/ 0 h 211"/>
                  <a:gd name="T56" fmla="*/ 354 w 354"/>
                  <a:gd name="T57" fmla="*/ 211 h 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4" h="211">
                    <a:moveTo>
                      <a:pt x="97" y="33"/>
                    </a:moveTo>
                    <a:lnTo>
                      <a:pt x="124" y="63"/>
                    </a:lnTo>
                    <a:lnTo>
                      <a:pt x="157" y="84"/>
                    </a:lnTo>
                    <a:lnTo>
                      <a:pt x="254" y="109"/>
                    </a:lnTo>
                    <a:lnTo>
                      <a:pt x="316" y="125"/>
                    </a:lnTo>
                    <a:lnTo>
                      <a:pt x="354" y="154"/>
                    </a:lnTo>
                    <a:lnTo>
                      <a:pt x="350" y="177"/>
                    </a:lnTo>
                    <a:lnTo>
                      <a:pt x="331" y="198"/>
                    </a:lnTo>
                    <a:lnTo>
                      <a:pt x="279" y="211"/>
                    </a:lnTo>
                    <a:lnTo>
                      <a:pt x="104" y="193"/>
                    </a:lnTo>
                    <a:lnTo>
                      <a:pt x="70" y="168"/>
                    </a:lnTo>
                    <a:lnTo>
                      <a:pt x="41" y="124"/>
                    </a:lnTo>
                    <a:lnTo>
                      <a:pt x="20" y="73"/>
                    </a:lnTo>
                    <a:lnTo>
                      <a:pt x="0" y="31"/>
                    </a:lnTo>
                    <a:lnTo>
                      <a:pt x="3" y="6"/>
                    </a:lnTo>
                    <a:lnTo>
                      <a:pt x="31" y="0"/>
                    </a:lnTo>
                    <a:lnTo>
                      <a:pt x="97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42"/>
              <p:cNvSpPr>
                <a:spLocks/>
              </p:cNvSpPr>
              <p:nvPr/>
            </p:nvSpPr>
            <p:spPr bwMode="auto">
              <a:xfrm>
                <a:off x="2748" y="1495"/>
                <a:ext cx="54" cy="167"/>
              </a:xfrm>
              <a:custGeom>
                <a:avLst/>
                <a:gdLst>
                  <a:gd name="T0" fmla="*/ 1 w 163"/>
                  <a:gd name="T1" fmla="*/ 49 h 502"/>
                  <a:gd name="T2" fmla="*/ 0 w 163"/>
                  <a:gd name="T3" fmla="*/ 37 h 502"/>
                  <a:gd name="T4" fmla="*/ 2 w 163"/>
                  <a:gd name="T5" fmla="*/ 26 h 502"/>
                  <a:gd name="T6" fmla="*/ 4 w 163"/>
                  <a:gd name="T7" fmla="*/ 20 h 502"/>
                  <a:gd name="T8" fmla="*/ 6 w 163"/>
                  <a:gd name="T9" fmla="*/ 15 h 502"/>
                  <a:gd name="T10" fmla="*/ 11 w 163"/>
                  <a:gd name="T11" fmla="*/ 2 h 502"/>
                  <a:gd name="T12" fmla="*/ 13 w 163"/>
                  <a:gd name="T13" fmla="*/ 0 h 502"/>
                  <a:gd name="T14" fmla="*/ 16 w 163"/>
                  <a:gd name="T15" fmla="*/ 0 h 502"/>
                  <a:gd name="T16" fmla="*/ 18 w 163"/>
                  <a:gd name="T17" fmla="*/ 5 h 502"/>
                  <a:gd name="T18" fmla="*/ 14 w 163"/>
                  <a:gd name="T19" fmla="*/ 25 h 502"/>
                  <a:gd name="T20" fmla="*/ 14 w 163"/>
                  <a:gd name="T21" fmla="*/ 35 h 502"/>
                  <a:gd name="T22" fmla="*/ 16 w 163"/>
                  <a:gd name="T23" fmla="*/ 46 h 502"/>
                  <a:gd name="T24" fmla="*/ 14 w 163"/>
                  <a:gd name="T25" fmla="*/ 52 h 502"/>
                  <a:gd name="T26" fmla="*/ 12 w 163"/>
                  <a:gd name="T27" fmla="*/ 55 h 502"/>
                  <a:gd name="T28" fmla="*/ 10 w 163"/>
                  <a:gd name="T29" fmla="*/ 56 h 502"/>
                  <a:gd name="T30" fmla="*/ 4 w 163"/>
                  <a:gd name="T31" fmla="*/ 55 h 502"/>
                  <a:gd name="T32" fmla="*/ 1 w 163"/>
                  <a:gd name="T33" fmla="*/ 49 h 502"/>
                  <a:gd name="T34" fmla="*/ 1 w 163"/>
                  <a:gd name="T35" fmla="*/ 49 h 5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3"/>
                  <a:gd name="T55" fmla="*/ 0 h 502"/>
                  <a:gd name="T56" fmla="*/ 163 w 163"/>
                  <a:gd name="T57" fmla="*/ 502 h 5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3" h="502">
                    <a:moveTo>
                      <a:pt x="8" y="446"/>
                    </a:moveTo>
                    <a:lnTo>
                      <a:pt x="0" y="330"/>
                    </a:lnTo>
                    <a:lnTo>
                      <a:pt x="19" y="230"/>
                    </a:lnTo>
                    <a:lnTo>
                      <a:pt x="36" y="182"/>
                    </a:lnTo>
                    <a:lnTo>
                      <a:pt x="55" y="132"/>
                    </a:lnTo>
                    <a:lnTo>
                      <a:pt x="97" y="22"/>
                    </a:lnTo>
                    <a:lnTo>
                      <a:pt x="117" y="0"/>
                    </a:lnTo>
                    <a:lnTo>
                      <a:pt x="142" y="0"/>
                    </a:lnTo>
                    <a:lnTo>
                      <a:pt x="163" y="48"/>
                    </a:lnTo>
                    <a:lnTo>
                      <a:pt x="123" y="229"/>
                    </a:lnTo>
                    <a:lnTo>
                      <a:pt x="126" y="316"/>
                    </a:lnTo>
                    <a:lnTo>
                      <a:pt x="141" y="415"/>
                    </a:lnTo>
                    <a:lnTo>
                      <a:pt x="131" y="473"/>
                    </a:lnTo>
                    <a:lnTo>
                      <a:pt x="112" y="492"/>
                    </a:lnTo>
                    <a:lnTo>
                      <a:pt x="89" y="502"/>
                    </a:lnTo>
                    <a:lnTo>
                      <a:pt x="39" y="494"/>
                    </a:lnTo>
                    <a:lnTo>
                      <a:pt x="8" y="4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43"/>
              <p:cNvSpPr>
                <a:spLocks/>
              </p:cNvSpPr>
              <p:nvPr/>
            </p:nvSpPr>
            <p:spPr bwMode="auto">
              <a:xfrm>
                <a:off x="2714" y="1382"/>
                <a:ext cx="243" cy="175"/>
              </a:xfrm>
              <a:custGeom>
                <a:avLst/>
                <a:gdLst>
                  <a:gd name="T0" fmla="*/ 2 w 730"/>
                  <a:gd name="T1" fmla="*/ 51 h 524"/>
                  <a:gd name="T2" fmla="*/ 6 w 730"/>
                  <a:gd name="T3" fmla="*/ 47 h 524"/>
                  <a:gd name="T4" fmla="*/ 11 w 730"/>
                  <a:gd name="T5" fmla="*/ 44 h 524"/>
                  <a:gd name="T6" fmla="*/ 15 w 730"/>
                  <a:gd name="T7" fmla="*/ 40 h 524"/>
                  <a:gd name="T8" fmla="*/ 19 w 730"/>
                  <a:gd name="T9" fmla="*/ 37 h 524"/>
                  <a:gd name="T10" fmla="*/ 27 w 730"/>
                  <a:gd name="T11" fmla="*/ 30 h 524"/>
                  <a:gd name="T12" fmla="*/ 35 w 730"/>
                  <a:gd name="T13" fmla="*/ 24 h 524"/>
                  <a:gd name="T14" fmla="*/ 42 w 730"/>
                  <a:gd name="T15" fmla="*/ 18 h 524"/>
                  <a:gd name="T16" fmla="*/ 46 w 730"/>
                  <a:gd name="T17" fmla="*/ 15 h 524"/>
                  <a:gd name="T18" fmla="*/ 51 w 730"/>
                  <a:gd name="T19" fmla="*/ 12 h 524"/>
                  <a:gd name="T20" fmla="*/ 55 w 730"/>
                  <a:gd name="T21" fmla="*/ 9 h 524"/>
                  <a:gd name="T22" fmla="*/ 60 w 730"/>
                  <a:gd name="T23" fmla="*/ 6 h 524"/>
                  <a:gd name="T24" fmla="*/ 65 w 730"/>
                  <a:gd name="T25" fmla="*/ 3 h 524"/>
                  <a:gd name="T26" fmla="*/ 70 w 730"/>
                  <a:gd name="T27" fmla="*/ 0 h 524"/>
                  <a:gd name="T28" fmla="*/ 76 w 730"/>
                  <a:gd name="T29" fmla="*/ 0 h 524"/>
                  <a:gd name="T30" fmla="*/ 80 w 730"/>
                  <a:gd name="T31" fmla="*/ 4 h 524"/>
                  <a:gd name="T32" fmla="*/ 81 w 730"/>
                  <a:gd name="T33" fmla="*/ 10 h 524"/>
                  <a:gd name="T34" fmla="*/ 79 w 730"/>
                  <a:gd name="T35" fmla="*/ 13 h 524"/>
                  <a:gd name="T36" fmla="*/ 77 w 730"/>
                  <a:gd name="T37" fmla="*/ 15 h 524"/>
                  <a:gd name="T38" fmla="*/ 72 w 730"/>
                  <a:gd name="T39" fmla="*/ 18 h 524"/>
                  <a:gd name="T40" fmla="*/ 67 w 730"/>
                  <a:gd name="T41" fmla="*/ 20 h 524"/>
                  <a:gd name="T42" fmla="*/ 62 w 730"/>
                  <a:gd name="T43" fmla="*/ 23 h 524"/>
                  <a:gd name="T44" fmla="*/ 57 w 730"/>
                  <a:gd name="T45" fmla="*/ 25 h 524"/>
                  <a:gd name="T46" fmla="*/ 53 w 730"/>
                  <a:gd name="T47" fmla="*/ 27 h 524"/>
                  <a:gd name="T48" fmla="*/ 49 w 730"/>
                  <a:gd name="T49" fmla="*/ 30 h 524"/>
                  <a:gd name="T50" fmla="*/ 44 w 730"/>
                  <a:gd name="T51" fmla="*/ 32 h 524"/>
                  <a:gd name="T52" fmla="*/ 40 w 730"/>
                  <a:gd name="T53" fmla="*/ 35 h 524"/>
                  <a:gd name="T54" fmla="*/ 36 w 730"/>
                  <a:gd name="T55" fmla="*/ 37 h 524"/>
                  <a:gd name="T56" fmla="*/ 32 w 730"/>
                  <a:gd name="T57" fmla="*/ 39 h 524"/>
                  <a:gd name="T58" fmla="*/ 28 w 730"/>
                  <a:gd name="T59" fmla="*/ 42 h 524"/>
                  <a:gd name="T60" fmla="*/ 24 w 730"/>
                  <a:gd name="T61" fmla="*/ 45 h 524"/>
                  <a:gd name="T62" fmla="*/ 20 w 730"/>
                  <a:gd name="T63" fmla="*/ 48 h 524"/>
                  <a:gd name="T64" fmla="*/ 15 w 730"/>
                  <a:gd name="T65" fmla="*/ 51 h 524"/>
                  <a:gd name="T66" fmla="*/ 6 w 730"/>
                  <a:gd name="T67" fmla="*/ 58 h 524"/>
                  <a:gd name="T68" fmla="*/ 3 w 730"/>
                  <a:gd name="T69" fmla="*/ 58 h 524"/>
                  <a:gd name="T70" fmla="*/ 1 w 730"/>
                  <a:gd name="T71" fmla="*/ 57 h 524"/>
                  <a:gd name="T72" fmla="*/ 0 w 730"/>
                  <a:gd name="T73" fmla="*/ 54 h 524"/>
                  <a:gd name="T74" fmla="*/ 2 w 730"/>
                  <a:gd name="T75" fmla="*/ 51 h 524"/>
                  <a:gd name="T76" fmla="*/ 2 w 730"/>
                  <a:gd name="T77" fmla="*/ 51 h 52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730"/>
                  <a:gd name="T118" fmla="*/ 0 h 524"/>
                  <a:gd name="T119" fmla="*/ 730 w 730"/>
                  <a:gd name="T120" fmla="*/ 524 h 52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730" h="524">
                    <a:moveTo>
                      <a:pt x="15" y="458"/>
                    </a:moveTo>
                    <a:lnTo>
                      <a:pt x="58" y="424"/>
                    </a:lnTo>
                    <a:lnTo>
                      <a:pt x="99" y="391"/>
                    </a:lnTo>
                    <a:lnTo>
                      <a:pt x="137" y="360"/>
                    </a:lnTo>
                    <a:lnTo>
                      <a:pt x="173" y="329"/>
                    </a:lnTo>
                    <a:lnTo>
                      <a:pt x="244" y="270"/>
                    </a:lnTo>
                    <a:lnTo>
                      <a:pt x="313" y="214"/>
                    </a:lnTo>
                    <a:lnTo>
                      <a:pt x="382" y="161"/>
                    </a:lnTo>
                    <a:lnTo>
                      <a:pt x="419" y="135"/>
                    </a:lnTo>
                    <a:lnTo>
                      <a:pt x="458" y="109"/>
                    </a:lnTo>
                    <a:lnTo>
                      <a:pt x="497" y="83"/>
                    </a:lnTo>
                    <a:lnTo>
                      <a:pt x="539" y="57"/>
                    </a:lnTo>
                    <a:lnTo>
                      <a:pt x="585" y="31"/>
                    </a:lnTo>
                    <a:lnTo>
                      <a:pt x="633" y="4"/>
                    </a:lnTo>
                    <a:lnTo>
                      <a:pt x="688" y="0"/>
                    </a:lnTo>
                    <a:lnTo>
                      <a:pt x="724" y="37"/>
                    </a:lnTo>
                    <a:lnTo>
                      <a:pt x="730" y="89"/>
                    </a:lnTo>
                    <a:lnTo>
                      <a:pt x="716" y="115"/>
                    </a:lnTo>
                    <a:lnTo>
                      <a:pt x="693" y="134"/>
                    </a:lnTo>
                    <a:lnTo>
                      <a:pt x="646" y="160"/>
                    </a:lnTo>
                    <a:lnTo>
                      <a:pt x="601" y="183"/>
                    </a:lnTo>
                    <a:lnTo>
                      <a:pt x="558" y="205"/>
                    </a:lnTo>
                    <a:lnTo>
                      <a:pt x="516" y="226"/>
                    </a:lnTo>
                    <a:lnTo>
                      <a:pt x="476" y="247"/>
                    </a:lnTo>
                    <a:lnTo>
                      <a:pt x="438" y="268"/>
                    </a:lnTo>
                    <a:lnTo>
                      <a:pt x="401" y="289"/>
                    </a:lnTo>
                    <a:lnTo>
                      <a:pt x="364" y="310"/>
                    </a:lnTo>
                    <a:lnTo>
                      <a:pt x="327" y="331"/>
                    </a:lnTo>
                    <a:lnTo>
                      <a:pt x="291" y="354"/>
                    </a:lnTo>
                    <a:lnTo>
                      <a:pt x="254" y="377"/>
                    </a:lnTo>
                    <a:lnTo>
                      <a:pt x="216" y="401"/>
                    </a:lnTo>
                    <a:lnTo>
                      <a:pt x="178" y="428"/>
                    </a:lnTo>
                    <a:lnTo>
                      <a:pt x="139" y="455"/>
                    </a:lnTo>
                    <a:lnTo>
                      <a:pt x="56" y="518"/>
                    </a:lnTo>
                    <a:lnTo>
                      <a:pt x="29" y="524"/>
                    </a:lnTo>
                    <a:lnTo>
                      <a:pt x="7" y="509"/>
                    </a:lnTo>
                    <a:lnTo>
                      <a:pt x="0" y="484"/>
                    </a:lnTo>
                    <a:lnTo>
                      <a:pt x="15" y="4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44"/>
              <p:cNvSpPr>
                <a:spLocks/>
              </p:cNvSpPr>
              <p:nvPr/>
            </p:nvSpPr>
            <p:spPr bwMode="auto">
              <a:xfrm>
                <a:off x="2325" y="1206"/>
                <a:ext cx="612" cy="216"/>
              </a:xfrm>
              <a:custGeom>
                <a:avLst/>
                <a:gdLst>
                  <a:gd name="T0" fmla="*/ 6 w 1835"/>
                  <a:gd name="T1" fmla="*/ 1 h 650"/>
                  <a:gd name="T2" fmla="*/ 12 w 1835"/>
                  <a:gd name="T3" fmla="*/ 5 h 650"/>
                  <a:gd name="T4" fmla="*/ 15 w 1835"/>
                  <a:gd name="T5" fmla="*/ 7 h 650"/>
                  <a:gd name="T6" fmla="*/ 18 w 1835"/>
                  <a:gd name="T7" fmla="*/ 9 h 650"/>
                  <a:gd name="T8" fmla="*/ 24 w 1835"/>
                  <a:gd name="T9" fmla="*/ 13 h 650"/>
                  <a:gd name="T10" fmla="*/ 30 w 1835"/>
                  <a:gd name="T11" fmla="*/ 15 h 650"/>
                  <a:gd name="T12" fmla="*/ 35 w 1835"/>
                  <a:gd name="T13" fmla="*/ 18 h 650"/>
                  <a:gd name="T14" fmla="*/ 41 w 1835"/>
                  <a:gd name="T15" fmla="*/ 20 h 650"/>
                  <a:gd name="T16" fmla="*/ 53 w 1835"/>
                  <a:gd name="T17" fmla="*/ 24 h 650"/>
                  <a:gd name="T18" fmla="*/ 65 w 1835"/>
                  <a:gd name="T19" fmla="*/ 26 h 650"/>
                  <a:gd name="T20" fmla="*/ 77 w 1835"/>
                  <a:gd name="T21" fmla="*/ 29 h 650"/>
                  <a:gd name="T22" fmla="*/ 90 w 1835"/>
                  <a:gd name="T23" fmla="*/ 31 h 650"/>
                  <a:gd name="T24" fmla="*/ 105 w 1835"/>
                  <a:gd name="T25" fmla="*/ 34 h 650"/>
                  <a:gd name="T26" fmla="*/ 143 w 1835"/>
                  <a:gd name="T27" fmla="*/ 41 h 650"/>
                  <a:gd name="T28" fmla="*/ 183 w 1835"/>
                  <a:gd name="T29" fmla="*/ 49 h 650"/>
                  <a:gd name="T30" fmla="*/ 192 w 1835"/>
                  <a:gd name="T31" fmla="*/ 52 h 650"/>
                  <a:gd name="T32" fmla="*/ 196 w 1835"/>
                  <a:gd name="T33" fmla="*/ 53 h 650"/>
                  <a:gd name="T34" fmla="*/ 200 w 1835"/>
                  <a:gd name="T35" fmla="*/ 54 h 650"/>
                  <a:gd name="T36" fmla="*/ 203 w 1835"/>
                  <a:gd name="T37" fmla="*/ 56 h 650"/>
                  <a:gd name="T38" fmla="*/ 204 w 1835"/>
                  <a:gd name="T39" fmla="*/ 58 h 650"/>
                  <a:gd name="T40" fmla="*/ 203 w 1835"/>
                  <a:gd name="T41" fmla="*/ 61 h 650"/>
                  <a:gd name="T42" fmla="*/ 200 w 1835"/>
                  <a:gd name="T43" fmla="*/ 62 h 650"/>
                  <a:gd name="T44" fmla="*/ 196 w 1835"/>
                  <a:gd name="T45" fmla="*/ 64 h 650"/>
                  <a:gd name="T46" fmla="*/ 194 w 1835"/>
                  <a:gd name="T47" fmla="*/ 67 h 650"/>
                  <a:gd name="T48" fmla="*/ 192 w 1835"/>
                  <a:gd name="T49" fmla="*/ 70 h 650"/>
                  <a:gd name="T50" fmla="*/ 188 w 1835"/>
                  <a:gd name="T51" fmla="*/ 72 h 650"/>
                  <a:gd name="T52" fmla="*/ 176 w 1835"/>
                  <a:gd name="T53" fmla="*/ 68 h 650"/>
                  <a:gd name="T54" fmla="*/ 170 w 1835"/>
                  <a:gd name="T55" fmla="*/ 66 h 650"/>
                  <a:gd name="T56" fmla="*/ 164 w 1835"/>
                  <a:gd name="T57" fmla="*/ 64 h 650"/>
                  <a:gd name="T58" fmla="*/ 158 w 1835"/>
                  <a:gd name="T59" fmla="*/ 62 h 650"/>
                  <a:gd name="T60" fmla="*/ 152 w 1835"/>
                  <a:gd name="T61" fmla="*/ 60 h 650"/>
                  <a:gd name="T62" fmla="*/ 141 w 1835"/>
                  <a:gd name="T63" fmla="*/ 57 h 650"/>
                  <a:gd name="T64" fmla="*/ 121 w 1835"/>
                  <a:gd name="T65" fmla="*/ 53 h 650"/>
                  <a:gd name="T66" fmla="*/ 112 w 1835"/>
                  <a:gd name="T67" fmla="*/ 51 h 650"/>
                  <a:gd name="T68" fmla="*/ 102 w 1835"/>
                  <a:gd name="T69" fmla="*/ 49 h 650"/>
                  <a:gd name="T70" fmla="*/ 87 w 1835"/>
                  <a:gd name="T71" fmla="*/ 46 h 650"/>
                  <a:gd name="T72" fmla="*/ 73 w 1835"/>
                  <a:gd name="T73" fmla="*/ 42 h 650"/>
                  <a:gd name="T74" fmla="*/ 61 w 1835"/>
                  <a:gd name="T75" fmla="*/ 39 h 650"/>
                  <a:gd name="T76" fmla="*/ 49 w 1835"/>
                  <a:gd name="T77" fmla="*/ 35 h 650"/>
                  <a:gd name="T78" fmla="*/ 43 w 1835"/>
                  <a:gd name="T79" fmla="*/ 32 h 650"/>
                  <a:gd name="T80" fmla="*/ 37 w 1835"/>
                  <a:gd name="T81" fmla="*/ 30 h 650"/>
                  <a:gd name="T82" fmla="*/ 31 w 1835"/>
                  <a:gd name="T83" fmla="*/ 27 h 650"/>
                  <a:gd name="T84" fmla="*/ 26 w 1835"/>
                  <a:gd name="T85" fmla="*/ 24 h 650"/>
                  <a:gd name="T86" fmla="*/ 20 w 1835"/>
                  <a:gd name="T87" fmla="*/ 20 h 650"/>
                  <a:gd name="T88" fmla="*/ 14 w 1835"/>
                  <a:gd name="T89" fmla="*/ 16 h 650"/>
                  <a:gd name="T90" fmla="*/ 11 w 1835"/>
                  <a:gd name="T91" fmla="*/ 14 h 650"/>
                  <a:gd name="T92" fmla="*/ 8 w 1835"/>
                  <a:gd name="T93" fmla="*/ 12 h 650"/>
                  <a:gd name="T94" fmla="*/ 2 w 1835"/>
                  <a:gd name="T95" fmla="*/ 7 h 650"/>
                  <a:gd name="T96" fmla="*/ 0 w 1835"/>
                  <a:gd name="T97" fmla="*/ 5 h 650"/>
                  <a:gd name="T98" fmla="*/ 1 w 1835"/>
                  <a:gd name="T99" fmla="*/ 2 h 650"/>
                  <a:gd name="T100" fmla="*/ 3 w 1835"/>
                  <a:gd name="T101" fmla="*/ 0 h 650"/>
                  <a:gd name="T102" fmla="*/ 6 w 1835"/>
                  <a:gd name="T103" fmla="*/ 1 h 650"/>
                  <a:gd name="T104" fmla="*/ 6 w 1835"/>
                  <a:gd name="T105" fmla="*/ 1 h 6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35"/>
                  <a:gd name="T160" fmla="*/ 0 h 650"/>
                  <a:gd name="T161" fmla="*/ 1835 w 1835"/>
                  <a:gd name="T162" fmla="*/ 650 h 65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35" h="650">
                    <a:moveTo>
                      <a:pt x="57" y="7"/>
                    </a:moveTo>
                    <a:lnTo>
                      <a:pt x="110" y="48"/>
                    </a:lnTo>
                    <a:lnTo>
                      <a:pt x="136" y="67"/>
                    </a:lnTo>
                    <a:lnTo>
                      <a:pt x="163" y="83"/>
                    </a:lnTo>
                    <a:lnTo>
                      <a:pt x="215" y="114"/>
                    </a:lnTo>
                    <a:lnTo>
                      <a:pt x="266" y="139"/>
                    </a:lnTo>
                    <a:lnTo>
                      <a:pt x="318" y="163"/>
                    </a:lnTo>
                    <a:lnTo>
                      <a:pt x="370" y="183"/>
                    </a:lnTo>
                    <a:lnTo>
                      <a:pt x="473" y="214"/>
                    </a:lnTo>
                    <a:lnTo>
                      <a:pt x="581" y="238"/>
                    </a:lnTo>
                    <a:lnTo>
                      <a:pt x="694" y="258"/>
                    </a:lnTo>
                    <a:lnTo>
                      <a:pt x="812" y="279"/>
                    </a:lnTo>
                    <a:lnTo>
                      <a:pt x="941" y="304"/>
                    </a:lnTo>
                    <a:lnTo>
                      <a:pt x="1290" y="372"/>
                    </a:lnTo>
                    <a:lnTo>
                      <a:pt x="1643" y="439"/>
                    </a:lnTo>
                    <a:lnTo>
                      <a:pt x="1724" y="465"/>
                    </a:lnTo>
                    <a:lnTo>
                      <a:pt x="1760" y="481"/>
                    </a:lnTo>
                    <a:lnTo>
                      <a:pt x="1803" y="491"/>
                    </a:lnTo>
                    <a:lnTo>
                      <a:pt x="1829" y="506"/>
                    </a:lnTo>
                    <a:lnTo>
                      <a:pt x="1835" y="531"/>
                    </a:lnTo>
                    <a:lnTo>
                      <a:pt x="1825" y="556"/>
                    </a:lnTo>
                    <a:lnTo>
                      <a:pt x="1798" y="565"/>
                    </a:lnTo>
                    <a:lnTo>
                      <a:pt x="1762" y="577"/>
                    </a:lnTo>
                    <a:lnTo>
                      <a:pt x="1744" y="607"/>
                    </a:lnTo>
                    <a:lnTo>
                      <a:pt x="1726" y="638"/>
                    </a:lnTo>
                    <a:lnTo>
                      <a:pt x="1690" y="650"/>
                    </a:lnTo>
                    <a:lnTo>
                      <a:pt x="1585" y="621"/>
                    </a:lnTo>
                    <a:lnTo>
                      <a:pt x="1532" y="602"/>
                    </a:lnTo>
                    <a:lnTo>
                      <a:pt x="1478" y="583"/>
                    </a:lnTo>
                    <a:lnTo>
                      <a:pt x="1425" y="564"/>
                    </a:lnTo>
                    <a:lnTo>
                      <a:pt x="1371" y="546"/>
                    </a:lnTo>
                    <a:lnTo>
                      <a:pt x="1265" y="520"/>
                    </a:lnTo>
                    <a:lnTo>
                      <a:pt x="1089" y="480"/>
                    </a:lnTo>
                    <a:lnTo>
                      <a:pt x="1009" y="460"/>
                    </a:lnTo>
                    <a:lnTo>
                      <a:pt x="916" y="440"/>
                    </a:lnTo>
                    <a:lnTo>
                      <a:pt x="784" y="412"/>
                    </a:lnTo>
                    <a:lnTo>
                      <a:pt x="661" y="382"/>
                    </a:lnTo>
                    <a:lnTo>
                      <a:pt x="548" y="351"/>
                    </a:lnTo>
                    <a:lnTo>
                      <a:pt x="440" y="314"/>
                    </a:lnTo>
                    <a:lnTo>
                      <a:pt x="387" y="293"/>
                    </a:lnTo>
                    <a:lnTo>
                      <a:pt x="335" y="269"/>
                    </a:lnTo>
                    <a:lnTo>
                      <a:pt x="282" y="243"/>
                    </a:lnTo>
                    <a:lnTo>
                      <a:pt x="230" y="215"/>
                    </a:lnTo>
                    <a:lnTo>
                      <a:pt x="178" y="184"/>
                    </a:lnTo>
                    <a:lnTo>
                      <a:pt x="125" y="148"/>
                    </a:lnTo>
                    <a:lnTo>
                      <a:pt x="98" y="130"/>
                    </a:lnTo>
                    <a:lnTo>
                      <a:pt x="70" y="110"/>
                    </a:lnTo>
                    <a:lnTo>
                      <a:pt x="15" y="67"/>
                    </a:lnTo>
                    <a:lnTo>
                      <a:pt x="0" y="41"/>
                    </a:lnTo>
                    <a:lnTo>
                      <a:pt x="7" y="15"/>
                    </a:lnTo>
                    <a:lnTo>
                      <a:pt x="29" y="0"/>
                    </a:lnTo>
                    <a:lnTo>
                      <a:pt x="57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45"/>
              <p:cNvSpPr>
                <a:spLocks/>
              </p:cNvSpPr>
              <p:nvPr/>
            </p:nvSpPr>
            <p:spPr bwMode="auto">
              <a:xfrm>
                <a:off x="1747" y="1160"/>
                <a:ext cx="554" cy="393"/>
              </a:xfrm>
              <a:custGeom>
                <a:avLst/>
                <a:gdLst>
                  <a:gd name="T0" fmla="*/ 16 w 1661"/>
                  <a:gd name="T1" fmla="*/ 118 h 1177"/>
                  <a:gd name="T2" fmla="*/ 27 w 1661"/>
                  <a:gd name="T3" fmla="*/ 112 h 1177"/>
                  <a:gd name="T4" fmla="*/ 37 w 1661"/>
                  <a:gd name="T5" fmla="*/ 105 h 1177"/>
                  <a:gd name="T6" fmla="*/ 50 w 1661"/>
                  <a:gd name="T7" fmla="*/ 99 h 1177"/>
                  <a:gd name="T8" fmla="*/ 63 w 1661"/>
                  <a:gd name="T9" fmla="*/ 91 h 1177"/>
                  <a:gd name="T10" fmla="*/ 74 w 1661"/>
                  <a:gd name="T11" fmla="*/ 84 h 1177"/>
                  <a:gd name="T12" fmla="*/ 85 w 1661"/>
                  <a:gd name="T13" fmla="*/ 78 h 1177"/>
                  <a:gd name="T14" fmla="*/ 96 w 1661"/>
                  <a:gd name="T15" fmla="*/ 71 h 1177"/>
                  <a:gd name="T16" fmla="*/ 106 w 1661"/>
                  <a:gd name="T17" fmla="*/ 65 h 1177"/>
                  <a:gd name="T18" fmla="*/ 116 w 1661"/>
                  <a:gd name="T19" fmla="*/ 57 h 1177"/>
                  <a:gd name="T20" fmla="*/ 127 w 1661"/>
                  <a:gd name="T21" fmla="*/ 49 h 1177"/>
                  <a:gd name="T22" fmla="*/ 139 w 1661"/>
                  <a:gd name="T23" fmla="*/ 40 h 1177"/>
                  <a:gd name="T24" fmla="*/ 149 w 1661"/>
                  <a:gd name="T25" fmla="*/ 29 h 1177"/>
                  <a:gd name="T26" fmla="*/ 159 w 1661"/>
                  <a:gd name="T27" fmla="*/ 21 h 1177"/>
                  <a:gd name="T28" fmla="*/ 169 w 1661"/>
                  <a:gd name="T29" fmla="*/ 12 h 1177"/>
                  <a:gd name="T30" fmla="*/ 179 w 1661"/>
                  <a:gd name="T31" fmla="*/ 1 h 1177"/>
                  <a:gd name="T32" fmla="*/ 184 w 1661"/>
                  <a:gd name="T33" fmla="*/ 1 h 1177"/>
                  <a:gd name="T34" fmla="*/ 180 w 1661"/>
                  <a:gd name="T35" fmla="*/ 13 h 1177"/>
                  <a:gd name="T36" fmla="*/ 171 w 1661"/>
                  <a:gd name="T37" fmla="*/ 25 h 1177"/>
                  <a:gd name="T38" fmla="*/ 163 w 1661"/>
                  <a:gd name="T39" fmla="*/ 35 h 1177"/>
                  <a:gd name="T40" fmla="*/ 154 w 1661"/>
                  <a:gd name="T41" fmla="*/ 46 h 1177"/>
                  <a:gd name="T42" fmla="*/ 143 w 1661"/>
                  <a:gd name="T43" fmla="*/ 57 h 1177"/>
                  <a:gd name="T44" fmla="*/ 131 w 1661"/>
                  <a:gd name="T45" fmla="*/ 66 h 1177"/>
                  <a:gd name="T46" fmla="*/ 120 w 1661"/>
                  <a:gd name="T47" fmla="*/ 74 h 1177"/>
                  <a:gd name="T48" fmla="*/ 110 w 1661"/>
                  <a:gd name="T49" fmla="*/ 82 h 1177"/>
                  <a:gd name="T50" fmla="*/ 99 w 1661"/>
                  <a:gd name="T51" fmla="*/ 89 h 1177"/>
                  <a:gd name="T52" fmla="*/ 88 w 1661"/>
                  <a:gd name="T53" fmla="*/ 96 h 1177"/>
                  <a:gd name="T54" fmla="*/ 76 w 1661"/>
                  <a:gd name="T55" fmla="*/ 103 h 1177"/>
                  <a:gd name="T56" fmla="*/ 63 w 1661"/>
                  <a:gd name="T57" fmla="*/ 110 h 1177"/>
                  <a:gd name="T58" fmla="*/ 49 w 1661"/>
                  <a:gd name="T59" fmla="*/ 117 h 1177"/>
                  <a:gd name="T60" fmla="*/ 37 w 1661"/>
                  <a:gd name="T61" fmla="*/ 122 h 1177"/>
                  <a:gd name="T62" fmla="*/ 19 w 1661"/>
                  <a:gd name="T63" fmla="*/ 128 h 1177"/>
                  <a:gd name="T64" fmla="*/ 2 w 1661"/>
                  <a:gd name="T65" fmla="*/ 131 h 1177"/>
                  <a:gd name="T66" fmla="*/ 0 w 1661"/>
                  <a:gd name="T67" fmla="*/ 125 h 1177"/>
                  <a:gd name="T68" fmla="*/ 3 w 1661"/>
                  <a:gd name="T69" fmla="*/ 123 h 117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661"/>
                  <a:gd name="T106" fmla="*/ 0 h 1177"/>
                  <a:gd name="T107" fmla="*/ 1661 w 1661"/>
                  <a:gd name="T108" fmla="*/ 1177 h 117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661" h="1177">
                    <a:moveTo>
                      <a:pt x="30" y="1099"/>
                    </a:moveTo>
                    <a:lnTo>
                      <a:pt x="146" y="1058"/>
                    </a:lnTo>
                    <a:lnTo>
                      <a:pt x="196" y="1034"/>
                    </a:lnTo>
                    <a:lnTo>
                      <a:pt x="243" y="1005"/>
                    </a:lnTo>
                    <a:lnTo>
                      <a:pt x="288" y="974"/>
                    </a:lnTo>
                    <a:lnTo>
                      <a:pt x="337" y="944"/>
                    </a:lnTo>
                    <a:lnTo>
                      <a:pt x="388" y="914"/>
                    </a:lnTo>
                    <a:lnTo>
                      <a:pt x="447" y="884"/>
                    </a:lnTo>
                    <a:lnTo>
                      <a:pt x="507" y="850"/>
                    </a:lnTo>
                    <a:lnTo>
                      <a:pt x="564" y="820"/>
                    </a:lnTo>
                    <a:lnTo>
                      <a:pt x="619" y="789"/>
                    </a:lnTo>
                    <a:lnTo>
                      <a:pt x="670" y="759"/>
                    </a:lnTo>
                    <a:lnTo>
                      <a:pt x="720" y="729"/>
                    </a:lnTo>
                    <a:lnTo>
                      <a:pt x="768" y="701"/>
                    </a:lnTo>
                    <a:lnTo>
                      <a:pt x="815" y="671"/>
                    </a:lnTo>
                    <a:lnTo>
                      <a:pt x="861" y="642"/>
                    </a:lnTo>
                    <a:lnTo>
                      <a:pt x="907" y="611"/>
                    </a:lnTo>
                    <a:lnTo>
                      <a:pt x="952" y="580"/>
                    </a:lnTo>
                    <a:lnTo>
                      <a:pt x="998" y="546"/>
                    </a:lnTo>
                    <a:lnTo>
                      <a:pt x="1044" y="513"/>
                    </a:lnTo>
                    <a:lnTo>
                      <a:pt x="1092" y="477"/>
                    </a:lnTo>
                    <a:lnTo>
                      <a:pt x="1142" y="439"/>
                    </a:lnTo>
                    <a:lnTo>
                      <a:pt x="1194" y="398"/>
                    </a:lnTo>
                    <a:lnTo>
                      <a:pt x="1247" y="356"/>
                    </a:lnTo>
                    <a:lnTo>
                      <a:pt x="1296" y="305"/>
                    </a:lnTo>
                    <a:lnTo>
                      <a:pt x="1343" y="263"/>
                    </a:lnTo>
                    <a:lnTo>
                      <a:pt x="1388" y="225"/>
                    </a:lnTo>
                    <a:lnTo>
                      <a:pt x="1432" y="189"/>
                    </a:lnTo>
                    <a:lnTo>
                      <a:pt x="1476" y="152"/>
                    </a:lnTo>
                    <a:lnTo>
                      <a:pt x="1519" y="112"/>
                    </a:lnTo>
                    <a:lnTo>
                      <a:pt x="1563" y="68"/>
                    </a:lnTo>
                    <a:lnTo>
                      <a:pt x="1609" y="13"/>
                    </a:lnTo>
                    <a:lnTo>
                      <a:pt x="1634" y="0"/>
                    </a:lnTo>
                    <a:lnTo>
                      <a:pt x="1657" y="10"/>
                    </a:lnTo>
                    <a:lnTo>
                      <a:pt x="1661" y="63"/>
                    </a:lnTo>
                    <a:lnTo>
                      <a:pt x="1617" y="120"/>
                    </a:lnTo>
                    <a:lnTo>
                      <a:pt x="1577" y="172"/>
                    </a:lnTo>
                    <a:lnTo>
                      <a:pt x="1540" y="222"/>
                    </a:lnTo>
                    <a:lnTo>
                      <a:pt x="1504" y="269"/>
                    </a:lnTo>
                    <a:lnTo>
                      <a:pt x="1468" y="318"/>
                    </a:lnTo>
                    <a:lnTo>
                      <a:pt x="1430" y="366"/>
                    </a:lnTo>
                    <a:lnTo>
                      <a:pt x="1387" y="415"/>
                    </a:lnTo>
                    <a:lnTo>
                      <a:pt x="1340" y="468"/>
                    </a:lnTo>
                    <a:lnTo>
                      <a:pt x="1284" y="513"/>
                    </a:lnTo>
                    <a:lnTo>
                      <a:pt x="1231" y="555"/>
                    </a:lnTo>
                    <a:lnTo>
                      <a:pt x="1179" y="595"/>
                    </a:lnTo>
                    <a:lnTo>
                      <a:pt x="1129" y="632"/>
                    </a:lnTo>
                    <a:lnTo>
                      <a:pt x="1081" y="667"/>
                    </a:lnTo>
                    <a:lnTo>
                      <a:pt x="1033" y="702"/>
                    </a:lnTo>
                    <a:lnTo>
                      <a:pt x="985" y="735"/>
                    </a:lnTo>
                    <a:lnTo>
                      <a:pt x="938" y="768"/>
                    </a:lnTo>
                    <a:lnTo>
                      <a:pt x="889" y="799"/>
                    </a:lnTo>
                    <a:lnTo>
                      <a:pt x="840" y="829"/>
                    </a:lnTo>
                    <a:lnTo>
                      <a:pt x="789" y="860"/>
                    </a:lnTo>
                    <a:lnTo>
                      <a:pt x="738" y="891"/>
                    </a:lnTo>
                    <a:lnTo>
                      <a:pt x="684" y="922"/>
                    </a:lnTo>
                    <a:lnTo>
                      <a:pt x="627" y="953"/>
                    </a:lnTo>
                    <a:lnTo>
                      <a:pt x="569" y="987"/>
                    </a:lnTo>
                    <a:lnTo>
                      <a:pt x="506" y="1020"/>
                    </a:lnTo>
                    <a:lnTo>
                      <a:pt x="444" y="1048"/>
                    </a:lnTo>
                    <a:lnTo>
                      <a:pt x="387" y="1072"/>
                    </a:lnTo>
                    <a:lnTo>
                      <a:pt x="333" y="1094"/>
                    </a:lnTo>
                    <a:lnTo>
                      <a:pt x="280" y="1113"/>
                    </a:lnTo>
                    <a:lnTo>
                      <a:pt x="171" y="1146"/>
                    </a:lnTo>
                    <a:lnTo>
                      <a:pt x="45" y="1177"/>
                    </a:lnTo>
                    <a:lnTo>
                      <a:pt x="15" y="1171"/>
                    </a:lnTo>
                    <a:lnTo>
                      <a:pt x="0" y="1146"/>
                    </a:lnTo>
                    <a:lnTo>
                      <a:pt x="4" y="1118"/>
                    </a:lnTo>
                    <a:lnTo>
                      <a:pt x="14" y="1105"/>
                    </a:lnTo>
                    <a:lnTo>
                      <a:pt x="30" y="10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46"/>
              <p:cNvSpPr>
                <a:spLocks/>
              </p:cNvSpPr>
              <p:nvPr/>
            </p:nvSpPr>
            <p:spPr bwMode="auto">
              <a:xfrm>
                <a:off x="2607" y="1613"/>
                <a:ext cx="298" cy="368"/>
              </a:xfrm>
              <a:custGeom>
                <a:avLst/>
                <a:gdLst>
                  <a:gd name="T0" fmla="*/ 9 w 892"/>
                  <a:gd name="T1" fmla="*/ 111 h 1102"/>
                  <a:gd name="T2" fmla="*/ 16 w 892"/>
                  <a:gd name="T3" fmla="*/ 95 h 1102"/>
                  <a:gd name="T4" fmla="*/ 17 w 892"/>
                  <a:gd name="T5" fmla="*/ 83 h 1102"/>
                  <a:gd name="T6" fmla="*/ 12 w 892"/>
                  <a:gd name="T7" fmla="*/ 72 h 1102"/>
                  <a:gd name="T8" fmla="*/ 3 w 892"/>
                  <a:gd name="T9" fmla="*/ 55 h 1102"/>
                  <a:gd name="T10" fmla="*/ 4 w 892"/>
                  <a:gd name="T11" fmla="*/ 23 h 1102"/>
                  <a:gd name="T12" fmla="*/ 9 w 892"/>
                  <a:gd name="T13" fmla="*/ 15 h 1102"/>
                  <a:gd name="T14" fmla="*/ 16 w 892"/>
                  <a:gd name="T15" fmla="*/ 8 h 1102"/>
                  <a:gd name="T16" fmla="*/ 24 w 892"/>
                  <a:gd name="T17" fmla="*/ 3 h 1102"/>
                  <a:gd name="T18" fmla="*/ 38 w 892"/>
                  <a:gd name="T19" fmla="*/ 0 h 1102"/>
                  <a:gd name="T20" fmla="*/ 60 w 892"/>
                  <a:gd name="T21" fmla="*/ 7 h 1102"/>
                  <a:gd name="T22" fmla="*/ 73 w 892"/>
                  <a:gd name="T23" fmla="*/ 26 h 1102"/>
                  <a:gd name="T24" fmla="*/ 79 w 892"/>
                  <a:gd name="T25" fmla="*/ 58 h 1102"/>
                  <a:gd name="T26" fmla="*/ 88 w 892"/>
                  <a:gd name="T27" fmla="*/ 57 h 1102"/>
                  <a:gd name="T28" fmla="*/ 99 w 892"/>
                  <a:gd name="T29" fmla="*/ 60 h 1102"/>
                  <a:gd name="T30" fmla="*/ 98 w 892"/>
                  <a:gd name="T31" fmla="*/ 65 h 1102"/>
                  <a:gd name="T32" fmla="*/ 84 w 892"/>
                  <a:gd name="T33" fmla="*/ 65 h 1102"/>
                  <a:gd name="T34" fmla="*/ 68 w 892"/>
                  <a:gd name="T35" fmla="*/ 66 h 1102"/>
                  <a:gd name="T36" fmla="*/ 61 w 892"/>
                  <a:gd name="T37" fmla="*/ 36 h 1102"/>
                  <a:gd name="T38" fmla="*/ 56 w 892"/>
                  <a:gd name="T39" fmla="*/ 27 h 1102"/>
                  <a:gd name="T40" fmla="*/ 48 w 892"/>
                  <a:gd name="T41" fmla="*/ 21 h 1102"/>
                  <a:gd name="T42" fmla="*/ 38 w 892"/>
                  <a:gd name="T43" fmla="*/ 17 h 1102"/>
                  <a:gd name="T44" fmla="*/ 24 w 892"/>
                  <a:gd name="T45" fmla="*/ 21 h 1102"/>
                  <a:gd name="T46" fmla="*/ 11 w 892"/>
                  <a:gd name="T47" fmla="*/ 36 h 1102"/>
                  <a:gd name="T48" fmla="*/ 12 w 892"/>
                  <a:gd name="T49" fmla="*/ 51 h 1102"/>
                  <a:gd name="T50" fmla="*/ 17 w 892"/>
                  <a:gd name="T51" fmla="*/ 62 h 1102"/>
                  <a:gd name="T52" fmla="*/ 26 w 892"/>
                  <a:gd name="T53" fmla="*/ 87 h 1102"/>
                  <a:gd name="T54" fmla="*/ 23 w 892"/>
                  <a:gd name="T55" fmla="*/ 99 h 1102"/>
                  <a:gd name="T56" fmla="*/ 18 w 892"/>
                  <a:gd name="T57" fmla="*/ 110 h 1102"/>
                  <a:gd name="T58" fmla="*/ 13 w 892"/>
                  <a:gd name="T59" fmla="*/ 121 h 1102"/>
                  <a:gd name="T60" fmla="*/ 7 w 892"/>
                  <a:gd name="T61" fmla="*/ 123 h 1102"/>
                  <a:gd name="T62" fmla="*/ 6 w 892"/>
                  <a:gd name="T63" fmla="*/ 117 h 110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92"/>
                  <a:gd name="T97" fmla="*/ 0 h 1102"/>
                  <a:gd name="T98" fmla="*/ 892 w 892"/>
                  <a:gd name="T99" fmla="*/ 1102 h 110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92" h="1102">
                    <a:moveTo>
                      <a:pt x="52" y="1048"/>
                    </a:moveTo>
                    <a:lnTo>
                      <a:pt x="77" y="998"/>
                    </a:lnTo>
                    <a:lnTo>
                      <a:pt x="100" y="952"/>
                    </a:lnTo>
                    <a:lnTo>
                      <a:pt x="145" y="854"/>
                    </a:lnTo>
                    <a:lnTo>
                      <a:pt x="168" y="786"/>
                    </a:lnTo>
                    <a:lnTo>
                      <a:pt x="157" y="743"/>
                    </a:lnTo>
                    <a:lnTo>
                      <a:pt x="136" y="701"/>
                    </a:lnTo>
                    <a:lnTo>
                      <a:pt x="105" y="644"/>
                    </a:lnTo>
                    <a:lnTo>
                      <a:pt x="72" y="599"/>
                    </a:lnTo>
                    <a:lnTo>
                      <a:pt x="23" y="492"/>
                    </a:lnTo>
                    <a:lnTo>
                      <a:pt x="0" y="295"/>
                    </a:lnTo>
                    <a:lnTo>
                      <a:pt x="36" y="210"/>
                    </a:lnTo>
                    <a:lnTo>
                      <a:pt x="57" y="170"/>
                    </a:lnTo>
                    <a:lnTo>
                      <a:pt x="82" y="135"/>
                    </a:lnTo>
                    <a:lnTo>
                      <a:pt x="109" y="101"/>
                    </a:lnTo>
                    <a:lnTo>
                      <a:pt x="140" y="71"/>
                    </a:lnTo>
                    <a:lnTo>
                      <a:pt x="174" y="47"/>
                    </a:lnTo>
                    <a:lnTo>
                      <a:pt x="213" y="24"/>
                    </a:lnTo>
                    <a:lnTo>
                      <a:pt x="276" y="5"/>
                    </a:lnTo>
                    <a:lnTo>
                      <a:pt x="343" y="0"/>
                    </a:lnTo>
                    <a:lnTo>
                      <a:pt x="476" y="32"/>
                    </a:lnTo>
                    <a:lnTo>
                      <a:pt x="537" y="67"/>
                    </a:lnTo>
                    <a:lnTo>
                      <a:pt x="589" y="112"/>
                    </a:lnTo>
                    <a:lnTo>
                      <a:pt x="659" y="237"/>
                    </a:lnTo>
                    <a:lnTo>
                      <a:pt x="670" y="463"/>
                    </a:lnTo>
                    <a:lnTo>
                      <a:pt x="702" y="519"/>
                    </a:lnTo>
                    <a:lnTo>
                      <a:pt x="740" y="527"/>
                    </a:lnTo>
                    <a:lnTo>
                      <a:pt x="791" y="515"/>
                    </a:lnTo>
                    <a:lnTo>
                      <a:pt x="864" y="519"/>
                    </a:lnTo>
                    <a:lnTo>
                      <a:pt x="888" y="536"/>
                    </a:lnTo>
                    <a:lnTo>
                      <a:pt x="892" y="564"/>
                    </a:lnTo>
                    <a:lnTo>
                      <a:pt x="878" y="586"/>
                    </a:lnTo>
                    <a:lnTo>
                      <a:pt x="851" y="592"/>
                    </a:lnTo>
                    <a:lnTo>
                      <a:pt x="747" y="588"/>
                    </a:lnTo>
                    <a:lnTo>
                      <a:pt x="669" y="602"/>
                    </a:lnTo>
                    <a:lnTo>
                      <a:pt x="610" y="593"/>
                    </a:lnTo>
                    <a:lnTo>
                      <a:pt x="563" y="519"/>
                    </a:lnTo>
                    <a:lnTo>
                      <a:pt x="552" y="320"/>
                    </a:lnTo>
                    <a:lnTo>
                      <a:pt x="535" y="283"/>
                    </a:lnTo>
                    <a:lnTo>
                      <a:pt x="507" y="247"/>
                    </a:lnTo>
                    <a:lnTo>
                      <a:pt x="471" y="214"/>
                    </a:lnTo>
                    <a:lnTo>
                      <a:pt x="430" y="186"/>
                    </a:lnTo>
                    <a:lnTo>
                      <a:pt x="387" y="164"/>
                    </a:lnTo>
                    <a:lnTo>
                      <a:pt x="344" y="152"/>
                    </a:lnTo>
                    <a:lnTo>
                      <a:pt x="267" y="157"/>
                    </a:lnTo>
                    <a:lnTo>
                      <a:pt x="213" y="185"/>
                    </a:lnTo>
                    <a:lnTo>
                      <a:pt x="166" y="222"/>
                    </a:lnTo>
                    <a:lnTo>
                      <a:pt x="99" y="325"/>
                    </a:lnTo>
                    <a:lnTo>
                      <a:pt x="94" y="390"/>
                    </a:lnTo>
                    <a:lnTo>
                      <a:pt x="105" y="460"/>
                    </a:lnTo>
                    <a:lnTo>
                      <a:pt x="125" y="517"/>
                    </a:lnTo>
                    <a:lnTo>
                      <a:pt x="156" y="559"/>
                    </a:lnTo>
                    <a:lnTo>
                      <a:pt x="220" y="651"/>
                    </a:lnTo>
                    <a:lnTo>
                      <a:pt x="237" y="786"/>
                    </a:lnTo>
                    <a:lnTo>
                      <a:pt x="229" y="837"/>
                    </a:lnTo>
                    <a:lnTo>
                      <a:pt x="208" y="885"/>
                    </a:lnTo>
                    <a:lnTo>
                      <a:pt x="184" y="938"/>
                    </a:lnTo>
                    <a:lnTo>
                      <a:pt x="162" y="984"/>
                    </a:lnTo>
                    <a:lnTo>
                      <a:pt x="140" y="1030"/>
                    </a:lnTo>
                    <a:lnTo>
                      <a:pt x="114" y="1083"/>
                    </a:lnTo>
                    <a:lnTo>
                      <a:pt x="93" y="1102"/>
                    </a:lnTo>
                    <a:lnTo>
                      <a:pt x="67" y="1099"/>
                    </a:lnTo>
                    <a:lnTo>
                      <a:pt x="52" y="10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06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500" smtClean="0">
                <a:latin typeface="Franklin Gothic Heavy" pitchFamily="34" charset="0"/>
              </a:rPr>
              <a:t>CLOCKWISE 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1634587">
            <a:off x="3581400" y="2971800"/>
            <a:ext cx="2895600" cy="1143000"/>
          </a:xfrm>
          <a:prstGeom prst="curvedDownArrow">
            <a:avLst>
              <a:gd name="adj1" fmla="val 50667"/>
              <a:gd name="adj2" fmla="val 101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21920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7500">
                <a:solidFill>
                  <a:schemeClr val="tx2"/>
                </a:solidFill>
                <a:latin typeface="Franklin Gothic Heavy" pitchFamily="34" charset="0"/>
              </a:rPr>
              <a:t>is like a right turn.</a:t>
            </a: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3505200"/>
            <a:ext cx="1941512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09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14600"/>
            <a:ext cx="8763000" cy="1295400"/>
          </a:xfrm>
        </p:spPr>
        <p:txBody>
          <a:bodyPr/>
          <a:lstStyle/>
          <a:p>
            <a:pPr eaLnBrk="1" hangingPunct="1"/>
            <a:r>
              <a:rPr lang="en-US" sz="4600" smtClean="0">
                <a:solidFill>
                  <a:srgbClr val="000099"/>
                </a:solidFill>
                <a:latin typeface="Franklin Gothic Heavy" pitchFamily="34" charset="0"/>
              </a:rPr>
              <a:t>Hands in the air on the wheel.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429000"/>
            <a:ext cx="8915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7500">
                <a:solidFill>
                  <a:schemeClr val="tx2"/>
                </a:solidFill>
                <a:latin typeface="Franklin Gothic Heavy" pitchFamily="34" charset="0"/>
              </a:rPr>
              <a:t>Left hand is x</a:t>
            </a:r>
          </a:p>
          <a:p>
            <a:r>
              <a:rPr lang="en-US" sz="7500">
                <a:solidFill>
                  <a:schemeClr val="tx2"/>
                </a:solidFill>
                <a:latin typeface="Franklin Gothic Heavy" pitchFamily="34" charset="0"/>
              </a:rPr>
              <a:t>Right hand is y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73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219200"/>
          </a:xfrm>
        </p:spPr>
        <p:txBody>
          <a:bodyPr/>
          <a:lstStyle/>
          <a:p>
            <a:pPr eaLnBrk="1" hangingPunct="1"/>
            <a:r>
              <a:rPr lang="en-US" sz="6500" smtClean="0">
                <a:solidFill>
                  <a:srgbClr val="000099"/>
                </a:solidFill>
                <a:latin typeface="Franklin Gothic Heavy" pitchFamily="34" charset="0"/>
              </a:rPr>
              <a:t>Make a clockwise turn.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2590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8500">
                <a:solidFill>
                  <a:schemeClr val="tx2"/>
                </a:solidFill>
                <a:latin typeface="Franklin Gothic Heavy" pitchFamily="34" charset="0"/>
              </a:rPr>
              <a:t>Which hand is at 12 o’clock first?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3886200" y="4038600"/>
            <a:ext cx="914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913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0"/>
            <a:ext cx="8077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Change the sign of x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&amp;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switch the order of x and y.</a:t>
            </a: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891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Rotate 90 degrees clockwise.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447800" y="1143000"/>
          <a:ext cx="58674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TestCheck Worksheet Builder Equation" r:id="rId3" imgW="1244060" imgH="215806" progId="Equation">
                  <p:embed/>
                </p:oleObj>
              </mc:Choice>
              <mc:Fallback>
                <p:oleObj name="TestCheck Worksheet Builder Equation" r:id="rId3" imgW="1244060" imgH="215806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58674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57775"/>
            <a:ext cx="2663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9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581150" y="685800"/>
          <a:ext cx="58102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ips Publishing Equation" r:id="rId3" imgW="1257300" imgH="228600" progId="Equation">
                  <p:embed/>
                </p:oleObj>
              </mc:Choice>
              <mc:Fallback>
                <p:oleObj name="ips Publishing Equation" r:id="rId3" imgW="12573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685800"/>
                        <a:ext cx="5810250" cy="105568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bg1"/>
                          </a:gs>
                          <a:gs pos="50000">
                            <a:srgbClr val="FFFFCC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76200" y="304800"/>
            <a:ext cx="8686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Example:  Rotate 90 degrees clockwise.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676400" y="1676400"/>
          <a:ext cx="5638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TestCheck Worksheet Builder Equation" r:id="rId5" imgW="1295400" imgH="228600" progId="Equation">
                  <p:embed/>
                </p:oleObj>
              </mc:Choice>
              <mc:Fallback>
                <p:oleObj name="TestCheck Worksheet Builder Equation" r:id="rId5" imgW="12954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56388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95400" y="2511425"/>
          <a:ext cx="61372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ips Publishing Equation" r:id="rId7" imgW="1409700" imgH="228600" progId="Equation">
                  <p:embed/>
                </p:oleObj>
              </mc:Choice>
              <mc:Fallback>
                <p:oleObj name="ips Publishing Equation" r:id="rId7" imgW="14097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1425"/>
                        <a:ext cx="61372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762000" y="3425825"/>
          <a:ext cx="66897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ips Publishing Equation" r:id="rId9" imgW="1536700" imgH="228600" progId="Equation">
                  <p:embed/>
                </p:oleObj>
              </mc:Choice>
              <mc:Fallback>
                <p:oleObj name="ips Publishing Equation" r:id="rId9" imgW="15367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5825"/>
                        <a:ext cx="66897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955675" y="4264025"/>
          <a:ext cx="63023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ips Publishing Equation" r:id="rId11" imgW="1447800" imgH="228600" progId="Equation">
                  <p:embed/>
                </p:oleObj>
              </mc:Choice>
              <mc:Fallback>
                <p:oleObj name="ips Publishing Equation" r:id="rId11" imgW="14478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264025"/>
                        <a:ext cx="63023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85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048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Rotate 90° clockwise</a:t>
            </a:r>
          </a:p>
        </p:txBody>
      </p:sp>
      <p:sp>
        <p:nvSpPr>
          <p:cNvPr id="10244" name="Freeform 5"/>
          <p:cNvSpPr>
            <a:spLocks/>
          </p:cNvSpPr>
          <p:nvPr/>
        </p:nvSpPr>
        <p:spPr bwMode="auto">
          <a:xfrm>
            <a:off x="762000" y="2133600"/>
            <a:ext cx="2209800" cy="609600"/>
          </a:xfrm>
          <a:custGeom>
            <a:avLst/>
            <a:gdLst>
              <a:gd name="T0" fmla="*/ 0 w 1392"/>
              <a:gd name="T1" fmla="*/ 362902500 h 384"/>
              <a:gd name="T2" fmla="*/ 2147483647 w 1392"/>
              <a:gd name="T3" fmla="*/ 0 h 384"/>
              <a:gd name="T4" fmla="*/ 2147483647 w 1392"/>
              <a:gd name="T5" fmla="*/ 967740000 h 384"/>
              <a:gd name="T6" fmla="*/ 0 w 1392"/>
              <a:gd name="T7" fmla="*/ 3629025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384"/>
              <a:gd name="T14" fmla="*/ 1392 w 139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384">
                <a:moveTo>
                  <a:pt x="0" y="144"/>
                </a:moveTo>
                <a:lnTo>
                  <a:pt x="1104" y="0"/>
                </a:lnTo>
                <a:lnTo>
                  <a:pt x="1392" y="384"/>
                </a:lnTo>
                <a:lnTo>
                  <a:pt x="0" y="144"/>
                </a:lnTo>
                <a:close/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648200" y="931863"/>
          <a:ext cx="3984625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ips Publishing Equation" r:id="rId4" imgW="1180588" imgH="672808" progId="Equation">
                  <p:embed/>
                </p:oleObj>
              </mc:Choice>
              <mc:Fallback>
                <p:oleObj name="ips Publishing Equation" r:id="rId4" imgW="1180588" imgH="672808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31863"/>
                        <a:ext cx="3984625" cy="22685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74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048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871663" y="3429000"/>
            <a:ext cx="1241425" cy="1447800"/>
          </a:xfrm>
          <a:prstGeom prst="rect">
            <a:avLst/>
          </a:prstGeom>
          <a:noFill/>
          <a:ln w="38100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Rotate 90° clockwise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578350" y="769938"/>
          <a:ext cx="4413250" cy="304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ips Publishing Equation" r:id="rId4" imgW="1307532" imgH="901309" progId="Equation">
                  <p:embed/>
                </p:oleObj>
              </mc:Choice>
              <mc:Fallback>
                <p:oleObj name="ips Publishing Equation" r:id="rId4" imgW="1307532" imgH="901309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769938"/>
                        <a:ext cx="4413250" cy="3040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5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7A23D5-116A-4177-8953-73223094A126}" type="slidenum">
              <a:rPr lang="en-US"/>
              <a:pPr/>
              <a:t>2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63563"/>
            <a:ext cx="7696200" cy="944562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</a:rPr>
              <a:t>Lines of Symmetry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line can be drawn through a figure so the one side of the figure is a reflection of the other side, the line is called a “line of symmetry.” 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Some figures have 1 or more lines of symmetry. 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Some have no lines of symmetry.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533400" y="4038600"/>
            <a:ext cx="2057400" cy="685800"/>
            <a:chOff x="2688" y="1152"/>
            <a:chExt cx="1728" cy="672"/>
          </a:xfrm>
        </p:grpSpPr>
        <p:sp>
          <p:nvSpPr>
            <p:cNvPr id="8222" name="AutoShape 4"/>
            <p:cNvSpPr>
              <a:spLocks noChangeArrowheads="1"/>
            </p:cNvSpPr>
            <p:nvPr/>
          </p:nvSpPr>
          <p:spPr bwMode="auto">
            <a:xfrm>
              <a:off x="2928" y="1152"/>
              <a:ext cx="1248" cy="672"/>
            </a:xfrm>
            <a:prstGeom prst="leftArrow">
              <a:avLst>
                <a:gd name="adj1" fmla="val 50000"/>
                <a:gd name="adj2" fmla="val 46429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5"/>
            <p:cNvSpPr>
              <a:spLocks noChangeShapeType="1"/>
            </p:cNvSpPr>
            <p:nvPr/>
          </p:nvSpPr>
          <p:spPr bwMode="auto">
            <a:xfrm>
              <a:off x="2688" y="148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6934200" y="2819400"/>
            <a:ext cx="1371600" cy="1295400"/>
            <a:chOff x="2976" y="2928"/>
            <a:chExt cx="816" cy="768"/>
          </a:xfrm>
        </p:grpSpPr>
        <p:sp>
          <p:nvSpPr>
            <p:cNvPr id="8217" name="Rectangle 11"/>
            <p:cNvSpPr>
              <a:spLocks noChangeArrowheads="1"/>
            </p:cNvSpPr>
            <p:nvPr/>
          </p:nvSpPr>
          <p:spPr bwMode="auto">
            <a:xfrm>
              <a:off x="3120" y="3024"/>
              <a:ext cx="576" cy="576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12"/>
            <p:cNvSpPr>
              <a:spLocks noChangeShapeType="1"/>
            </p:cNvSpPr>
            <p:nvPr/>
          </p:nvSpPr>
          <p:spPr bwMode="auto">
            <a:xfrm>
              <a:off x="2976" y="331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13"/>
            <p:cNvSpPr>
              <a:spLocks noChangeShapeType="1"/>
            </p:cNvSpPr>
            <p:nvPr/>
          </p:nvSpPr>
          <p:spPr bwMode="auto">
            <a:xfrm>
              <a:off x="3408" y="292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14"/>
            <p:cNvSpPr>
              <a:spLocks noChangeShapeType="1"/>
            </p:cNvSpPr>
            <p:nvPr/>
          </p:nvSpPr>
          <p:spPr bwMode="auto">
            <a:xfrm flipV="1">
              <a:off x="3024" y="2976"/>
              <a:ext cx="72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15"/>
            <p:cNvSpPr>
              <a:spLocks noChangeShapeType="1"/>
            </p:cNvSpPr>
            <p:nvPr/>
          </p:nvSpPr>
          <p:spPr bwMode="auto">
            <a:xfrm>
              <a:off x="3072" y="2976"/>
              <a:ext cx="67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5" name="Group 25"/>
          <p:cNvGrpSpPr>
            <a:grpSpLocks/>
          </p:cNvGrpSpPr>
          <p:nvPr/>
        </p:nvGrpSpPr>
        <p:grpSpPr bwMode="auto">
          <a:xfrm rot="2076046">
            <a:off x="533400" y="5181600"/>
            <a:ext cx="1143000" cy="1219200"/>
            <a:chOff x="3312" y="3120"/>
            <a:chExt cx="720" cy="768"/>
          </a:xfrm>
        </p:grpSpPr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3360" y="3216"/>
              <a:ext cx="576" cy="576"/>
            </a:xfrm>
            <a:prstGeom prst="ellipse">
              <a:avLst/>
            </a:prstGeom>
            <a:solidFill>
              <a:srgbClr val="FCB668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8"/>
            <p:cNvSpPr>
              <a:spLocks noChangeShapeType="1"/>
            </p:cNvSpPr>
            <p:nvPr/>
          </p:nvSpPr>
          <p:spPr bwMode="auto">
            <a:xfrm>
              <a:off x="3312" y="350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648" y="312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V="1">
              <a:off x="3360" y="326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3312" y="3360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V="1">
              <a:off x="3504" y="312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6324600" y="4953000"/>
            <a:ext cx="1828800" cy="533400"/>
          </a:xfrm>
          <a:prstGeom prst="parallelogram">
            <a:avLst>
              <a:gd name="adj" fmla="val 85714"/>
            </a:avLst>
          </a:prstGeom>
          <a:solidFill>
            <a:srgbClr val="0000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3886200" y="3810000"/>
            <a:ext cx="1828800" cy="914400"/>
            <a:chOff x="4080" y="2160"/>
            <a:chExt cx="1440" cy="768"/>
          </a:xfrm>
        </p:grpSpPr>
        <p:sp>
          <p:nvSpPr>
            <p:cNvPr id="8208" name="Oval 28"/>
            <p:cNvSpPr>
              <a:spLocks noChangeArrowheads="1"/>
            </p:cNvSpPr>
            <p:nvPr/>
          </p:nvSpPr>
          <p:spPr bwMode="auto">
            <a:xfrm>
              <a:off x="4272" y="2304"/>
              <a:ext cx="1104" cy="480"/>
            </a:xfrm>
            <a:prstGeom prst="ellipse">
              <a:avLst/>
            </a:prstGeom>
            <a:solidFill>
              <a:srgbClr val="FF66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4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8209" name="Line 31"/>
            <p:cNvSpPr>
              <a:spLocks noChangeShapeType="1"/>
            </p:cNvSpPr>
            <p:nvPr/>
          </p:nvSpPr>
          <p:spPr bwMode="auto">
            <a:xfrm>
              <a:off x="4080" y="25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32"/>
            <p:cNvSpPr>
              <a:spLocks noChangeShapeType="1"/>
            </p:cNvSpPr>
            <p:nvPr/>
          </p:nvSpPr>
          <p:spPr bwMode="auto">
            <a:xfrm>
              <a:off x="4800" y="2160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28600" y="4800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One line of symmetry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1905000" y="54864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Infinite lines of symmetry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5943600" y="4267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Four lines of symmetry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3200400" y="4800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Two lines of symmetry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5638800" y="5715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No lines of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  <p:bldP spid="15394" grpId="0"/>
      <p:bldP spid="15398" grpId="0"/>
      <p:bldP spid="15399" grpId="0"/>
      <p:bldP spid="15400" grpId="0"/>
      <p:bldP spid="154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000" smtClean="0">
                <a:latin typeface="Franklin Gothic Heavy" pitchFamily="34" charset="0"/>
              </a:rPr>
              <a:t>COUNTERCLOCKWISE 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 rot="19965413" flipH="1">
            <a:off x="2209800" y="2971800"/>
            <a:ext cx="2895600" cy="1143000"/>
          </a:xfrm>
          <a:prstGeom prst="curvedDownArrow">
            <a:avLst>
              <a:gd name="adj1" fmla="val 50667"/>
              <a:gd name="adj2" fmla="val 101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21920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7500">
                <a:solidFill>
                  <a:schemeClr val="tx2"/>
                </a:solidFill>
                <a:latin typeface="Franklin Gothic Heavy" pitchFamily="34" charset="0"/>
              </a:rPr>
              <a:t>is like a left turn.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8" y="3505200"/>
            <a:ext cx="1941512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3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14600"/>
            <a:ext cx="8763000" cy="1295400"/>
          </a:xfrm>
        </p:spPr>
        <p:txBody>
          <a:bodyPr/>
          <a:lstStyle/>
          <a:p>
            <a:pPr eaLnBrk="1" hangingPunct="1"/>
            <a:r>
              <a:rPr lang="en-US" sz="4600" smtClean="0">
                <a:solidFill>
                  <a:srgbClr val="000099"/>
                </a:solidFill>
                <a:latin typeface="Franklin Gothic Heavy" pitchFamily="34" charset="0"/>
              </a:rPr>
              <a:t>Hands in the air on the wheel.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429000"/>
            <a:ext cx="8915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7500">
                <a:solidFill>
                  <a:schemeClr val="tx2"/>
                </a:solidFill>
                <a:latin typeface="Franklin Gothic Heavy" pitchFamily="34" charset="0"/>
              </a:rPr>
              <a:t>Left hand is x</a:t>
            </a:r>
          </a:p>
          <a:p>
            <a:r>
              <a:rPr lang="en-US" sz="7500">
                <a:solidFill>
                  <a:schemeClr val="tx2"/>
                </a:solidFill>
                <a:latin typeface="Franklin Gothic Heavy" pitchFamily="34" charset="0"/>
              </a:rPr>
              <a:t>Right hand is y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62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0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smtClean="0">
                <a:solidFill>
                  <a:srgbClr val="000099"/>
                </a:solidFill>
                <a:latin typeface="Franklin Gothic Heavy" pitchFamily="34" charset="0"/>
              </a:rPr>
              <a:t>Make a counterclockwise turn.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228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8500">
                <a:solidFill>
                  <a:schemeClr val="tx2"/>
                </a:solidFill>
                <a:latin typeface="Franklin Gothic Heavy" pitchFamily="34" charset="0"/>
              </a:rPr>
              <a:t>Which hand is at 12 o’clock first?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3886200" y="4038600"/>
            <a:ext cx="914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645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  <p:bldP spid="307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457200" y="2971800"/>
            <a:ext cx="7924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 Change the sign of y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&amp;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Switch the order of x and y 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Rotate 90 degrees counterclockwise.</a:t>
            </a:r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762000" y="1447800"/>
          <a:ext cx="79248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TestCheck Worksheet Builder Equation" r:id="rId3" imgW="1269449" imgH="215806" progId="Equation">
                  <p:embed/>
                </p:oleObj>
              </mc:Choice>
              <mc:Fallback>
                <p:oleObj name="TestCheck Worksheet Builder Equation" r:id="rId3" imgW="1269449" imgH="215806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792480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9213"/>
            <a:ext cx="266382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19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698625" y="685800"/>
          <a:ext cx="55753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ips Publishing Equation" r:id="rId3" imgW="1206500" imgH="228600" progId="Equation">
                  <p:embed/>
                </p:oleObj>
              </mc:Choice>
              <mc:Fallback>
                <p:oleObj name="ips Publishing Equation" r:id="rId3" imgW="12065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685800"/>
                        <a:ext cx="5575300" cy="105568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bg1"/>
                          </a:gs>
                          <a:gs pos="50000">
                            <a:srgbClr val="FFFFCC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76200" y="304800"/>
            <a:ext cx="891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Example:  Rotate 90 degrees counterclockwise.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676400" y="1676400"/>
          <a:ext cx="5638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TestCheck Worksheet Builder Equation" r:id="rId5" imgW="1295400" imgH="228600" progId="Equation">
                  <p:embed/>
                </p:oleObj>
              </mc:Choice>
              <mc:Fallback>
                <p:oleObj name="TestCheck Worksheet Builder Equation" r:id="rId5" imgW="12954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56388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295400" y="2511425"/>
          <a:ext cx="61372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ips Publishing Equation" r:id="rId7" imgW="1409700" imgH="228600" progId="Equation">
                  <p:embed/>
                </p:oleObj>
              </mc:Choice>
              <mc:Fallback>
                <p:oleObj name="ips Publishing Equation" r:id="rId7" imgW="14097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1425"/>
                        <a:ext cx="61372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62000" y="3425825"/>
          <a:ext cx="66897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ips Publishing Equation" r:id="rId9" imgW="1536700" imgH="228600" progId="Equation">
                  <p:embed/>
                </p:oleObj>
              </mc:Choice>
              <mc:Fallback>
                <p:oleObj name="ips Publishing Equation" r:id="rId9" imgW="15367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5825"/>
                        <a:ext cx="66897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955675" y="4264025"/>
          <a:ext cx="63023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ips Publishing Equation" r:id="rId11" imgW="1447800" imgH="228600" progId="Equation">
                  <p:embed/>
                </p:oleObj>
              </mc:Choice>
              <mc:Fallback>
                <p:oleObj name="ips Publishing Equation" r:id="rId11" imgW="14478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264025"/>
                        <a:ext cx="63023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319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048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Freeform 5"/>
          <p:cNvSpPr>
            <a:spLocks/>
          </p:cNvSpPr>
          <p:nvPr/>
        </p:nvSpPr>
        <p:spPr bwMode="auto">
          <a:xfrm>
            <a:off x="990600" y="1905000"/>
            <a:ext cx="1295400" cy="1524000"/>
          </a:xfrm>
          <a:custGeom>
            <a:avLst/>
            <a:gdLst>
              <a:gd name="T0" fmla="*/ 2056447500 w 816"/>
              <a:gd name="T1" fmla="*/ 967740000 h 960"/>
              <a:gd name="T2" fmla="*/ 1088707500 w 816"/>
              <a:gd name="T3" fmla="*/ 2147483647 h 960"/>
              <a:gd name="T4" fmla="*/ 0 w 816"/>
              <a:gd name="T5" fmla="*/ 0 h 960"/>
              <a:gd name="T6" fmla="*/ 2056447500 w 816"/>
              <a:gd name="T7" fmla="*/ 96774000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960"/>
              <a:gd name="T14" fmla="*/ 816 w 81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960">
                <a:moveTo>
                  <a:pt x="816" y="384"/>
                </a:moveTo>
                <a:lnTo>
                  <a:pt x="432" y="960"/>
                </a:lnTo>
                <a:lnTo>
                  <a:pt x="0" y="0"/>
                </a:lnTo>
                <a:lnTo>
                  <a:pt x="816" y="384"/>
                </a:lnTo>
                <a:close/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Rotate 90° counterclockwise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598988" y="1154113"/>
          <a:ext cx="4370387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ips Publishing Equation" r:id="rId4" imgW="1295400" imgH="673100" progId="Equation">
                  <p:embed/>
                </p:oleObj>
              </mc:Choice>
              <mc:Fallback>
                <p:oleObj name="ips Publishing Equation" r:id="rId4" imgW="1295400" imgH="6731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1154113"/>
                        <a:ext cx="4370387" cy="2270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5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048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Freeform 4"/>
          <p:cNvSpPr>
            <a:spLocks/>
          </p:cNvSpPr>
          <p:nvPr/>
        </p:nvSpPr>
        <p:spPr bwMode="auto">
          <a:xfrm>
            <a:off x="152400" y="2133600"/>
            <a:ext cx="2133600" cy="609600"/>
          </a:xfrm>
          <a:custGeom>
            <a:avLst/>
            <a:gdLst>
              <a:gd name="T0" fmla="*/ 0 w 1392"/>
              <a:gd name="T1" fmla="*/ 362902500 h 384"/>
              <a:gd name="T2" fmla="*/ 2147483647 w 1392"/>
              <a:gd name="T3" fmla="*/ 0 h 384"/>
              <a:gd name="T4" fmla="*/ 2147483647 w 1392"/>
              <a:gd name="T5" fmla="*/ 967740000 h 384"/>
              <a:gd name="T6" fmla="*/ 0 w 1392"/>
              <a:gd name="T7" fmla="*/ 3629025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384"/>
              <a:gd name="T14" fmla="*/ 1392 w 139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384">
                <a:moveTo>
                  <a:pt x="0" y="144"/>
                </a:moveTo>
                <a:lnTo>
                  <a:pt x="1104" y="0"/>
                </a:lnTo>
                <a:lnTo>
                  <a:pt x="1392" y="384"/>
                </a:lnTo>
                <a:lnTo>
                  <a:pt x="0" y="144"/>
                </a:lnTo>
                <a:close/>
              </a:path>
            </a:pathLst>
          </a:custGeom>
          <a:noFill/>
          <a:ln w="38100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Rotate 90° counterclockwise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684713" y="1066800"/>
          <a:ext cx="4198937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ips Publishing Equation" r:id="rId4" imgW="1244600" imgH="673100" progId="Equation">
                  <p:embed/>
                </p:oleObj>
              </mc:Choice>
              <mc:Fallback>
                <p:oleObj name="ips Publishing Equation" r:id="rId4" imgW="1244600" imgH="6731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1066800"/>
                        <a:ext cx="4198937" cy="2270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84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381000" y="1295400"/>
                <a:ext cx="8458200" cy="3962400"/>
              </a:xfrm>
            </p:spPr>
            <p:txBody>
              <a:bodyPr>
                <a:normAutofit fontScale="90000"/>
              </a:bodyPr>
              <a:lstStyle/>
              <a:p>
                <a:pPr eaLnBrk="1" hangingPunct="1"/>
                <a:r>
                  <a:rPr lang="en-US" sz="7000" dirty="0" smtClean="0">
                    <a:latin typeface="Berlin Sans FB Demi" pitchFamily="34" charset="0"/>
                  </a:rPr>
                  <a:t> </a:t>
                </a:r>
                <a:r>
                  <a:rPr lang="en-US" sz="6700" dirty="0" smtClean="0">
                    <a:latin typeface="Berlin Sans FB Demi" pitchFamily="34" charset="0"/>
                  </a:rPr>
                  <a:t>Rotating 180 degrees changes the sign of the x and the sign of the y.</a:t>
                </a:r>
                <a:br>
                  <a:rPr lang="en-US" sz="6700" dirty="0" smtClean="0">
                    <a:latin typeface="Berlin Sans FB Demi" pitchFamily="34" charset="0"/>
                  </a:rPr>
                </a:br>
                <a:r>
                  <a:rPr lang="en-US" sz="6000" dirty="0" smtClean="0">
                    <a:solidFill>
                      <a:srgbClr val="FF0000"/>
                    </a:solidFill>
                    <a:latin typeface="Berlin Sans FB Demi" pitchFamily="34" charset="0"/>
                  </a:rPr>
                  <a:t>(or rotate 90</a:t>
                </a:r>
                <a14:m>
                  <m:oMath xmlns:m="http://schemas.openxmlformats.org/officeDocument/2006/math">
                    <m:r>
                      <a:rPr lang="en-US" sz="6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6000" dirty="0" smtClean="0">
                    <a:solidFill>
                      <a:srgbClr val="FF0000"/>
                    </a:solidFill>
                    <a:latin typeface="Berlin Sans FB Demi" pitchFamily="34" charset="0"/>
                  </a:rPr>
                  <a:t> twice)</a:t>
                </a:r>
                <a:br>
                  <a:rPr lang="en-US" sz="6000" dirty="0" smtClean="0">
                    <a:solidFill>
                      <a:srgbClr val="FF0000"/>
                    </a:solidFill>
                    <a:latin typeface="Berlin Sans FB Demi" pitchFamily="34" charset="0"/>
                  </a:rPr>
                </a:br>
                <a:r>
                  <a:rPr lang="en-US" sz="6000" dirty="0" smtClean="0">
                    <a:solidFill>
                      <a:srgbClr val="FF0000"/>
                    </a:solidFill>
                    <a:latin typeface="Berlin Sans FB Demi" pitchFamily="34" charset="0"/>
                  </a:rPr>
                  <a:t>(for 270</a:t>
                </a:r>
                <a14:m>
                  <m:oMath xmlns:m="http://schemas.openxmlformats.org/officeDocument/2006/math">
                    <m:r>
                      <a:rPr lang="en-US" sz="6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6000" dirty="0" smtClean="0">
                    <a:solidFill>
                      <a:srgbClr val="FF0000"/>
                    </a:solidFill>
                    <a:latin typeface="Berlin Sans FB Demi" pitchFamily="34" charset="0"/>
                  </a:rPr>
                  <a:t> rotate 90</a:t>
                </a:r>
                <a14:m>
                  <m:oMath xmlns:m="http://schemas.openxmlformats.org/officeDocument/2006/math">
                    <m:r>
                      <a:rPr lang="en-US" sz="6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6000" dirty="0" smtClean="0">
                    <a:solidFill>
                      <a:srgbClr val="FF0000"/>
                    </a:solidFill>
                    <a:latin typeface="Berlin Sans FB Demi" pitchFamily="34" charset="0"/>
                  </a:rPr>
                  <a:t> 3x)</a:t>
                </a:r>
              </a:p>
            </p:txBody>
          </p:sp>
        </mc:Choice>
        <mc:Fallback xmlns="">
          <p:sp>
            <p:nvSpPr>
              <p:cNvPr id="194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1000" y="1295400"/>
                <a:ext cx="8458200" cy="3962400"/>
              </a:xfrm>
              <a:blipFill rotWithShape="1">
                <a:blip r:embed="rId2"/>
                <a:stretch>
                  <a:fillRect l="-4398" t="-17846" r="-6417" b="-9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460" name="Picture 4" descr="http://aunimages.animfactory.com/animations/school/miscellaneous/minus_outline_transfer_sm_clr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066800"/>
            <a:ext cx="6397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9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28600" y="2895600"/>
            <a:ext cx="83820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Keep the order 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&amp;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change the sign of both x &amp; y.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Rotate 180 degrees.</a:t>
            </a: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609600" y="838200"/>
          <a:ext cx="74676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TestCheck Worksheet Builder Equation" r:id="rId3" imgW="1333500" imgH="215900" progId="Equation">
                  <p:embed/>
                </p:oleObj>
              </mc:Choice>
              <mc:Fallback>
                <p:oleObj name="TestCheck Worksheet Builder Equation" r:id="rId3" imgW="1333500" imgH="2159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74676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15975"/>
            <a:ext cx="3581400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8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346200" y="685800"/>
          <a:ext cx="62801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ips Publishing Equation" r:id="rId3" imgW="1358900" imgH="228600" progId="Equation">
                  <p:embed/>
                </p:oleObj>
              </mc:Choice>
              <mc:Fallback>
                <p:oleObj name="ips Publishing Equation" r:id="rId3" imgW="13589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685800"/>
                        <a:ext cx="6280150" cy="105568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bg1"/>
                          </a:gs>
                          <a:gs pos="50000">
                            <a:srgbClr val="FFFFCC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76200" y="304800"/>
            <a:ext cx="6629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Example:  Rotate 180 degrees.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76400" y="1676400"/>
          <a:ext cx="5638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TestCheck Worksheet Builder Equation" r:id="rId5" imgW="1295400" imgH="228600" progId="Equation">
                  <p:embed/>
                </p:oleObj>
              </mc:Choice>
              <mc:Fallback>
                <p:oleObj name="TestCheck Worksheet Builder Equation" r:id="rId5" imgW="12954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56388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295400" y="2511425"/>
          <a:ext cx="61372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ips Publishing Equation" r:id="rId7" imgW="1409700" imgH="228600" progId="Equation">
                  <p:embed/>
                </p:oleObj>
              </mc:Choice>
              <mc:Fallback>
                <p:oleObj name="ips Publishing Equation" r:id="rId7" imgW="14097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1425"/>
                        <a:ext cx="61372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62000" y="3425825"/>
          <a:ext cx="66897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ips Publishing Equation" r:id="rId9" imgW="1536700" imgH="228600" progId="Equation">
                  <p:embed/>
                </p:oleObj>
              </mc:Choice>
              <mc:Fallback>
                <p:oleObj name="ips Publishing Equation" r:id="rId9" imgW="15367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5825"/>
                        <a:ext cx="66897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955675" y="4264025"/>
          <a:ext cx="63023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ips Publishing Equation" r:id="rId11" imgW="1447800" imgH="228600" progId="Equation">
                  <p:embed/>
                </p:oleObj>
              </mc:Choice>
              <mc:Fallback>
                <p:oleObj name="ips Publishing Equation" r:id="rId11" imgW="144780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264025"/>
                        <a:ext cx="63023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45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</a:rPr>
              <a:t>Point of Symmetry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52600"/>
                <a:ext cx="7696200" cy="4038600"/>
              </a:xfrm>
            </p:spPr>
            <p:txBody>
              <a:bodyPr/>
              <a:lstStyle/>
              <a:p>
                <a:r>
                  <a:rPr lang="en-US" dirty="0" smtClean="0"/>
                  <a:t>A figure with point of symmetry can be turned about a center point less than 360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and coincide with the original figure. For example: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For each figure, state the angle that the figure can be turned and coincide with the original figure.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52600"/>
                <a:ext cx="7696200" cy="4038600"/>
              </a:xfrm>
              <a:blipFill rotWithShape="1">
                <a:blip r:embed="rId2"/>
                <a:stretch>
                  <a:fillRect l="-1268" t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3E6FD-EF7A-4082-9A72-5D7F62C36B0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3" y="4572000"/>
            <a:ext cx="838200" cy="142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28507">
            <a:off x="3630168" y="4599957"/>
            <a:ext cx="1462077" cy="140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19142" y="4571999"/>
            <a:ext cx="1896058" cy="132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51217"/>
            <a:ext cx="1371600" cy="129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497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048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609600" y="3429000"/>
            <a:ext cx="1241425" cy="1447800"/>
          </a:xfrm>
          <a:prstGeom prst="rect">
            <a:avLst/>
          </a:prstGeom>
          <a:noFill/>
          <a:ln w="38100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Rotate 180°</a:t>
            </a:r>
          </a:p>
        </p:txBody>
      </p:sp>
      <p:graphicFrame>
        <p:nvGraphicFramePr>
          <p:cNvPr id="34816" name="Object 0"/>
          <p:cNvGraphicFramePr>
            <a:graphicFrameLocks noChangeAspect="1"/>
          </p:cNvGraphicFramePr>
          <p:nvPr/>
        </p:nvGraphicFramePr>
        <p:xfrm>
          <a:off x="4578350" y="1090613"/>
          <a:ext cx="4413250" cy="304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ips Publishing Equation" r:id="rId4" imgW="1307532" imgH="901309" progId="Equation">
                  <p:embed/>
                </p:oleObj>
              </mc:Choice>
              <mc:Fallback>
                <p:oleObj name="ips Publishing Equation" r:id="rId4" imgW="1307532" imgH="901309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1090613"/>
                        <a:ext cx="4413250" cy="3040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90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04800"/>
            <a:ext cx="533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Freeform 5"/>
          <p:cNvSpPr>
            <a:spLocks/>
          </p:cNvSpPr>
          <p:nvPr/>
        </p:nvSpPr>
        <p:spPr bwMode="auto">
          <a:xfrm>
            <a:off x="1414463" y="1927225"/>
            <a:ext cx="1295400" cy="1524000"/>
          </a:xfrm>
          <a:custGeom>
            <a:avLst/>
            <a:gdLst>
              <a:gd name="T0" fmla="*/ 2056447500 w 816"/>
              <a:gd name="T1" fmla="*/ 967740000 h 960"/>
              <a:gd name="T2" fmla="*/ 1088707500 w 816"/>
              <a:gd name="T3" fmla="*/ 2147483647 h 960"/>
              <a:gd name="T4" fmla="*/ 0 w 816"/>
              <a:gd name="T5" fmla="*/ 0 h 960"/>
              <a:gd name="T6" fmla="*/ 2056447500 w 816"/>
              <a:gd name="T7" fmla="*/ 96774000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960"/>
              <a:gd name="T14" fmla="*/ 816 w 81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960">
                <a:moveTo>
                  <a:pt x="816" y="384"/>
                </a:moveTo>
                <a:lnTo>
                  <a:pt x="432" y="960"/>
                </a:lnTo>
                <a:lnTo>
                  <a:pt x="0" y="0"/>
                </a:lnTo>
                <a:lnTo>
                  <a:pt x="816" y="384"/>
                </a:lnTo>
                <a:close/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Rotate 180°</a:t>
            </a:r>
          </a:p>
        </p:txBody>
      </p:sp>
      <p:graphicFrame>
        <p:nvGraphicFramePr>
          <p:cNvPr id="35840" name="Object 0"/>
          <p:cNvGraphicFramePr>
            <a:graphicFrameLocks noChangeAspect="1"/>
          </p:cNvGraphicFramePr>
          <p:nvPr/>
        </p:nvGraphicFramePr>
        <p:xfrm>
          <a:off x="4495800" y="914400"/>
          <a:ext cx="4327525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ips Publishing Equation" r:id="rId4" imgW="1282700" imgH="673100" progId="Equation">
                  <p:embed/>
                </p:oleObj>
              </mc:Choice>
              <mc:Fallback>
                <p:oleObj name="ips Publishing Equation" r:id="rId4" imgW="1282700" imgH="6731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914400"/>
                        <a:ext cx="4327525" cy="2268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12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67517D-14C0-4421-AC9A-FEA03882A5CA}" type="slidenum">
              <a:rPr lang="en-US"/>
              <a:pPr/>
              <a:t>32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Angles of rotation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058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In a given rotation, where A is the figure and B is the resulting figure after rotation,  and X is the center of the rotation, the measure of the angle of rotation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AXB is twice the measure of the angle formed by the intersecting lines of reflection.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  <a:sym typeface="Symbol" pitchFamily="18" charset="2"/>
              </a:rPr>
              <a:t>Example: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 Given segment AB to be rotated over lines 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l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and 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m,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which intersect to form a 35° angle.  Find the rotation image segment KR.</a:t>
            </a:r>
          </a:p>
        </p:txBody>
      </p:sp>
      <p:grpSp>
        <p:nvGrpSpPr>
          <p:cNvPr id="22539" name="Group 11"/>
          <p:cNvGrpSpPr>
            <a:grpSpLocks/>
          </p:cNvGrpSpPr>
          <p:nvPr/>
        </p:nvGrpSpPr>
        <p:grpSpPr bwMode="auto">
          <a:xfrm>
            <a:off x="2514600" y="4495800"/>
            <a:ext cx="3505200" cy="1752600"/>
            <a:chOff x="1536" y="2256"/>
            <a:chExt cx="2208" cy="1104"/>
          </a:xfrm>
        </p:grpSpPr>
        <p:sp>
          <p:nvSpPr>
            <p:cNvPr id="13319" name="Line 5"/>
            <p:cNvSpPr>
              <a:spLocks noChangeShapeType="1"/>
            </p:cNvSpPr>
            <p:nvPr/>
          </p:nvSpPr>
          <p:spPr bwMode="auto">
            <a:xfrm flipV="1">
              <a:off x="1920" y="2640"/>
              <a:ext cx="16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6"/>
            <p:cNvSpPr>
              <a:spLocks noChangeShapeType="1"/>
            </p:cNvSpPr>
            <p:nvPr/>
          </p:nvSpPr>
          <p:spPr bwMode="auto">
            <a:xfrm>
              <a:off x="1536" y="2976"/>
              <a:ext cx="22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7"/>
            <p:cNvSpPr>
              <a:spLocks noChangeShapeType="1"/>
            </p:cNvSpPr>
            <p:nvPr/>
          </p:nvSpPr>
          <p:spPr bwMode="auto">
            <a:xfrm flipV="1">
              <a:off x="2208" y="244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1920" y="264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2544" y="2256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324" name="Text Box 10"/>
            <p:cNvSpPr txBox="1">
              <a:spLocks noChangeArrowheads="1"/>
            </p:cNvSpPr>
            <p:nvPr/>
          </p:nvSpPr>
          <p:spPr bwMode="auto">
            <a:xfrm>
              <a:off x="2160" y="3024"/>
              <a:ext cx="4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35 </a:t>
              </a:r>
              <a:r>
                <a:rPr lang="en-US" sz="1400">
                  <a:latin typeface="Times New Roman" pitchFamily="18" charset="0"/>
                  <a:sym typeface="Symbol" pitchFamily="18" charset="2"/>
                </a:rPr>
                <a:t>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</a:t>
            </a:r>
            <a:r>
              <a:rPr lang="en-US" dirty="0" smtClean="0"/>
              <a:t>ansformations</a:t>
            </a:r>
            <a:endParaRPr lang="en-US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66E0F0-4DA0-4DA8-B217-57D9046B1A03}" type="slidenum">
              <a:rPr lang="en-US"/>
              <a:pPr/>
              <a:t>33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smtClean="0">
                <a:solidFill>
                  <a:schemeClr val="tx1"/>
                </a:solidFill>
                <a:latin typeface="Times New Roman" pitchFamily="18" charset="0"/>
              </a:rPr>
              <a:t>Angles of Rotation . .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Since the angle formed by the lines is 35°, the angle of rotation is 70°.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1.  Draw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AXK so that its measure is 70</a:t>
            </a:r>
            <a:r>
              <a:rPr lang="en-US" sz="2400" smtClean="0">
                <a:latin typeface="Times New Roman" pitchFamily="18" charset="0"/>
              </a:rPr>
              <a:t>°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and AX = XK.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sym typeface="Symbol" pitchFamily="18" charset="2"/>
              </a:rPr>
              <a:t>2.  Draw BXR to measure 70</a:t>
            </a:r>
            <a:r>
              <a:rPr lang="en-US" sz="2400" smtClean="0">
                <a:latin typeface="Times New Roman" pitchFamily="18" charset="0"/>
              </a:rPr>
              <a:t>°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 and BX = XR.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  <a:sym typeface="Symbol" pitchFamily="18" charset="2"/>
              </a:rPr>
              <a:t>3.  Connect K to R to form the rotation image of segment AB.</a:t>
            </a:r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1600200" y="3733800"/>
            <a:ext cx="5943600" cy="2601913"/>
            <a:chOff x="768" y="2160"/>
            <a:chExt cx="2208" cy="1142"/>
          </a:xfrm>
        </p:grpSpPr>
        <p:grpSp>
          <p:nvGrpSpPr>
            <p:cNvPr id="14343" name="Group 4"/>
            <p:cNvGrpSpPr>
              <a:grpSpLocks/>
            </p:cNvGrpSpPr>
            <p:nvPr/>
          </p:nvGrpSpPr>
          <p:grpSpPr bwMode="auto">
            <a:xfrm>
              <a:off x="768" y="2160"/>
              <a:ext cx="2208" cy="1104"/>
              <a:chOff x="1536" y="2256"/>
              <a:chExt cx="2208" cy="1104"/>
            </a:xfrm>
          </p:grpSpPr>
          <p:sp>
            <p:nvSpPr>
              <p:cNvPr id="14352" name="Line 5"/>
              <p:cNvSpPr>
                <a:spLocks noChangeShapeType="1"/>
              </p:cNvSpPr>
              <p:nvPr/>
            </p:nvSpPr>
            <p:spPr bwMode="auto">
              <a:xfrm flipV="1">
                <a:off x="1920" y="2640"/>
                <a:ext cx="168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Line 6"/>
              <p:cNvSpPr>
                <a:spLocks noChangeShapeType="1"/>
              </p:cNvSpPr>
              <p:nvPr/>
            </p:nvSpPr>
            <p:spPr bwMode="auto">
              <a:xfrm>
                <a:off x="1536" y="2976"/>
                <a:ext cx="220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7"/>
              <p:cNvSpPr>
                <a:spLocks noChangeShapeType="1"/>
              </p:cNvSpPr>
              <p:nvPr/>
            </p:nvSpPr>
            <p:spPr bwMode="auto">
              <a:xfrm flipV="1">
                <a:off x="2208" y="2448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Text Box 8"/>
              <p:cNvSpPr txBox="1">
                <a:spLocks noChangeArrowheads="1"/>
              </p:cNvSpPr>
              <p:nvPr/>
            </p:nvSpPr>
            <p:spPr bwMode="auto">
              <a:xfrm>
                <a:off x="1920" y="2640"/>
                <a:ext cx="24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4356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56"/>
                <a:ext cx="336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4357" name="Text Box 10"/>
              <p:cNvSpPr txBox="1">
                <a:spLocks noChangeArrowheads="1"/>
              </p:cNvSpPr>
              <p:nvPr/>
            </p:nvSpPr>
            <p:spPr bwMode="auto">
              <a:xfrm>
                <a:off x="2160" y="3024"/>
                <a:ext cx="43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35 </a:t>
                </a:r>
                <a:r>
                  <a:rPr lang="en-US" sz="2400">
                    <a:latin typeface="Times New Roman" pitchFamily="18" charset="0"/>
                    <a:sym typeface="Symbol" pitchFamily="18" charset="2"/>
                  </a:rPr>
                  <a:t>°</a:t>
                </a:r>
              </a:p>
            </p:txBody>
          </p:sp>
        </p:grpSp>
        <p:sp>
          <p:nvSpPr>
            <p:cNvPr id="14344" name="Text Box 11"/>
            <p:cNvSpPr txBox="1">
              <a:spLocks noChangeArrowheads="1"/>
            </p:cNvSpPr>
            <p:nvPr/>
          </p:nvSpPr>
          <p:spPr bwMode="auto">
            <a:xfrm>
              <a:off x="1824" y="2928"/>
              <a:ext cx="240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400">
                <a:solidFill>
                  <a:schemeClr val="tx2"/>
                </a:solidFill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4345" name="Line 12"/>
            <p:cNvSpPr>
              <a:spLocks noChangeShapeType="1"/>
            </p:cNvSpPr>
            <p:nvPr/>
          </p:nvSpPr>
          <p:spPr bwMode="auto">
            <a:xfrm>
              <a:off x="1440" y="2688"/>
              <a:ext cx="48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3"/>
            <p:cNvSpPr>
              <a:spLocks noChangeShapeType="1"/>
            </p:cNvSpPr>
            <p:nvPr/>
          </p:nvSpPr>
          <p:spPr bwMode="auto">
            <a:xfrm flipV="1">
              <a:off x="1920" y="2496"/>
              <a:ext cx="14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4"/>
            <p:cNvSpPr>
              <a:spLocks noChangeShapeType="1"/>
            </p:cNvSpPr>
            <p:nvPr/>
          </p:nvSpPr>
          <p:spPr bwMode="auto">
            <a:xfrm>
              <a:off x="1776" y="2352"/>
              <a:ext cx="144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 rot="4453741">
              <a:off x="2227" y="2541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9"/>
            <p:cNvSpPr>
              <a:spLocks noChangeShapeType="1"/>
            </p:cNvSpPr>
            <p:nvPr/>
          </p:nvSpPr>
          <p:spPr bwMode="auto">
            <a:xfrm rot="4644933" flipV="1">
              <a:off x="2112" y="2448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Text Box 20"/>
            <p:cNvSpPr txBox="1">
              <a:spLocks noChangeArrowheads="1"/>
            </p:cNvSpPr>
            <p:nvPr/>
          </p:nvSpPr>
          <p:spPr bwMode="auto">
            <a:xfrm>
              <a:off x="2112" y="2256"/>
              <a:ext cx="346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4351" name="Text Box 21"/>
            <p:cNvSpPr txBox="1">
              <a:spLocks noChangeArrowheads="1"/>
            </p:cNvSpPr>
            <p:nvPr/>
          </p:nvSpPr>
          <p:spPr bwMode="auto">
            <a:xfrm>
              <a:off x="2544" y="2736"/>
              <a:ext cx="28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1536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0DD6E7-BF7C-4CB4-8024-8190D1EE1D87}" type="slidenum">
              <a:rPr lang="en-US"/>
              <a:pPr/>
              <a:t>34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Dilations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8534400" cy="4525963"/>
          </a:xfrm>
        </p:spPr>
        <p:txBody>
          <a:bodyPr/>
          <a:lstStyle/>
          <a:p>
            <a:pPr eaLnBrk="1" hangingPunct="1"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A dilation is a transformation which changes the size of a figure but not its shape.  This is called a similarity transformation.</a:t>
            </a:r>
          </a:p>
          <a:p>
            <a:pPr eaLnBrk="1" hangingPunct="1"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Since a dilation changes figures proportionately, it has a scale factor </a:t>
            </a:r>
            <a:r>
              <a:rPr lang="en-US" sz="2400" i="1" smtClean="0">
                <a:latin typeface="Times New Roman" pitchFamily="18" charset="0"/>
              </a:rPr>
              <a:t>k.</a:t>
            </a:r>
            <a:endParaRPr lang="en-US" sz="2400" smtClean="0">
              <a:latin typeface="Times New Roman" pitchFamily="18" charset="0"/>
            </a:endParaRPr>
          </a:p>
          <a:p>
            <a:pPr lvl="1" eaLnBrk="1" hangingPunct="1">
              <a:buClr>
                <a:srgbClr val="0000CC"/>
              </a:buClr>
            </a:pPr>
            <a:r>
              <a:rPr lang="en-US" sz="2400" smtClean="0">
                <a:latin typeface="Times New Roman" pitchFamily="18" charset="0"/>
              </a:rPr>
              <a:t>If the absolute value of </a:t>
            </a:r>
            <a:r>
              <a:rPr lang="en-US" sz="2400" i="1" smtClean="0">
                <a:latin typeface="Times New Roman" pitchFamily="18" charset="0"/>
              </a:rPr>
              <a:t>k </a:t>
            </a:r>
            <a:r>
              <a:rPr lang="en-US" sz="2400" smtClean="0">
                <a:latin typeface="Times New Roman" pitchFamily="18" charset="0"/>
              </a:rPr>
              <a:t>is greater than 1, the dilation is an enlargement.</a:t>
            </a:r>
          </a:p>
          <a:p>
            <a:pPr lvl="1" eaLnBrk="1" hangingPunct="1">
              <a:buClr>
                <a:srgbClr val="0000CC"/>
              </a:buClr>
            </a:pPr>
            <a:r>
              <a:rPr lang="en-US" sz="2400" smtClean="0">
                <a:latin typeface="Times New Roman" pitchFamily="18" charset="0"/>
              </a:rPr>
              <a:t>If the absolute value of </a:t>
            </a:r>
            <a:r>
              <a:rPr lang="en-US" sz="2400" i="1" smtClean="0">
                <a:latin typeface="Times New Roman" pitchFamily="18" charset="0"/>
              </a:rPr>
              <a:t>k</a:t>
            </a:r>
            <a:r>
              <a:rPr lang="en-US" sz="2400" smtClean="0">
                <a:latin typeface="Times New Roman" pitchFamily="18" charset="0"/>
              </a:rPr>
              <a:t> is between 0 and 1, the dilation is a reduction. </a:t>
            </a:r>
          </a:p>
          <a:p>
            <a:pPr lvl="1" eaLnBrk="1" hangingPunct="1">
              <a:buClr>
                <a:srgbClr val="0000CC"/>
              </a:buClr>
            </a:pPr>
            <a:r>
              <a:rPr lang="en-US" sz="2400" smtClean="0">
                <a:latin typeface="Times New Roman" pitchFamily="18" charset="0"/>
              </a:rPr>
              <a:t>If the absolute value of k is equal to 0, the dilation is congruence transformation.  (No size change occurs.)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 </a:t>
            </a:r>
            <a:r>
              <a:rPr lang="en-US" dirty="0"/>
              <a:t>Transformations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18AC86-81C2-400D-B030-69506C9BEE73}" type="slidenum">
              <a:rPr lang="en-US"/>
              <a:pPr/>
              <a:t>35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Dilations – </a:t>
            </a:r>
            <a:r>
              <a:rPr lang="en-US" sz="3600" b="1" i="1" smtClean="0">
                <a:solidFill>
                  <a:schemeClr val="tx1"/>
                </a:solidFill>
                <a:latin typeface="Times New Roman" pitchFamily="18" charset="0"/>
              </a:rPr>
              <a:t>continued…</a:t>
            </a:r>
            <a:endParaRPr lang="en-US" sz="4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495800"/>
          </a:xfrm>
        </p:spPr>
        <p:txBody>
          <a:bodyPr/>
          <a:lstStyle/>
          <a:p>
            <a:pPr eaLnBrk="1" hangingPunct="1">
              <a:buClr>
                <a:srgbClr val="CC3300"/>
              </a:buClr>
            </a:pPr>
            <a:r>
              <a:rPr lang="en-US" sz="2000" smtClean="0">
                <a:latin typeface="Times New Roman" pitchFamily="18" charset="0"/>
              </a:rPr>
              <a:t>In the figure, the center is C.  The distance from C to E is three times the distance from C to A.  The distance from C to F is three times the distance from C to B.  This shows a transformation  of segment AB with center C and a scale factor of 3 to the enlarged segment EF.  </a:t>
            </a:r>
          </a:p>
          <a:p>
            <a:pPr eaLnBrk="1" hangingPunct="1">
              <a:buClr>
                <a:srgbClr val="CC3300"/>
              </a:buClr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buClr>
                <a:srgbClr val="CC3300"/>
              </a:buClr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buClr>
                <a:srgbClr val="CC3300"/>
              </a:buClr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buClr>
                <a:srgbClr val="CC3300"/>
              </a:buClr>
            </a:pPr>
            <a:r>
              <a:rPr lang="en-US" sz="2000" smtClean="0">
                <a:latin typeface="Times New Roman" pitchFamily="18" charset="0"/>
              </a:rPr>
              <a:t>In this figure, the distance from C to R is ½ the distance from C to A.  The distance from C to W is ½ the distance from C to B.  This is a transformation of segment AB with center C and a scale factor of ½ to the reduced segment RW.  </a:t>
            </a:r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5486400" y="2743200"/>
            <a:ext cx="3048000" cy="2500313"/>
            <a:chOff x="3024" y="720"/>
            <a:chExt cx="1920" cy="1575"/>
          </a:xfrm>
        </p:grpSpPr>
        <p:sp>
          <p:nvSpPr>
            <p:cNvPr id="16404" name="Line 4"/>
            <p:cNvSpPr>
              <a:spLocks noChangeShapeType="1"/>
            </p:cNvSpPr>
            <p:nvPr/>
          </p:nvSpPr>
          <p:spPr bwMode="auto">
            <a:xfrm>
              <a:off x="3216" y="2064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5"/>
            <p:cNvSpPr>
              <a:spLocks noChangeShapeType="1"/>
            </p:cNvSpPr>
            <p:nvPr/>
          </p:nvSpPr>
          <p:spPr bwMode="auto">
            <a:xfrm flipH="1" flipV="1">
              <a:off x="4368" y="912"/>
              <a:ext cx="336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7"/>
            <p:cNvSpPr>
              <a:spLocks noChangeShapeType="1"/>
            </p:cNvSpPr>
            <p:nvPr/>
          </p:nvSpPr>
          <p:spPr bwMode="auto">
            <a:xfrm flipH="1" flipV="1">
              <a:off x="3648" y="1632"/>
              <a:ext cx="105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8"/>
            <p:cNvSpPr>
              <a:spLocks noChangeShapeType="1"/>
            </p:cNvSpPr>
            <p:nvPr/>
          </p:nvSpPr>
          <p:spPr bwMode="auto">
            <a:xfrm flipV="1">
              <a:off x="3216" y="912"/>
              <a:ext cx="1152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Text Box 9"/>
            <p:cNvSpPr txBox="1">
              <a:spLocks noChangeArrowheads="1"/>
            </p:cNvSpPr>
            <p:nvPr/>
          </p:nvSpPr>
          <p:spPr bwMode="auto">
            <a:xfrm>
              <a:off x="3024" y="1968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6409" name="Text Box 10"/>
            <p:cNvSpPr txBox="1">
              <a:spLocks noChangeArrowheads="1"/>
            </p:cNvSpPr>
            <p:nvPr/>
          </p:nvSpPr>
          <p:spPr bwMode="auto">
            <a:xfrm>
              <a:off x="4224" y="72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6410" name="Text Box 11"/>
            <p:cNvSpPr txBox="1">
              <a:spLocks noChangeArrowheads="1"/>
            </p:cNvSpPr>
            <p:nvPr/>
          </p:nvSpPr>
          <p:spPr bwMode="auto">
            <a:xfrm>
              <a:off x="3456" y="148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4704" y="192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3648" y="206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1295400" y="2895600"/>
            <a:ext cx="3352800" cy="2347913"/>
            <a:chOff x="3216" y="2400"/>
            <a:chExt cx="2112" cy="1479"/>
          </a:xfrm>
        </p:grpSpPr>
        <p:grpSp>
          <p:nvGrpSpPr>
            <p:cNvPr id="16394" name="Group 19"/>
            <p:cNvGrpSpPr>
              <a:grpSpLocks/>
            </p:cNvGrpSpPr>
            <p:nvPr/>
          </p:nvGrpSpPr>
          <p:grpSpPr bwMode="auto">
            <a:xfrm>
              <a:off x="3456" y="2544"/>
              <a:ext cx="1584" cy="1104"/>
              <a:chOff x="3456" y="2544"/>
              <a:chExt cx="1584" cy="1104"/>
            </a:xfrm>
          </p:grpSpPr>
          <p:sp>
            <p:nvSpPr>
              <p:cNvPr id="16400" name="Line 15"/>
              <p:cNvSpPr>
                <a:spLocks noChangeShapeType="1"/>
              </p:cNvSpPr>
              <p:nvPr/>
            </p:nvSpPr>
            <p:spPr bwMode="auto">
              <a:xfrm>
                <a:off x="3456" y="3648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16"/>
              <p:cNvSpPr>
                <a:spLocks noChangeShapeType="1"/>
              </p:cNvSpPr>
              <p:nvPr/>
            </p:nvSpPr>
            <p:spPr bwMode="auto">
              <a:xfrm flipH="1" flipV="1">
                <a:off x="4464" y="2544"/>
                <a:ext cx="576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Line 17"/>
              <p:cNvSpPr>
                <a:spLocks noChangeShapeType="1"/>
              </p:cNvSpPr>
              <p:nvPr/>
            </p:nvSpPr>
            <p:spPr bwMode="auto">
              <a:xfrm flipV="1">
                <a:off x="3456" y="2544"/>
                <a:ext cx="1008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18"/>
              <p:cNvSpPr>
                <a:spLocks noChangeShapeType="1"/>
              </p:cNvSpPr>
              <p:nvPr/>
            </p:nvSpPr>
            <p:spPr bwMode="auto">
              <a:xfrm>
                <a:off x="3984" y="3072"/>
                <a:ext cx="336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5" name="Text Box 20"/>
            <p:cNvSpPr txBox="1">
              <a:spLocks noChangeArrowheads="1"/>
            </p:cNvSpPr>
            <p:nvPr/>
          </p:nvSpPr>
          <p:spPr bwMode="auto">
            <a:xfrm>
              <a:off x="3216" y="3552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6396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4464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5040" y="350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6399" name="Text Box 24"/>
            <p:cNvSpPr txBox="1">
              <a:spLocks noChangeArrowheads="1"/>
            </p:cNvSpPr>
            <p:nvPr/>
          </p:nvSpPr>
          <p:spPr bwMode="auto">
            <a:xfrm>
              <a:off x="4224" y="3648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W</a:t>
              </a:r>
            </a:p>
          </p:txBody>
        </p:sp>
      </p:grpSp>
      <p:sp>
        <p:nvSpPr>
          <p:cNvPr id="27674" name="AutoShape 26"/>
          <p:cNvSpPr>
            <a:spLocks noChangeArrowheads="1"/>
          </p:cNvSpPr>
          <p:nvPr/>
        </p:nvSpPr>
        <p:spPr bwMode="auto">
          <a:xfrm rot="-2615759">
            <a:off x="5257800" y="2819400"/>
            <a:ext cx="730250" cy="1447800"/>
          </a:xfrm>
          <a:prstGeom prst="downArrow">
            <a:avLst>
              <a:gd name="adj1" fmla="val 50000"/>
              <a:gd name="adj2" fmla="val 49565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7675" name="AutoShape 27"/>
          <p:cNvSpPr>
            <a:spLocks noChangeArrowheads="1"/>
          </p:cNvSpPr>
          <p:nvPr/>
        </p:nvSpPr>
        <p:spPr bwMode="auto">
          <a:xfrm>
            <a:off x="533400" y="3657600"/>
            <a:ext cx="1066800" cy="1476375"/>
          </a:xfrm>
          <a:custGeom>
            <a:avLst/>
            <a:gdLst>
              <a:gd name="T0" fmla="*/ 747056 w 21600"/>
              <a:gd name="T1" fmla="*/ 0 h 21600"/>
              <a:gd name="T2" fmla="*/ 747056 w 21600"/>
              <a:gd name="T3" fmla="*/ 831008 h 21600"/>
              <a:gd name="T4" fmla="*/ 159872 w 21600"/>
              <a:gd name="T5" fmla="*/ 1476375 h 21600"/>
              <a:gd name="T6" fmla="*/ 1066800 w 21600"/>
              <a:gd name="T7" fmla="*/ 41550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4" grpId="0" animBg="1"/>
      <p:bldP spid="2767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EA80C9-56EA-4746-83F0-FC944757FB51}" type="slidenum">
              <a:rPr lang="en-US"/>
              <a:pPr/>
              <a:t>36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9144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Dilations – </a:t>
            </a:r>
            <a:r>
              <a:rPr lang="en-US" sz="4000" b="1" i="1" smtClean="0">
                <a:solidFill>
                  <a:schemeClr val="tx1"/>
                </a:solidFill>
                <a:latin typeface="Times New Roman" pitchFamily="18" charset="0"/>
              </a:rPr>
              <a:t>examples…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572000"/>
          </a:xfrm>
        </p:spPr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Find the measure of the dilation image of segment AB, 6 units long, with a scale factor of </a:t>
            </a: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SzTx/>
              <a:buFont typeface="Wingdings" pitchFamily="2" charset="2"/>
              <a:buAutoNum type="arabicPeriod"/>
            </a:pP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 S.F. = -4</a:t>
            </a:r>
            <a:r>
              <a:rPr lang="en-US" sz="2400" smtClean="0">
                <a:latin typeface="Times New Roman" pitchFamily="18" charset="0"/>
              </a:rPr>
              <a:t>:   the dilation image will be an enlargment since the absolute value of the scale factor is greater than 1.  The image will be 24 units long.</a:t>
            </a: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SzTx/>
              <a:buFont typeface="Wingdings" pitchFamily="2" charset="2"/>
              <a:buAutoNum type="arabicPeriod"/>
            </a:pPr>
            <a:endParaRPr lang="en-US" sz="2400" smtClean="0">
              <a:latin typeface="Times New Roman" pitchFamily="18" charset="0"/>
            </a:endParaRP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SzTx/>
              <a:buFont typeface="Wingdings" pitchFamily="2" charset="2"/>
              <a:buAutoNum type="arabicPeriod"/>
            </a:pP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S.F. = 2/3:</a:t>
            </a:r>
            <a:r>
              <a:rPr lang="en-US" sz="2400" smtClean="0">
                <a:latin typeface="Times New Roman" pitchFamily="18" charset="0"/>
              </a:rPr>
              <a:t>  since the scale factor is between 0 and 1, the image will be a reduction.  The image will be 2/3 times 6  or 4 units long.</a:t>
            </a: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SzTx/>
              <a:buFont typeface="Wingdings" pitchFamily="2" charset="2"/>
              <a:buAutoNum type="arabicPeriod"/>
            </a:pPr>
            <a:endParaRPr lang="en-US" sz="2400" smtClean="0">
              <a:latin typeface="Times New Roman" pitchFamily="18" charset="0"/>
            </a:endParaRPr>
          </a:p>
          <a:p>
            <a:pPr marL="590550" indent="-590550" eaLnBrk="1" hangingPunct="1">
              <a:lnSpc>
                <a:spcPct val="90000"/>
              </a:lnSpc>
              <a:buClr>
                <a:srgbClr val="CC3300"/>
              </a:buClr>
              <a:buSzTx/>
              <a:buFont typeface="Wingdings" pitchFamily="2" charset="2"/>
              <a:buAutoNum type="arabicPeriod"/>
            </a:pP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S.F. = 1:</a:t>
            </a:r>
            <a:r>
              <a:rPr lang="en-US" sz="2400" smtClean="0">
                <a:latin typeface="Times New Roman" pitchFamily="18" charset="0"/>
              </a:rPr>
              <a:t>  since the scale factor is 1, this will be a congruence transformation.  The image will be the same length as the original segment, 1 unit long. </a:t>
            </a:r>
          </a:p>
          <a:p>
            <a:pPr marL="590550" indent="-590550"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3E6FD-EF7A-4082-9A72-5D7F62C36B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8606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66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09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FE0C2A-D287-41A6-95B4-EFEBA0EFB273}" type="slidenum">
              <a:rPr lang="en-US"/>
              <a:pPr/>
              <a:t>5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0" y="563563"/>
            <a:ext cx="7696200" cy="86836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</a:rPr>
              <a:t>Types of Transformations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1828800"/>
            <a:ext cx="8458200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Reflections:</a:t>
            </a:r>
            <a:r>
              <a:rPr lang="en-US" sz="2400" smtClean="0">
                <a:latin typeface="Times New Roman" pitchFamily="18" charset="0"/>
              </a:rPr>
              <a:t>  These are like mirror images as seen across a line or a point.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228600" y="2895600"/>
            <a:ext cx="8534400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Translations ( or slides):</a:t>
            </a:r>
            <a:r>
              <a:rPr lang="en-US" sz="2400" smtClean="0">
                <a:latin typeface="Times New Roman" pitchFamily="18" charset="0"/>
              </a:rPr>
              <a:t>  This moves the figure to a new location with no change to the looks of the figure.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228600" y="4038600"/>
            <a:ext cx="5791200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Rotations:</a:t>
            </a:r>
            <a:r>
              <a:rPr lang="en-US" sz="2400" smtClean="0">
                <a:latin typeface="Times New Roman" pitchFamily="18" charset="0"/>
              </a:rPr>
              <a:t> This turns the figure clockwise or counter-clockwise but doesn’t change the figure.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4"/>
          </p:nvPr>
        </p:nvSpPr>
        <p:spPr>
          <a:xfrm>
            <a:off x="381000" y="5486400"/>
            <a:ext cx="6629400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Dilations:</a:t>
            </a:r>
            <a:r>
              <a:rPr lang="en-US" sz="2400" smtClean="0">
                <a:latin typeface="Times New Roman" pitchFamily="18" charset="0"/>
              </a:rPr>
              <a:t>  This reduces or enlarges the figure to a similar figure.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7315200" y="2209800"/>
            <a:ext cx="1371600" cy="685800"/>
            <a:chOff x="3312" y="1536"/>
            <a:chExt cx="1248" cy="624"/>
          </a:xfrm>
        </p:grpSpPr>
        <p:sp>
          <p:nvSpPr>
            <p:cNvPr id="4118" name="AutoShape 9"/>
            <p:cNvSpPr>
              <a:spLocks noChangeArrowheads="1"/>
            </p:cNvSpPr>
            <p:nvPr/>
          </p:nvSpPr>
          <p:spPr bwMode="auto">
            <a:xfrm>
              <a:off x="3312" y="1536"/>
              <a:ext cx="576" cy="624"/>
            </a:xfrm>
            <a:custGeom>
              <a:avLst/>
              <a:gdLst>
                <a:gd name="T0" fmla="*/ 411 w 21600"/>
                <a:gd name="T1" fmla="*/ 0 h 21600"/>
                <a:gd name="T2" fmla="*/ 247 w 21600"/>
                <a:gd name="T3" fmla="*/ 178 h 21600"/>
                <a:gd name="T4" fmla="*/ 165 w 21600"/>
                <a:gd name="T5" fmla="*/ 267 h 21600"/>
                <a:gd name="T6" fmla="*/ 0 w 21600"/>
                <a:gd name="T7" fmla="*/ 446 h 21600"/>
                <a:gd name="T8" fmla="*/ 165 w 21600"/>
                <a:gd name="T9" fmla="*/ 624 h 21600"/>
                <a:gd name="T10" fmla="*/ 329 w 21600"/>
                <a:gd name="T11" fmla="*/ 535 h 21600"/>
                <a:gd name="T12" fmla="*/ 494 w 21600"/>
                <a:gd name="T13" fmla="*/ 357 h 21600"/>
                <a:gd name="T14" fmla="*/ 576 w 21600"/>
                <a:gd name="T15" fmla="*/ 178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75 w 21600"/>
                <a:gd name="T25" fmla="*/ 12358 h 21600"/>
                <a:gd name="T26" fmla="*/ 18525 w 21600"/>
                <a:gd name="T27" fmla="*/ 1851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AutoShape 10"/>
            <p:cNvSpPr>
              <a:spLocks noChangeArrowheads="1"/>
            </p:cNvSpPr>
            <p:nvPr/>
          </p:nvSpPr>
          <p:spPr bwMode="auto">
            <a:xfrm flipH="1">
              <a:off x="3984" y="1536"/>
              <a:ext cx="576" cy="624"/>
            </a:xfrm>
            <a:custGeom>
              <a:avLst/>
              <a:gdLst>
                <a:gd name="T0" fmla="*/ 411 w 21600"/>
                <a:gd name="T1" fmla="*/ 0 h 21600"/>
                <a:gd name="T2" fmla="*/ 247 w 21600"/>
                <a:gd name="T3" fmla="*/ 178 h 21600"/>
                <a:gd name="T4" fmla="*/ 165 w 21600"/>
                <a:gd name="T5" fmla="*/ 267 h 21600"/>
                <a:gd name="T6" fmla="*/ 0 w 21600"/>
                <a:gd name="T7" fmla="*/ 446 h 21600"/>
                <a:gd name="T8" fmla="*/ 165 w 21600"/>
                <a:gd name="T9" fmla="*/ 624 h 21600"/>
                <a:gd name="T10" fmla="*/ 329 w 21600"/>
                <a:gd name="T11" fmla="*/ 535 h 21600"/>
                <a:gd name="T12" fmla="*/ 494 w 21600"/>
                <a:gd name="T13" fmla="*/ 357 h 21600"/>
                <a:gd name="T14" fmla="*/ 576 w 21600"/>
                <a:gd name="T15" fmla="*/ 178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75 w 21600"/>
                <a:gd name="T25" fmla="*/ 12358 h 21600"/>
                <a:gd name="T26" fmla="*/ 18525 w 21600"/>
                <a:gd name="T27" fmla="*/ 1851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7467600" y="3429000"/>
            <a:ext cx="1219200" cy="914400"/>
            <a:chOff x="3600" y="2640"/>
            <a:chExt cx="1440" cy="912"/>
          </a:xfrm>
        </p:grpSpPr>
        <p:sp>
          <p:nvSpPr>
            <p:cNvPr id="4115" name="AutoShape 12" descr="Woven mat"/>
            <p:cNvSpPr>
              <a:spLocks noChangeArrowheads="1"/>
            </p:cNvSpPr>
            <p:nvPr/>
          </p:nvSpPr>
          <p:spPr bwMode="auto">
            <a:xfrm>
              <a:off x="4368" y="3120"/>
              <a:ext cx="672" cy="432"/>
            </a:xfrm>
            <a:prstGeom prst="plus">
              <a:avLst>
                <a:gd name="adj" fmla="val 25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AutoShape 13" descr="Woven mat"/>
            <p:cNvSpPr>
              <a:spLocks noChangeArrowheads="1"/>
            </p:cNvSpPr>
            <p:nvPr/>
          </p:nvSpPr>
          <p:spPr bwMode="auto">
            <a:xfrm>
              <a:off x="3600" y="2640"/>
              <a:ext cx="672" cy="432"/>
            </a:xfrm>
            <a:prstGeom prst="plus">
              <a:avLst>
                <a:gd name="adj" fmla="val 25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14"/>
            <p:cNvSpPr>
              <a:spLocks noChangeShapeType="1"/>
            </p:cNvSpPr>
            <p:nvPr/>
          </p:nvSpPr>
          <p:spPr bwMode="auto">
            <a:xfrm flipH="1" flipV="1">
              <a:off x="4032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5791200" y="4038600"/>
            <a:ext cx="1524000" cy="1425575"/>
            <a:chOff x="1488" y="2736"/>
            <a:chExt cx="1488" cy="1392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016" y="2736"/>
              <a:ext cx="960" cy="432"/>
            </a:xfrm>
            <a:prstGeom prst="rightArrow">
              <a:avLst>
                <a:gd name="adj1" fmla="val 50000"/>
                <a:gd name="adj2" fmla="val 55556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 rot="6844221">
              <a:off x="1224" y="3432"/>
              <a:ext cx="960" cy="432"/>
            </a:xfrm>
            <a:prstGeom prst="rightArrow">
              <a:avLst>
                <a:gd name="adj1" fmla="val 50000"/>
                <a:gd name="adj2" fmla="val 55556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Arc 18"/>
            <p:cNvSpPr>
              <a:spLocks/>
            </p:cNvSpPr>
            <p:nvPr/>
          </p:nvSpPr>
          <p:spPr bwMode="auto">
            <a:xfrm rot="5400000">
              <a:off x="1992" y="3192"/>
              <a:ext cx="384" cy="336"/>
            </a:xfrm>
            <a:custGeom>
              <a:avLst/>
              <a:gdLst>
                <a:gd name="T0" fmla="*/ 0 w 21600"/>
                <a:gd name="T1" fmla="*/ 0 h 21600"/>
                <a:gd name="T2" fmla="*/ 384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6934200" y="4953000"/>
            <a:ext cx="1295400" cy="1166813"/>
            <a:chOff x="528" y="1248"/>
            <a:chExt cx="1546" cy="1392"/>
          </a:xfrm>
        </p:grpSpPr>
        <p:sp>
          <p:nvSpPr>
            <p:cNvPr id="4109" name="AutoShape 24"/>
            <p:cNvSpPr>
              <a:spLocks noChangeArrowheads="1"/>
            </p:cNvSpPr>
            <p:nvPr/>
          </p:nvSpPr>
          <p:spPr bwMode="auto">
            <a:xfrm rot="-1674826">
              <a:off x="528" y="1920"/>
              <a:ext cx="576" cy="7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AutoShape 25"/>
            <p:cNvSpPr>
              <a:spLocks noChangeArrowheads="1"/>
            </p:cNvSpPr>
            <p:nvPr/>
          </p:nvSpPr>
          <p:spPr bwMode="auto">
            <a:xfrm rot="-1674826">
              <a:off x="1152" y="1248"/>
              <a:ext cx="922" cy="115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26"/>
            <p:cNvSpPr>
              <a:spLocks noChangeShapeType="1"/>
            </p:cNvSpPr>
            <p:nvPr/>
          </p:nvSpPr>
          <p:spPr bwMode="auto">
            <a:xfrm flipV="1">
              <a:off x="864" y="1872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76BA6C-BBB4-4C7F-B82F-892DFE8FF65D}" type="slidenum">
              <a:rPr lang="en-US"/>
              <a:pPr/>
              <a:t>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Reflections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sz="half" idx="1"/>
          </p:nvPr>
        </p:nvSpPr>
        <p:spPr>
          <a:xfrm>
            <a:off x="228600" y="4191000"/>
            <a:ext cx="5867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You could fold the picture along line </a:t>
            </a:r>
            <a:r>
              <a:rPr lang="en-US" sz="2400" i="1" smtClean="0">
                <a:latin typeface="Times New Roman" pitchFamily="18" charset="0"/>
              </a:rPr>
              <a:t>l</a:t>
            </a:r>
            <a:r>
              <a:rPr lang="en-US" sz="2400" smtClean="0">
                <a:latin typeface="Times New Roman" pitchFamily="18" charset="0"/>
              </a:rPr>
              <a:t> and the left figure would coincide with the corresponding parts of right figure</a:t>
            </a:r>
            <a:r>
              <a:rPr lang="en-US" sz="2400" i="1" smtClean="0">
                <a:latin typeface="Times New Roman" pitchFamily="18" charset="0"/>
              </a:rPr>
              <a:t>.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7543800" y="4038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l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381000" y="1905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You can reflect a figure using a line or a point.  All measures (lines and angles) are preserved but in a mirror image.</a:t>
            </a: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>
            <a:off x="7467600" y="4038600"/>
            <a:ext cx="762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5" name="AutoShape 71"/>
          <p:cNvSpPr>
            <a:spLocks noChangeArrowheads="1"/>
          </p:cNvSpPr>
          <p:nvPr/>
        </p:nvSpPr>
        <p:spPr bwMode="auto">
          <a:xfrm rot="2516462">
            <a:off x="6553200" y="4800600"/>
            <a:ext cx="1066800" cy="1143000"/>
          </a:xfrm>
          <a:prstGeom prst="rtTriangle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AutoShape 72"/>
          <p:cNvSpPr>
            <a:spLocks noChangeArrowheads="1"/>
          </p:cNvSpPr>
          <p:nvPr/>
        </p:nvSpPr>
        <p:spPr bwMode="auto">
          <a:xfrm rot="-7956198">
            <a:off x="7508082" y="4836318"/>
            <a:ext cx="1143000" cy="1071563"/>
          </a:xfrm>
          <a:prstGeom prst="rtTriangle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2286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981200" y="3276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figure is reflected across line </a:t>
            </a:r>
            <a:r>
              <a:rPr lang="en-US" sz="2400" i="1">
                <a:latin typeface="Times New Roman" pitchFamily="18" charset="0"/>
              </a:rPr>
              <a:t>l</a:t>
            </a:r>
            <a:r>
              <a:rPr lang="en-US" sz="2400">
                <a:latin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329" grpId="0"/>
      <p:bldP spid="11331" grpId="0"/>
      <p:bldP spid="11333" grpId="0" animBg="1"/>
      <p:bldP spid="11335" grpId="0" animBg="1"/>
      <p:bldP spid="11336" grpId="0" animBg="1"/>
      <p:bldP spid="11337" grpId="0"/>
      <p:bldP spid="11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654F23-C4DD-40FB-85F0-E2F3C6E944F0}" type="slidenum">
              <a:rPr lang="en-US"/>
              <a:pPr/>
              <a:t>7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8382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Reflections – </a:t>
            </a:r>
            <a:r>
              <a:rPr lang="en-US" sz="3600" b="1" i="1" smtClean="0">
                <a:solidFill>
                  <a:schemeClr val="tx1"/>
                </a:solidFill>
                <a:latin typeface="Times New Roman" pitchFamily="18" charset="0"/>
              </a:rPr>
              <a:t>continued…</a:t>
            </a:r>
            <a:endParaRPr lang="en-US" sz="48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267200"/>
            <a:ext cx="5715000" cy="1066800"/>
          </a:xfrm>
        </p:spPr>
        <p:txBody>
          <a:bodyPr/>
          <a:lstStyle/>
          <a:p>
            <a:pPr eaLnBrk="1" hangingPunct="1"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reflects across the y axis to line </a:t>
            </a:r>
            <a:r>
              <a:rPr lang="en-US" sz="2400" i="1" smtClean="0">
                <a:latin typeface="Times New Roman" pitchFamily="18" charset="0"/>
              </a:rPr>
              <a:t>n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    (2, 1) </a:t>
            </a:r>
            <a:r>
              <a:rPr lang="en-US" sz="2400" smtClean="0">
                <a:latin typeface="Times New Roman" pitchFamily="18" charset="0"/>
                <a:sym typeface="Wingdings" pitchFamily="2" charset="2"/>
              </a:rPr>
              <a:t> (-2, 1)  &amp; (5, 4)  (-5, 4)</a:t>
            </a:r>
            <a:endParaRPr lang="en-US" sz="2400" smtClean="0">
              <a:latin typeface="Times New Roman" pitchFamily="18" charset="0"/>
            </a:endParaRP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5791200" y="3581400"/>
            <a:ext cx="3048000" cy="2667000"/>
            <a:chOff x="3360" y="2544"/>
            <a:chExt cx="1632" cy="1488"/>
          </a:xfrm>
        </p:grpSpPr>
        <p:grpSp>
          <p:nvGrpSpPr>
            <p:cNvPr id="6169" name="Group 16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6171" name="Group 17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6173" name="Group 18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619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1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9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6199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9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4" name="Group 34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617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81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6184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8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9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2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3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72" name="Line 50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0" name="Line 51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381000" y="17526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Reflection across the x-axis</a:t>
            </a:r>
            <a:r>
              <a:rPr lang="en-US" sz="2400">
                <a:latin typeface="Times New Roman" pitchFamily="18" charset="0"/>
              </a:rPr>
              <a:t>: the x values stay the same and the y values change sign</a:t>
            </a:r>
            <a:r>
              <a:rPr lang="en-US" sz="2400" b="1">
                <a:latin typeface="Times New Roman" pitchFamily="18" charset="0"/>
              </a:rPr>
              <a:t>.      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(x , y)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(x, -y)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381000" y="27432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Reflection across the y-axis</a:t>
            </a:r>
            <a:r>
              <a:rPr lang="en-US" sz="2400">
                <a:latin typeface="Times New Roman" pitchFamily="18" charset="0"/>
              </a:rPr>
              <a:t>: the y values stay the same and the x values change sign</a:t>
            </a:r>
            <a:r>
              <a:rPr lang="en-US" sz="2400" b="1">
                <a:latin typeface="Times New Roman" pitchFamily="18" charset="0"/>
              </a:rPr>
              <a:t>.      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(x , y)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(-x, y)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>
            <a:off x="7620000" y="40386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 flipH="1" flipV="1">
            <a:off x="6248400" y="39624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7620000" y="48768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4" name="Oval 68"/>
          <p:cNvSpPr>
            <a:spLocks noChangeArrowheads="1"/>
          </p:cNvSpPr>
          <p:nvPr/>
        </p:nvSpPr>
        <p:spPr bwMode="auto">
          <a:xfrm>
            <a:off x="7696200" y="4648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5" name="Oval 69"/>
          <p:cNvSpPr>
            <a:spLocks noChangeArrowheads="1"/>
          </p:cNvSpPr>
          <p:nvPr/>
        </p:nvSpPr>
        <p:spPr bwMode="auto">
          <a:xfrm>
            <a:off x="8229600" y="41148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6" name="Oval 70"/>
          <p:cNvSpPr>
            <a:spLocks noChangeArrowheads="1"/>
          </p:cNvSpPr>
          <p:nvPr/>
        </p:nvSpPr>
        <p:spPr bwMode="auto">
          <a:xfrm>
            <a:off x="6400800" y="4114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Oval 71"/>
          <p:cNvSpPr>
            <a:spLocks noChangeArrowheads="1"/>
          </p:cNvSpPr>
          <p:nvPr/>
        </p:nvSpPr>
        <p:spPr bwMode="auto">
          <a:xfrm>
            <a:off x="6934200" y="4648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8" name="Oval 72"/>
          <p:cNvSpPr>
            <a:spLocks noChangeArrowheads="1"/>
          </p:cNvSpPr>
          <p:nvPr/>
        </p:nvSpPr>
        <p:spPr bwMode="auto">
          <a:xfrm>
            <a:off x="7696200" y="4953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9" name="Oval 73"/>
          <p:cNvSpPr>
            <a:spLocks noChangeArrowheads="1"/>
          </p:cNvSpPr>
          <p:nvPr/>
        </p:nvSpPr>
        <p:spPr bwMode="auto">
          <a:xfrm>
            <a:off x="8229600" y="54864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228600" y="3810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1752600" y="3810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 this figure, line </a:t>
            </a:r>
            <a:r>
              <a:rPr lang="en-US" sz="2400" i="1">
                <a:latin typeface="Times New Roman" pitchFamily="18" charset="0"/>
              </a:rPr>
              <a:t>l :</a:t>
            </a:r>
          </a:p>
        </p:txBody>
      </p:sp>
      <p:sp>
        <p:nvSpPr>
          <p:cNvPr id="34893" name="Text Box 77"/>
          <p:cNvSpPr txBox="1">
            <a:spLocks noChangeArrowheads="1"/>
          </p:cNvSpPr>
          <p:nvPr/>
        </p:nvSpPr>
        <p:spPr bwMode="auto">
          <a:xfrm>
            <a:off x="-152400" y="5334000"/>
            <a:ext cx="5410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en-US" sz="2400">
                <a:latin typeface="Times New Roman" pitchFamily="18" charset="0"/>
              </a:rPr>
              <a:t>   reflects </a:t>
            </a:r>
            <a:r>
              <a:rPr lang="en-US"/>
              <a:t> </a:t>
            </a:r>
            <a:r>
              <a:rPr lang="en-US" sz="2400">
                <a:latin typeface="Times New Roman" pitchFamily="18" charset="0"/>
              </a:rPr>
              <a:t>across the x axis to line </a:t>
            </a:r>
            <a:r>
              <a:rPr lang="en-US" sz="2400" i="1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          (2, 1)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(2, -1) &amp; (5, 4)  (5, -4)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8534400" y="3810000"/>
            <a:ext cx="30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l</a:t>
            </a:r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5867400" y="3810000"/>
            <a:ext cx="30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7848600" y="5715000"/>
            <a:ext cx="381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76" grpId="0"/>
      <p:bldP spid="34877" grpId="0"/>
      <p:bldP spid="34881" grpId="0" animBg="1"/>
      <p:bldP spid="34882" grpId="0" animBg="1"/>
      <p:bldP spid="34883" grpId="0" animBg="1"/>
      <p:bldP spid="34884" grpId="0" animBg="1"/>
      <p:bldP spid="34885" grpId="0" animBg="1"/>
      <p:bldP spid="34886" grpId="0" animBg="1"/>
      <p:bldP spid="34887" grpId="0" animBg="1"/>
      <p:bldP spid="34888" grpId="0" animBg="1"/>
      <p:bldP spid="34889" grpId="0" animBg="1"/>
      <p:bldP spid="34890" grpId="0"/>
      <p:bldP spid="34892" grpId="0"/>
      <p:bldP spid="34893" grpId="0"/>
      <p:bldP spid="34894" grpId="0" animBg="1"/>
      <p:bldP spid="34895" grpId="0" animBg="1"/>
      <p:bldP spid="348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 </a:t>
            </a:r>
            <a:r>
              <a:rPr lang="en-US" dirty="0"/>
              <a:t>Transformations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F23D1A-770C-4026-8FF1-2DB188A082A7}" type="slidenum">
              <a:rPr lang="en-US"/>
              <a:pPr/>
              <a:t>8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9144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  <a:latin typeface="Times New Roman" pitchFamily="18" charset="0"/>
              </a:rPr>
              <a:t>Reflections across specific lines: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sz="half" idx="1"/>
          </p:nvPr>
        </p:nvSpPr>
        <p:spPr>
          <a:xfrm>
            <a:off x="228600" y="1752600"/>
            <a:ext cx="85344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To reflect a figure across the line y = a or x = a, mark the corresponding points equidistant from the line.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i.e.  If a point is 2 units above the line its corresponding image point must be 2 points below the line.</a:t>
            </a:r>
          </a:p>
        </p:txBody>
      </p:sp>
      <p:grpSp>
        <p:nvGrpSpPr>
          <p:cNvPr id="13365" name="Group 53"/>
          <p:cNvGrpSpPr>
            <a:grpSpLocks/>
          </p:cNvGrpSpPr>
          <p:nvPr/>
        </p:nvGrpSpPr>
        <p:grpSpPr bwMode="auto">
          <a:xfrm>
            <a:off x="5257800" y="3124200"/>
            <a:ext cx="3429000" cy="2971800"/>
            <a:chOff x="3360" y="2544"/>
            <a:chExt cx="1632" cy="1488"/>
          </a:xfrm>
        </p:grpSpPr>
        <p:grpSp>
          <p:nvGrpSpPr>
            <p:cNvPr id="7189" name="Group 54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7191" name="Group 55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7193" name="Group 56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7210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1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2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3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4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5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216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7219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0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1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2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3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4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217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18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4" name="Group 72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719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0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201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7204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5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6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7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8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202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03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192" name="Line 88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0" name="Line 89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2" name="Line 90"/>
          <p:cNvSpPr>
            <a:spLocks noChangeShapeType="1"/>
          </p:cNvSpPr>
          <p:nvPr/>
        </p:nvSpPr>
        <p:spPr bwMode="auto">
          <a:xfrm>
            <a:off x="4876800" y="4343400"/>
            <a:ext cx="4038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03" name="Oval 91"/>
          <p:cNvSpPr>
            <a:spLocks noChangeArrowheads="1"/>
          </p:cNvSpPr>
          <p:nvPr/>
        </p:nvSpPr>
        <p:spPr bwMode="auto">
          <a:xfrm>
            <a:off x="7391400" y="3886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4" name="Oval 92"/>
          <p:cNvSpPr>
            <a:spLocks noChangeArrowheads="1"/>
          </p:cNvSpPr>
          <p:nvPr/>
        </p:nvSpPr>
        <p:spPr bwMode="auto">
          <a:xfrm>
            <a:off x="7391400" y="4648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Line 95"/>
          <p:cNvSpPr>
            <a:spLocks noChangeShapeType="1"/>
          </p:cNvSpPr>
          <p:nvPr/>
        </p:nvSpPr>
        <p:spPr bwMode="auto">
          <a:xfrm flipH="1" flipV="1">
            <a:off x="6477000" y="3429000"/>
            <a:ext cx="990600" cy="533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08" name="Line 96"/>
          <p:cNvSpPr>
            <a:spLocks noChangeShapeType="1"/>
          </p:cNvSpPr>
          <p:nvPr/>
        </p:nvSpPr>
        <p:spPr bwMode="auto">
          <a:xfrm flipH="1">
            <a:off x="5867400" y="3429000"/>
            <a:ext cx="609600" cy="762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0" name="Line 98"/>
          <p:cNvSpPr>
            <a:spLocks noChangeShapeType="1"/>
          </p:cNvSpPr>
          <p:nvPr/>
        </p:nvSpPr>
        <p:spPr bwMode="auto">
          <a:xfrm flipV="1">
            <a:off x="5867400" y="3962400"/>
            <a:ext cx="1600200" cy="2286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1" name="Line 99"/>
          <p:cNvSpPr>
            <a:spLocks noChangeShapeType="1"/>
          </p:cNvSpPr>
          <p:nvPr/>
        </p:nvSpPr>
        <p:spPr bwMode="auto">
          <a:xfrm flipH="1">
            <a:off x="6477000" y="4724400"/>
            <a:ext cx="990600" cy="6096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2" name="Line 100"/>
          <p:cNvSpPr>
            <a:spLocks noChangeShapeType="1"/>
          </p:cNvSpPr>
          <p:nvPr/>
        </p:nvSpPr>
        <p:spPr bwMode="auto">
          <a:xfrm flipH="1" flipV="1">
            <a:off x="5867400" y="4572000"/>
            <a:ext cx="1600200" cy="1524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3" name="Line 101"/>
          <p:cNvSpPr>
            <a:spLocks noChangeShapeType="1"/>
          </p:cNvSpPr>
          <p:nvPr/>
        </p:nvSpPr>
        <p:spPr bwMode="auto">
          <a:xfrm>
            <a:off x="5867400" y="4572000"/>
            <a:ext cx="609600" cy="762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1219200" y="51054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(-3, 6) </a:t>
            </a:r>
            <a:r>
              <a:rPr lang="en-US" sz="2800" b="1">
                <a:latin typeface="Times New Roman" pitchFamily="18" charset="0"/>
                <a:sym typeface="Wingdings" pitchFamily="2" charset="2"/>
              </a:rPr>
              <a:t> (-3, -4)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3415" name="Text Box 103"/>
          <p:cNvSpPr txBox="1">
            <a:spLocks noChangeArrowheads="1"/>
          </p:cNvSpPr>
          <p:nvPr/>
        </p:nvSpPr>
        <p:spPr bwMode="auto">
          <a:xfrm>
            <a:off x="1219200" y="563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(-6, 2)  </a:t>
            </a:r>
            <a:r>
              <a:rPr lang="en-US" sz="2800" b="1">
                <a:latin typeface="Times New Roman" pitchFamily="18" charset="0"/>
                <a:sym typeface="Wingdings" pitchFamily="2" charset="2"/>
              </a:rPr>
              <a:t>  (-6, 0)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1295400" y="4495800"/>
            <a:ext cx="2549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latin typeface="Times New Roman" pitchFamily="18" charset="0"/>
              </a:rPr>
              <a:t>(2, 3)  </a:t>
            </a:r>
            <a:r>
              <a:rPr lang="en-US" sz="28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800" b="1">
                <a:latin typeface="Times New Roman" pitchFamily="18" charset="0"/>
              </a:rPr>
              <a:t>(2, -1).</a:t>
            </a: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304800" y="3505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304800" y="40386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Reflect the fig. across the line y =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1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10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2" grpId="0" animBg="1"/>
      <p:bldP spid="13403" grpId="0" animBg="1"/>
      <p:bldP spid="13404" grpId="0" animBg="1"/>
      <p:bldP spid="13407" grpId="0" animBg="1"/>
      <p:bldP spid="13408" grpId="0" animBg="1"/>
      <p:bldP spid="13410" grpId="0" animBg="1"/>
      <p:bldP spid="13411" grpId="0" animBg="1"/>
      <p:bldP spid="13412" grpId="0" animBg="1"/>
      <p:bldP spid="13413" grpId="0" animBg="1"/>
      <p:bldP spid="13414" grpId="0"/>
      <p:bldP spid="13415" grpId="0"/>
      <p:bldP spid="13416" grpId="0"/>
      <p:bldP spid="13417" grpId="0"/>
      <p:bldP spid="13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C44F03-117F-460A-A407-BF976B640107}" type="slidenum">
              <a:rPr lang="en-US"/>
              <a:pPr/>
              <a:t>9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696200" cy="9144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solidFill>
                  <a:schemeClr val="tx1"/>
                </a:solidFill>
                <a:latin typeface="Times New Roman" pitchFamily="18" charset="0"/>
              </a:rPr>
              <a:t>Translations (slides)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figure is simply moved to another location without change to its shape or direction, it is called a translation (or slide).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point is moved “a” units to the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right</a:t>
            </a:r>
            <a:r>
              <a:rPr lang="en-US" sz="2400" smtClean="0">
                <a:latin typeface="Times New Roman" pitchFamily="18" charset="0"/>
              </a:rPr>
              <a:t> and “b” units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up</a:t>
            </a:r>
            <a:r>
              <a:rPr lang="en-US" sz="2400" smtClean="0">
                <a:latin typeface="Times New Roman" pitchFamily="18" charset="0"/>
              </a:rPr>
              <a:t>, then the translated point will be at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(x + a, y + b).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r>
              <a:rPr lang="en-US" sz="2400" smtClean="0">
                <a:latin typeface="Times New Roman" pitchFamily="18" charset="0"/>
              </a:rPr>
              <a:t>If a point is moved “a” units to the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left</a:t>
            </a:r>
            <a:r>
              <a:rPr lang="en-US" sz="2400" smtClean="0">
                <a:latin typeface="Times New Roman" pitchFamily="18" charset="0"/>
              </a:rPr>
              <a:t> and “b” units </a:t>
            </a:r>
            <a:r>
              <a:rPr lang="en-US" sz="2400" b="1" smtClean="0">
                <a:solidFill>
                  <a:srgbClr val="0000CC"/>
                </a:solidFill>
                <a:latin typeface="Times New Roman" pitchFamily="18" charset="0"/>
              </a:rPr>
              <a:t>down</a:t>
            </a:r>
            <a:r>
              <a:rPr lang="en-US" sz="2400" smtClean="0">
                <a:latin typeface="Times New Roman" pitchFamily="18" charset="0"/>
              </a:rPr>
              <a:t>, then the translated point will be at </a:t>
            </a:r>
            <a:r>
              <a:rPr lang="en-US" sz="2400" b="1" smtClean="0">
                <a:solidFill>
                  <a:srgbClr val="CC3300"/>
                </a:solidFill>
                <a:latin typeface="Times New Roman" pitchFamily="18" charset="0"/>
              </a:rPr>
              <a:t>(x - a, y - b).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</a:pPr>
            <a:endParaRPr lang="en-US" sz="2400" smtClean="0">
              <a:latin typeface="Times New Roman" pitchFamily="18" charset="0"/>
            </a:endParaRPr>
          </a:p>
        </p:txBody>
      </p:sp>
      <p:grpSp>
        <p:nvGrpSpPr>
          <p:cNvPr id="16440" name="Group 56"/>
          <p:cNvGrpSpPr>
            <a:grpSpLocks/>
          </p:cNvGrpSpPr>
          <p:nvPr/>
        </p:nvGrpSpPr>
        <p:grpSpPr bwMode="auto">
          <a:xfrm>
            <a:off x="5334000" y="3657600"/>
            <a:ext cx="3352800" cy="2895600"/>
            <a:chOff x="3120" y="864"/>
            <a:chExt cx="2160" cy="1969"/>
          </a:xfrm>
        </p:grpSpPr>
        <p:grpSp>
          <p:nvGrpSpPr>
            <p:cNvPr id="9228" name="Group 5"/>
            <p:cNvGrpSpPr>
              <a:grpSpLocks/>
            </p:cNvGrpSpPr>
            <p:nvPr/>
          </p:nvGrpSpPr>
          <p:grpSpPr bwMode="auto">
            <a:xfrm>
              <a:off x="3120" y="864"/>
              <a:ext cx="2160" cy="1969"/>
              <a:chOff x="3360" y="2544"/>
              <a:chExt cx="1632" cy="1488"/>
            </a:xfrm>
          </p:grpSpPr>
          <p:grpSp>
            <p:nvGrpSpPr>
              <p:cNvPr id="9237" name="Group 6"/>
              <p:cNvGrpSpPr>
                <a:grpSpLocks/>
              </p:cNvGrpSpPr>
              <p:nvPr/>
            </p:nvGrpSpPr>
            <p:grpSpPr bwMode="auto">
              <a:xfrm>
                <a:off x="3360" y="2544"/>
                <a:ext cx="1632" cy="1488"/>
                <a:chOff x="3360" y="2544"/>
                <a:chExt cx="1632" cy="1488"/>
              </a:xfrm>
            </p:grpSpPr>
            <p:grpSp>
              <p:nvGrpSpPr>
                <p:cNvPr id="9239" name="Group 7"/>
                <p:cNvGrpSpPr>
                  <a:grpSpLocks/>
                </p:cNvGrpSpPr>
                <p:nvPr/>
              </p:nvGrpSpPr>
              <p:grpSpPr bwMode="auto">
                <a:xfrm>
                  <a:off x="3360" y="2544"/>
                  <a:ext cx="1584" cy="1488"/>
                  <a:chOff x="3360" y="2736"/>
                  <a:chExt cx="1584" cy="1488"/>
                </a:xfrm>
              </p:grpSpPr>
              <p:grpSp>
                <p:nvGrpSpPr>
                  <p:cNvPr id="924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360" y="2880"/>
                    <a:ext cx="1584" cy="1248"/>
                    <a:chOff x="2928" y="2880"/>
                    <a:chExt cx="2256" cy="1248"/>
                  </a:xfrm>
                </p:grpSpPr>
                <p:sp>
                  <p:nvSpPr>
                    <p:cNvPr id="9258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9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1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2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3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264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2880"/>
                      <a:ext cx="2256" cy="480"/>
                      <a:chOff x="2928" y="3456"/>
                      <a:chExt cx="2256" cy="480"/>
                    </a:xfrm>
                  </p:grpSpPr>
                  <p:sp>
                    <p:nvSpPr>
                      <p:cNvPr id="9267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3456"/>
                        <a:ext cx="220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68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552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69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648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0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744"/>
                        <a:ext cx="211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1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840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72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936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265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03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6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128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42" name="Group 2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432" y="2856"/>
                    <a:ext cx="1488" cy="1248"/>
                    <a:chOff x="2928" y="2880"/>
                    <a:chExt cx="2256" cy="1248"/>
                  </a:xfrm>
                </p:grpSpPr>
                <p:sp>
                  <p:nvSpPr>
                    <p:cNvPr id="9243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249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8" y="2880"/>
                      <a:ext cx="2256" cy="480"/>
                      <a:chOff x="2928" y="3456"/>
                      <a:chExt cx="2256" cy="480"/>
                    </a:xfrm>
                  </p:grpSpPr>
                  <p:sp>
                    <p:nvSpPr>
                      <p:cNvPr id="9252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3456"/>
                        <a:ext cx="220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3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552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4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76" y="3648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5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744"/>
                        <a:ext cx="2112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6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840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57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24" y="3936"/>
                        <a:ext cx="216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25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032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1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4128"/>
                      <a:ext cx="220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9240" name="Line 40"/>
                <p:cNvSpPr>
                  <a:spLocks noChangeShapeType="1"/>
                </p:cNvSpPr>
                <p:nvPr/>
              </p:nvSpPr>
              <p:spPr bwMode="auto">
                <a:xfrm>
                  <a:off x="3360" y="3264"/>
                  <a:ext cx="163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38" name="Line 41"/>
              <p:cNvSpPr>
                <a:spLocks noChangeShapeType="1"/>
              </p:cNvSpPr>
              <p:nvPr/>
            </p:nvSpPr>
            <p:spPr bwMode="auto">
              <a:xfrm>
                <a:off x="4224" y="2592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9" name="Group 47"/>
            <p:cNvGrpSpPr>
              <a:grpSpLocks/>
            </p:cNvGrpSpPr>
            <p:nvPr/>
          </p:nvGrpSpPr>
          <p:grpSpPr bwMode="auto">
            <a:xfrm flipV="1">
              <a:off x="3360" y="1200"/>
              <a:ext cx="1144" cy="381"/>
              <a:chOff x="3504" y="1728"/>
              <a:chExt cx="864" cy="288"/>
            </a:xfrm>
          </p:grpSpPr>
          <p:sp>
            <p:nvSpPr>
              <p:cNvPr id="9234" name="Line 48"/>
              <p:cNvSpPr>
                <a:spLocks noChangeShapeType="1"/>
              </p:cNvSpPr>
              <p:nvPr/>
            </p:nvSpPr>
            <p:spPr bwMode="auto">
              <a:xfrm flipH="1" flipV="1">
                <a:off x="3888" y="172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Line 49"/>
              <p:cNvSpPr>
                <a:spLocks noChangeShapeType="1"/>
              </p:cNvSpPr>
              <p:nvPr/>
            </p:nvSpPr>
            <p:spPr bwMode="auto">
              <a:xfrm flipH="1">
                <a:off x="3504" y="1728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Line 50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86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0" name="Group 52"/>
            <p:cNvGrpSpPr>
              <a:grpSpLocks/>
            </p:cNvGrpSpPr>
            <p:nvPr/>
          </p:nvGrpSpPr>
          <p:grpSpPr bwMode="auto">
            <a:xfrm flipV="1">
              <a:off x="3744" y="2208"/>
              <a:ext cx="1144" cy="381"/>
              <a:chOff x="3504" y="1728"/>
              <a:chExt cx="864" cy="288"/>
            </a:xfrm>
          </p:grpSpPr>
          <p:sp>
            <p:nvSpPr>
              <p:cNvPr id="9231" name="Line 53"/>
              <p:cNvSpPr>
                <a:spLocks noChangeShapeType="1"/>
              </p:cNvSpPr>
              <p:nvPr/>
            </p:nvSpPr>
            <p:spPr bwMode="auto">
              <a:xfrm flipH="1" flipV="1">
                <a:off x="3888" y="172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Line 54"/>
              <p:cNvSpPr>
                <a:spLocks noChangeShapeType="1"/>
              </p:cNvSpPr>
              <p:nvPr/>
            </p:nvSpPr>
            <p:spPr bwMode="auto">
              <a:xfrm flipH="1">
                <a:off x="3504" y="1728"/>
                <a:ext cx="38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Line 55"/>
              <p:cNvSpPr>
                <a:spLocks noChangeShapeType="1"/>
              </p:cNvSpPr>
              <p:nvPr/>
            </p:nvSpPr>
            <p:spPr bwMode="auto">
              <a:xfrm>
                <a:off x="3504" y="1920"/>
                <a:ext cx="86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7543800" y="3962400"/>
            <a:ext cx="457200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8153400" y="5410200"/>
            <a:ext cx="457200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81000" y="4495800"/>
            <a:ext cx="510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Image A translates to image B by moving to the right 3 units and down 8 units. 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381000" y="3962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457200" y="5715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A (2, 5)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B (2+3, 5-8) 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B (5, -3)</a:t>
            </a:r>
            <a:endParaRPr 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1" grpId="0" animBg="1"/>
      <p:bldP spid="16442" grpId="0" animBg="1"/>
      <p:bldP spid="16453" grpId="0"/>
      <p:bldP spid="1645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1681</TotalTime>
  <Words>1563</Words>
  <Application>Microsoft Office PowerPoint</Application>
  <PresentationFormat>On-screen Show (4:3)</PresentationFormat>
  <Paragraphs>202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Studio</vt:lpstr>
      <vt:lpstr>Origin</vt:lpstr>
      <vt:lpstr>Image</vt:lpstr>
      <vt:lpstr>TestCheck Worksheet Builder Equation</vt:lpstr>
      <vt:lpstr>ips Publishing Equation</vt:lpstr>
      <vt:lpstr>G.3cd</vt:lpstr>
      <vt:lpstr>Lines of Symmetry</vt:lpstr>
      <vt:lpstr>Point of Symmetry</vt:lpstr>
      <vt:lpstr>Be careful!!</vt:lpstr>
      <vt:lpstr>Types of Transformations</vt:lpstr>
      <vt:lpstr>Reflections</vt:lpstr>
      <vt:lpstr>Reflections – continued…</vt:lpstr>
      <vt:lpstr>Reflections across specific lines:</vt:lpstr>
      <vt:lpstr>Translations (slides)</vt:lpstr>
      <vt:lpstr>Composite Reflections</vt:lpstr>
      <vt:lpstr>Rotations</vt:lpstr>
      <vt:lpstr>Rotation is simply turning about a fixed point. </vt:lpstr>
      <vt:lpstr>CLOCKWISE </vt:lpstr>
      <vt:lpstr>Hands in the air on the wheel. </vt:lpstr>
      <vt:lpstr>Make a clockwise turn.</vt:lpstr>
      <vt:lpstr>PowerPoint Presentation</vt:lpstr>
      <vt:lpstr>PowerPoint Presentation</vt:lpstr>
      <vt:lpstr>Rotate 90° clockwise</vt:lpstr>
      <vt:lpstr>Rotate 90° clockwise</vt:lpstr>
      <vt:lpstr>COUNTERCLOCKWISE </vt:lpstr>
      <vt:lpstr>Hands in the air on the wheel. </vt:lpstr>
      <vt:lpstr>Make a counterclockwise turn.</vt:lpstr>
      <vt:lpstr>PowerPoint Presentation</vt:lpstr>
      <vt:lpstr>PowerPoint Presentation</vt:lpstr>
      <vt:lpstr>Rotate 90° counterclockwise</vt:lpstr>
      <vt:lpstr>Rotate 90° counterclockwise</vt:lpstr>
      <vt:lpstr> Rotating 180 degrees changes the sign of the x and the sign of the y. (or rotate 90° twice) (for 270° rotate 90° 3x)</vt:lpstr>
      <vt:lpstr>PowerPoint Presentation</vt:lpstr>
      <vt:lpstr>PowerPoint Presentation</vt:lpstr>
      <vt:lpstr>Rotate 180°</vt:lpstr>
      <vt:lpstr>Rotate 180°</vt:lpstr>
      <vt:lpstr>Angles of rotation </vt:lpstr>
      <vt:lpstr>Angles of Rotation . .  </vt:lpstr>
      <vt:lpstr>Dilations</vt:lpstr>
      <vt:lpstr>Dilations – continued…</vt:lpstr>
      <vt:lpstr>Dilations – examples…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Transformations</dc:title>
  <dc:creator>Authorized User</dc:creator>
  <cp:lastModifiedBy>Luiza S. Wood (lswood)</cp:lastModifiedBy>
  <cp:revision>61</cp:revision>
  <cp:lastPrinted>2012-04-26T17:12:52Z</cp:lastPrinted>
  <dcterms:created xsi:type="dcterms:W3CDTF">2006-07-13T14:55:48Z</dcterms:created>
  <dcterms:modified xsi:type="dcterms:W3CDTF">2013-08-12T20:50:19Z</dcterms:modified>
</cp:coreProperties>
</file>