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5"/>
  </p:sldMasterIdLst>
  <p:notesMasterIdLst>
    <p:notesMasterId r:id="rId19"/>
  </p:notesMasterIdLst>
  <p:handoutMasterIdLst>
    <p:handoutMasterId r:id="rId20"/>
  </p:handoutMasterIdLst>
  <p:sldIdLst>
    <p:sldId id="263" r:id="rId6"/>
    <p:sldId id="257" r:id="rId7"/>
    <p:sldId id="258" r:id="rId8"/>
    <p:sldId id="264" r:id="rId9"/>
    <p:sldId id="259" r:id="rId10"/>
    <p:sldId id="260" r:id="rId11"/>
    <p:sldId id="266" r:id="rId12"/>
    <p:sldId id="261" r:id="rId13"/>
    <p:sldId id="268" r:id="rId14"/>
    <p:sldId id="262" r:id="rId15"/>
    <p:sldId id="269" r:id="rId16"/>
    <p:sldId id="270" r:id="rId17"/>
    <p:sldId id="271" r:id="rId18"/>
  </p:sldIdLst>
  <p:sldSz cx="9144000" cy="6858000" type="screen4x3"/>
  <p:notesSz cx="6858000" cy="9144000"/>
  <p:custDataLst>
    <p:custData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ED8A364-5BD7-40C5-80E1-727FAA53E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96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70D4E1C-A828-4C64-A45E-D5F12ED4E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65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1FD157F-610C-4118-A983-A3AD8CC4C934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34CCB-7E8F-4490-B8A0-C0574D03C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0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FD9D-D6A4-485B-9F7C-94705CE2E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6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02FA-38B4-48F4-85C9-8003B388E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83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48199-D3E3-4CFB-B66B-D66E9E5EF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31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620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15400-0F89-472E-90A9-EF2CBD432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4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D00AC-533A-4AA0-99C6-C7BB8FA97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27870-9DE9-4CA0-9840-73650100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84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BA1C7-95B9-4F7A-8F4D-655776121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4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EA598-773A-4A17-A0DF-289E2CEA8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AD08A-955F-4412-978C-4373B3E6D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0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12298-87A6-4923-BB34-219B4C302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4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F1E18-8E5F-45A3-9CAC-A7E1A8A18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4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39312-550F-4054-AEE8-CDF054FB7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Lesson 10-1: Constructions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8FAD15AD-C715-4F0F-8BBD-1953C7EB1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henrico.k12.va.us/glenallenhs/anderson_p/VideoLecture/WMVideos/Perpendicular_PointNotOnLine.wm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eachers.henrico.k12.va.us/glenallenhs/anderson_p/VideoLecture/SixBasicConstructionsGSP/PerpFromPtNotOnLine.sw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creencast.com/t/A930NdCRl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hyperlink" Target="http://teachers.henrico.k12.va.us/glenallenhs/anderson_p/VideoLecture/SixBasicConstructionsGSP/CongruentSegments.sw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://teachers.henrico.k12.va.us/glenallenhs/anderson_p/VideoLecture/WMVideos/CongruentSegment.wmv" TargetMode="Externa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henrico.k12.va.us/glenallenhs/anderson_p/VideoLecture/WMVideos/CongruentAngle.wm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eachers.henrico.k12.va.us/glenallenhs/anderson_p/VideoLecture/SixBasicConstructionsGSP/CongruentAngles.sw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jpe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oleObject" Target="../embeddings/oleObject5.bin"/><Relationship Id="rId7" Type="http://schemas.openxmlformats.org/officeDocument/2006/relationships/image" Target="../media/image8.wmf"/><Relationship Id="rId12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hyperlink" Target="http://teachers.henrico.k12.va.us/glenallenhs/anderson_p/VideoLecture/SixBasicConstructionsGSP/PerpendicularBisector.swf" TargetMode="External"/><Relationship Id="rId5" Type="http://schemas.openxmlformats.org/officeDocument/2006/relationships/oleObject" Target="../embeddings/oleObject6.bin"/><Relationship Id="rId10" Type="http://schemas.openxmlformats.org/officeDocument/2006/relationships/hyperlink" Target="http://teachers.henrico.k12.va.us/glenallenhs/anderson_p/VideoLecture/WMVideos/SegmentBisector.wmv" TargetMode="External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henrico.k12.va.us/glenallenhs/anderson_p/VideoLecture/WMVideos/AngleBisector.wm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eachers.henrico.k12.va.us/glenallenhs/anderson_p/VideoLecture/SixBasicConstructionsGSP/AngleBisector.sw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achers.henrico.k12.va.us/glenallenhs/anderson_p/VideoLecture/WMVideos/Perpendicular_PointOnLine.wm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teachers.henrico.k12.va.us/glenallenhs/anderson_p/VideoLecture/SixBasicConstructionsGSP/PerpFromPtOnLine.sw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5F39EF-6622-4D4D-84EB-61EE6B7681F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696200" cy="914400"/>
          </a:xfrm>
        </p:spPr>
        <p:txBody>
          <a:bodyPr lIns="91431" tIns="45716" rIns="91431" bIns="45716" anchor="t"/>
          <a:lstStyle/>
          <a:p>
            <a:pPr eaLnBrk="1" hangingPunct="1"/>
            <a:r>
              <a:rPr lang="en-US" altLang="en-US" sz="5400" b="1" smtClean="0">
                <a:solidFill>
                  <a:schemeClr val="tx1"/>
                </a:solidFill>
                <a:latin typeface="Times New Roman" pitchFamily="18" charset="0"/>
              </a:rPr>
              <a:t>G.4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819400"/>
            <a:ext cx="6400800" cy="1087438"/>
          </a:xfrm>
        </p:spPr>
        <p:txBody>
          <a:bodyPr lIns="91431" tIns="45716" rIns="91431" bIns="45716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8000" b="1" smtClean="0">
                <a:latin typeface="Times New Roman" pitchFamily="18" charset="0"/>
              </a:rPr>
              <a:t>Constructions</a:t>
            </a: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781800" y="5410200"/>
          <a:ext cx="18526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Image" r:id="rId4" imgW="1853315" imgH="723554" progId="PhotoshopElements.Image.3">
                  <p:embed/>
                </p:oleObj>
              </mc:Choice>
              <mc:Fallback>
                <p:oleObj name="Image" r:id="rId4" imgW="1853315" imgH="723554" progId="PhotoshopElements.Image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410200"/>
                        <a:ext cx="1852613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581CB9A-A12C-4180-BDC5-87844117122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9906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tx1"/>
                </a:solidFill>
                <a:latin typeface="Times New Roman" pitchFamily="18" charset="0"/>
              </a:rPr>
              <a:t>Construction of a perpendicular from a point not on the line</a:t>
            </a:r>
            <a:r>
              <a:rPr lang="en-US" altLang="en-US" sz="3200" b="1" i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42672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latin typeface="Times New Roman" pitchFamily="18" charset="0"/>
              </a:rPr>
              <a:t>Draw line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b="1">
                <a:latin typeface="Times New Roman" pitchFamily="18" charset="0"/>
              </a:rPr>
              <a:t> and mark a point Z not on the line.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latin typeface="Times New Roman" pitchFamily="18" charset="0"/>
              </a:rPr>
              <a:t>Place compass at Z and draw an arc that intersects line </a:t>
            </a:r>
            <a:r>
              <a:rPr lang="en-US" sz="2400" b="1" i="1">
                <a:latin typeface="Times New Roman" pitchFamily="18" charset="0"/>
              </a:rPr>
              <a:t>n </a:t>
            </a:r>
            <a:r>
              <a:rPr lang="en-US" sz="2400" b="1">
                <a:latin typeface="Times New Roman" pitchFamily="18" charset="0"/>
              </a:rPr>
              <a:t>in two different places. Label the pts. of intersection X &amp; Y.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latin typeface="Times New Roman" pitchFamily="18" charset="0"/>
              </a:rPr>
              <a:t>Place the compass at X with a setting greater that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n-US" sz="2400" b="1">
                <a:latin typeface="Times New Roman" pitchFamily="18" charset="0"/>
              </a:rPr>
              <a:t>XY, draw an arc below the line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b="1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4343400" y="1752600"/>
            <a:ext cx="0" cy="441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800600" y="40386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648200" y="419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n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6553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4008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Z</a:t>
            </a:r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 rot="7888063">
            <a:off x="5385594" y="2520157"/>
            <a:ext cx="2390775" cy="2503487"/>
          </a:xfrm>
          <a:custGeom>
            <a:avLst/>
            <a:gdLst>
              <a:gd name="T0" fmla="*/ 0 w 40706"/>
              <a:gd name="T1" fmla="*/ 2147483647 h 40945"/>
              <a:gd name="T2" fmla="*/ 2147483647 w 40706"/>
              <a:gd name="T3" fmla="*/ 2147483647 h 40945"/>
              <a:gd name="T4" fmla="*/ 2147483647 w 40706"/>
              <a:gd name="T5" fmla="*/ 2147483647 h 409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706" h="40945" fill="none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</a:path>
              <a:path w="40706" h="40945" stroke="0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  <a:lnTo>
                  <a:pt x="19106" y="21600"/>
                </a:lnTo>
                <a:lnTo>
                  <a:pt x="0" y="1152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8768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X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924800" y="4191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Y</a:t>
            </a:r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5257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7772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81" name="Picture 17" descr="compas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30139">
            <a:off x="6889750" y="2254250"/>
            <a:ext cx="17526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2" name="Arc 18"/>
          <p:cNvSpPr>
            <a:spLocks/>
          </p:cNvSpPr>
          <p:nvPr/>
        </p:nvSpPr>
        <p:spPr bwMode="auto">
          <a:xfrm rot="4871592">
            <a:off x="6172200" y="51816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283" name="Picture 19" descr="compas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17159">
            <a:off x="5528469" y="3691731"/>
            <a:ext cx="217805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133600" y="5791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  <a:latin typeface="Times New Roman" pitchFamily="18" charset="0"/>
              </a:rPr>
              <a:t>Continued……</a:t>
            </a:r>
          </a:p>
        </p:txBody>
      </p:sp>
      <p:sp>
        <p:nvSpPr>
          <p:cNvPr id="12307" name="Rectangle 22"/>
          <p:cNvSpPr>
            <a:spLocks noChangeArrowheads="1"/>
          </p:cNvSpPr>
          <p:nvPr/>
        </p:nvSpPr>
        <p:spPr bwMode="auto">
          <a:xfrm>
            <a:off x="2612280" y="1196975"/>
            <a:ext cx="37257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3"/>
              </a:rPr>
              <a:t>Compass Video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4"/>
              </a:rPr>
              <a:t>Sketchpad Video</a:t>
            </a:r>
            <a:endParaRPr lang="en-US" sz="2000" dirty="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3" grpId="0"/>
      <p:bldP spid="11274" grpId="0" animBg="1"/>
      <p:bldP spid="11275" grpId="0"/>
      <p:bldP spid="11276" grpId="0" animBg="1"/>
      <p:bldP spid="11277" grpId="0"/>
      <p:bldP spid="11278" grpId="0"/>
      <p:bldP spid="11279" grpId="0" animBg="1"/>
      <p:bldP spid="11280" grpId="0" animBg="1"/>
      <p:bldP spid="11282" grpId="0" animBg="1"/>
      <p:bldP spid="112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08D882F-6FED-4042-9AFF-C603F439A3E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tx1"/>
                </a:solidFill>
                <a:latin typeface="Times New Roman" pitchFamily="18" charset="0"/>
              </a:rPr>
              <a:t>Construction of a perpendicular from a point not on the line - </a:t>
            </a:r>
            <a:r>
              <a:rPr lang="en-US" altLang="en-US" sz="3200" b="1" i="1" smtClean="0">
                <a:solidFill>
                  <a:schemeClr val="tx1"/>
                </a:solidFill>
                <a:latin typeface="Times New Roman" pitchFamily="18" charset="0"/>
              </a:rPr>
              <a:t>continuation</a:t>
            </a:r>
            <a:r>
              <a:rPr lang="en-US" altLang="en-US" sz="40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36886" name="Object 22"/>
          <p:cNvGraphicFramePr>
            <a:graphicFrameLocks noChangeAspect="1"/>
          </p:cNvGraphicFramePr>
          <p:nvPr>
            <p:ph sz="half" idx="1"/>
          </p:nvPr>
        </p:nvGraphicFramePr>
        <p:xfrm>
          <a:off x="1828800" y="5638800"/>
          <a:ext cx="2400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3" imgW="799753" imgH="241195" progId="Equation.DSMT4">
                  <p:embed/>
                </p:oleObj>
              </mc:Choice>
              <mc:Fallback>
                <p:oleObj name="Equation" r:id="rId3" imgW="799753" imgH="24119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638800"/>
                        <a:ext cx="24003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4267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400" b="1">
                <a:latin typeface="Times New Roman" pitchFamily="18" charset="0"/>
              </a:rPr>
              <a:t>4.  Using same compass setting as in Step 3, place the compass at pt. Y and draw an arc intersecting the previously drawn. Label the pt. of intersection A.</a:t>
            </a:r>
          </a:p>
          <a:p>
            <a:pPr>
              <a:buFontTx/>
              <a:buAutoNum type="arabicPeriod" startAt="5"/>
            </a:pPr>
            <a:r>
              <a:rPr lang="en-US" sz="2400" b="1">
                <a:latin typeface="Times New Roman" pitchFamily="18" charset="0"/>
              </a:rPr>
              <a:t>Use a straightedge to draw             </a:t>
            </a:r>
          </a:p>
          <a:p>
            <a:r>
              <a:rPr lang="en-US" sz="2400" b="1">
                <a:latin typeface="Times New Roman" pitchFamily="18" charset="0"/>
              </a:rPr>
              <a:t>                 .</a:t>
            </a:r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4343400" y="1752600"/>
            <a:ext cx="0" cy="441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4800600" y="4038600"/>
            <a:ext cx="388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4648200" y="419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n</a:t>
            </a:r>
          </a:p>
        </p:txBody>
      </p:sp>
      <p:sp>
        <p:nvSpPr>
          <p:cNvPr id="13321" name="Oval 7"/>
          <p:cNvSpPr>
            <a:spLocks noChangeArrowheads="1"/>
          </p:cNvSpPr>
          <p:nvPr/>
        </p:nvSpPr>
        <p:spPr bwMode="auto">
          <a:xfrm>
            <a:off x="6553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64008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Z</a:t>
            </a:r>
          </a:p>
        </p:txBody>
      </p:sp>
      <p:sp>
        <p:nvSpPr>
          <p:cNvPr id="13323" name="Arc 9"/>
          <p:cNvSpPr>
            <a:spLocks/>
          </p:cNvSpPr>
          <p:nvPr/>
        </p:nvSpPr>
        <p:spPr bwMode="auto">
          <a:xfrm rot="7888063">
            <a:off x="5385594" y="2520157"/>
            <a:ext cx="2390775" cy="2503487"/>
          </a:xfrm>
          <a:custGeom>
            <a:avLst/>
            <a:gdLst>
              <a:gd name="T0" fmla="*/ 0 w 40706"/>
              <a:gd name="T1" fmla="*/ 2147483647 h 40945"/>
              <a:gd name="T2" fmla="*/ 2147483647 w 40706"/>
              <a:gd name="T3" fmla="*/ 2147483647 h 40945"/>
              <a:gd name="T4" fmla="*/ 2147483647 w 40706"/>
              <a:gd name="T5" fmla="*/ 2147483647 h 409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706" h="40945" fill="none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</a:path>
              <a:path w="40706" h="40945" stroke="0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  <a:lnTo>
                  <a:pt x="19106" y="21600"/>
                </a:lnTo>
                <a:lnTo>
                  <a:pt x="0" y="1152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0"/>
          <p:cNvSpPr txBox="1">
            <a:spLocks noChangeArrowheads="1"/>
          </p:cNvSpPr>
          <p:nvPr/>
        </p:nvSpPr>
        <p:spPr bwMode="auto">
          <a:xfrm>
            <a:off x="48768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X</a:t>
            </a:r>
          </a:p>
        </p:txBody>
      </p:sp>
      <p:sp>
        <p:nvSpPr>
          <p:cNvPr id="13325" name="Text Box 11"/>
          <p:cNvSpPr txBox="1">
            <a:spLocks noChangeArrowheads="1"/>
          </p:cNvSpPr>
          <p:nvPr/>
        </p:nvSpPr>
        <p:spPr bwMode="auto">
          <a:xfrm>
            <a:off x="7924800" y="4191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Y</a:t>
            </a:r>
          </a:p>
        </p:txBody>
      </p:sp>
      <p:sp>
        <p:nvSpPr>
          <p:cNvPr id="13326" name="Oval 12"/>
          <p:cNvSpPr>
            <a:spLocks noChangeArrowheads="1"/>
          </p:cNvSpPr>
          <p:nvPr/>
        </p:nvSpPr>
        <p:spPr bwMode="auto">
          <a:xfrm>
            <a:off x="5257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Oval 13"/>
          <p:cNvSpPr>
            <a:spLocks noChangeArrowheads="1"/>
          </p:cNvSpPr>
          <p:nvPr/>
        </p:nvSpPr>
        <p:spPr bwMode="auto">
          <a:xfrm>
            <a:off x="7772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rc 15"/>
          <p:cNvSpPr>
            <a:spLocks/>
          </p:cNvSpPr>
          <p:nvPr/>
        </p:nvSpPr>
        <p:spPr bwMode="auto">
          <a:xfrm rot="4871592">
            <a:off x="6172200" y="51816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Arc 18"/>
          <p:cNvSpPr>
            <a:spLocks/>
          </p:cNvSpPr>
          <p:nvPr/>
        </p:nvSpPr>
        <p:spPr bwMode="auto">
          <a:xfrm rot="10149582">
            <a:off x="6248400" y="52578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6629400" y="1828800"/>
            <a:ext cx="0" cy="457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Oval 20"/>
          <p:cNvSpPr>
            <a:spLocks noChangeArrowheads="1"/>
          </p:cNvSpPr>
          <p:nvPr/>
        </p:nvSpPr>
        <p:spPr bwMode="auto">
          <a:xfrm>
            <a:off x="6553200" y="594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6019800" y="5715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graphicFrame>
        <p:nvGraphicFramePr>
          <p:cNvPr id="36888" name="Object 24"/>
          <p:cNvGraphicFramePr>
            <a:graphicFrameLocks noChangeAspect="1"/>
          </p:cNvGraphicFramePr>
          <p:nvPr>
            <p:ph sz="half" idx="2"/>
          </p:nvPr>
        </p:nvGraphicFramePr>
        <p:xfrm>
          <a:off x="1143000" y="5181600"/>
          <a:ext cx="457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5" imgW="228501" imgH="203112" progId="Equation.DSMT4">
                  <p:embed/>
                </p:oleObj>
              </mc:Choice>
              <mc:Fallback>
                <p:oleObj name="Equation" r:id="rId5" imgW="228501" imgH="20311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81600"/>
                        <a:ext cx="457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90" name="Picture 26" descr="compass2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85319">
            <a:off x="6170613" y="3640138"/>
            <a:ext cx="1109662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 animBg="1"/>
      <p:bldP spid="36883" grpId="0" animBg="1"/>
      <p:bldP spid="36884" grpId="0" animBg="1"/>
      <p:bldP spid="368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rc 9"/>
          <p:cNvSpPr>
            <a:spLocks/>
          </p:cNvSpPr>
          <p:nvPr/>
        </p:nvSpPr>
        <p:spPr bwMode="auto">
          <a:xfrm rot="2163474">
            <a:off x="6788106" y="1246681"/>
            <a:ext cx="873124" cy="1600200"/>
          </a:xfrm>
          <a:custGeom>
            <a:avLst/>
            <a:gdLst>
              <a:gd name="T0" fmla="*/ 0 w 21600"/>
              <a:gd name="T1" fmla="*/ 0 h 43014"/>
              <a:gd name="T2" fmla="*/ 206661505 w 21600"/>
              <a:gd name="T3" fmla="*/ 434857799 h 43014"/>
              <a:gd name="T4" fmla="*/ 0 w 21600"/>
              <a:gd name="T5" fmla="*/ 218369285 h 430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1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436"/>
                  <a:pt x="13570" y="41595"/>
                  <a:pt x="2827" y="43014"/>
                </a:cubicBezTo>
              </a:path>
              <a:path w="21600" h="4301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436"/>
                  <a:pt x="13570" y="41595"/>
                  <a:pt x="2827" y="4301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39" name="Straight Arrow Connector 12"/>
          <p:cNvCxnSpPr>
            <a:cxnSpLocks noChangeShapeType="1"/>
            <a:stCxn id="14345" idx="7"/>
          </p:cNvCxnSpPr>
          <p:nvPr/>
        </p:nvCxnSpPr>
        <p:spPr bwMode="auto">
          <a:xfrm flipV="1">
            <a:off x="5502275" y="1463675"/>
            <a:ext cx="1804988" cy="28257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itle 1"/>
          <p:cNvSpPr>
            <a:spLocks noGrp="1"/>
          </p:cNvSpPr>
          <p:nvPr>
            <p:ph type="title"/>
          </p:nvPr>
        </p:nvSpPr>
        <p:spPr>
          <a:xfrm>
            <a:off x="720353" y="381000"/>
            <a:ext cx="7696200" cy="1416050"/>
          </a:xfrm>
        </p:spPr>
        <p:txBody>
          <a:bodyPr/>
          <a:lstStyle/>
          <a:p>
            <a:pPr algn="ctr" eaLnBrk="1" hangingPunct="1"/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Construction a line parallel to a given line through a point A not on the given line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b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smtClean="0">
                <a:solidFill>
                  <a:schemeClr val="tx1"/>
                </a:solidFill>
                <a:latin typeface="Times New Roman" pitchFamily="18" charset="0"/>
                <a:hlinkClick r:id="rId2"/>
              </a:rPr>
              <a:t>Sketchpad Video</a:t>
            </a:r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en-US" sz="1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771900" cy="4038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1800" b="1" dirty="0" smtClean="0"/>
              <a:t>Construct point Z on the given line.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1800" b="1" dirty="0" smtClean="0"/>
              <a:t>Construct Ray ZA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1800" b="1" dirty="0" smtClean="0"/>
              <a:t>Construct 2 circles or arcs with the same radius from Z and A. Construct points B and C on Ray ZA.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1800" b="1" dirty="0" smtClean="0"/>
              <a:t>Construct the Point of intersection of the Circle and the given line. Call it D.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en-US" sz="1800" b="1" dirty="0" smtClean="0"/>
              <a:t>Measure with your compass the opening of ARC BD</a:t>
            </a:r>
            <a:r>
              <a:rPr lang="en-US" sz="1800" b="1" smtClean="0"/>
              <a:t>. </a:t>
            </a:r>
            <a:endParaRPr lang="en-US" sz="1800" b="1" dirty="0" smtClean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2005158-5A35-43B5-B8CD-9F8160D8BA6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43" name="Line 8"/>
          <p:cNvSpPr>
            <a:spLocks noGrp="1" noChangeShapeType="1" noTextEdit="1"/>
          </p:cNvSpPr>
          <p:nvPr>
            <p:ph sz="half" idx="2"/>
          </p:nvPr>
        </p:nvSpPr>
        <p:spPr>
          <a:xfrm>
            <a:off x="4495800" y="4343400"/>
            <a:ext cx="4038600" cy="0"/>
          </a:xfrm>
          <a:prstGeom prst="line">
            <a:avLst/>
          </a:prstGeom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i="1" dirty="0">
                <a:solidFill>
                  <a:srgbClr val="FF0000"/>
                </a:solidFill>
              </a:rPr>
              <a:t>Continue …. </a:t>
            </a:r>
          </a:p>
          <a:p>
            <a:endParaRPr lang="en-US" dirty="0"/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5257800" y="4572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Z</a:t>
            </a:r>
          </a:p>
        </p:txBody>
      </p:sp>
      <p:sp>
        <p:nvSpPr>
          <p:cNvPr id="14345" name="Oval 10"/>
          <p:cNvSpPr>
            <a:spLocks noChangeArrowheads="1"/>
          </p:cNvSpPr>
          <p:nvPr/>
        </p:nvSpPr>
        <p:spPr bwMode="auto">
          <a:xfrm>
            <a:off x="53721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553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172200" y="23891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14348" name="Arc 9"/>
          <p:cNvSpPr>
            <a:spLocks/>
          </p:cNvSpPr>
          <p:nvPr/>
        </p:nvSpPr>
        <p:spPr bwMode="auto">
          <a:xfrm rot="602357">
            <a:off x="4686300" y="3676650"/>
            <a:ext cx="1524000" cy="1485900"/>
          </a:xfrm>
          <a:custGeom>
            <a:avLst/>
            <a:gdLst>
              <a:gd name="T0" fmla="*/ 0 w 40706"/>
              <a:gd name="T1" fmla="*/ 551169683 h 40945"/>
              <a:gd name="T2" fmla="*/ 1507452736 w 40706"/>
              <a:gd name="T3" fmla="*/ 1958316293 h 40945"/>
              <a:gd name="T4" fmla="*/ 1003043517 w 40706"/>
              <a:gd name="T5" fmla="*/ 1033083651 h 409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706" h="40945" fill="none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</a:path>
              <a:path w="40706" h="40945" stroke="0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  <a:lnTo>
                  <a:pt x="19106" y="21600"/>
                </a:lnTo>
                <a:lnTo>
                  <a:pt x="0" y="1152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Arc 9"/>
          <p:cNvSpPr>
            <a:spLocks/>
          </p:cNvSpPr>
          <p:nvPr/>
        </p:nvSpPr>
        <p:spPr bwMode="auto">
          <a:xfrm rot="602357">
            <a:off x="5867400" y="1847850"/>
            <a:ext cx="1524000" cy="1485900"/>
          </a:xfrm>
          <a:custGeom>
            <a:avLst/>
            <a:gdLst>
              <a:gd name="T0" fmla="*/ 0 w 40706"/>
              <a:gd name="T1" fmla="*/ 551169683 h 40945"/>
              <a:gd name="T2" fmla="*/ 1507452736 w 40706"/>
              <a:gd name="T3" fmla="*/ 1958316293 h 40945"/>
              <a:gd name="T4" fmla="*/ 1003043517 w 40706"/>
              <a:gd name="T5" fmla="*/ 1033083651 h 409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706" h="40945" fill="none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</a:path>
              <a:path w="40706" h="40945" stroke="0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  <a:lnTo>
                  <a:pt x="19106" y="21600"/>
                </a:lnTo>
                <a:lnTo>
                  <a:pt x="0" y="1152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Oval 10"/>
          <p:cNvSpPr>
            <a:spLocks noChangeArrowheads="1"/>
          </p:cNvSpPr>
          <p:nvPr/>
        </p:nvSpPr>
        <p:spPr bwMode="auto">
          <a:xfrm>
            <a:off x="5749925" y="3698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Oval 10"/>
          <p:cNvSpPr>
            <a:spLocks noChangeArrowheads="1"/>
          </p:cNvSpPr>
          <p:nvPr/>
        </p:nvSpPr>
        <p:spPr bwMode="auto">
          <a:xfrm>
            <a:off x="6096000" y="42735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11"/>
          <p:cNvSpPr txBox="1">
            <a:spLocks noChangeArrowheads="1"/>
          </p:cNvSpPr>
          <p:nvPr/>
        </p:nvSpPr>
        <p:spPr bwMode="auto">
          <a:xfrm>
            <a:off x="5521325" y="33178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14353" name="Text Box 11"/>
          <p:cNvSpPr txBox="1">
            <a:spLocks noChangeArrowheads="1"/>
          </p:cNvSpPr>
          <p:nvPr/>
        </p:nvSpPr>
        <p:spPr bwMode="auto">
          <a:xfrm>
            <a:off x="6435725" y="182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</a:t>
            </a:r>
          </a:p>
        </p:txBody>
      </p:sp>
      <p:sp>
        <p:nvSpPr>
          <p:cNvPr id="14354" name="Oval 10"/>
          <p:cNvSpPr>
            <a:spLocks noChangeArrowheads="1"/>
          </p:cNvSpPr>
          <p:nvPr/>
        </p:nvSpPr>
        <p:spPr bwMode="auto">
          <a:xfrm>
            <a:off x="6905625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Text Box 11"/>
          <p:cNvSpPr txBox="1">
            <a:spLocks noChangeArrowheads="1"/>
          </p:cNvSpPr>
          <p:nvPr/>
        </p:nvSpPr>
        <p:spPr bwMode="auto">
          <a:xfrm>
            <a:off x="6172200" y="44323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D</a:t>
            </a:r>
          </a:p>
        </p:txBody>
      </p:sp>
      <p:sp>
        <p:nvSpPr>
          <p:cNvPr id="14356" name="Line 5"/>
          <p:cNvSpPr>
            <a:spLocks noChangeShapeType="1"/>
          </p:cNvSpPr>
          <p:nvPr/>
        </p:nvSpPr>
        <p:spPr bwMode="auto">
          <a:xfrm>
            <a:off x="4343400" y="1905000"/>
            <a:ext cx="0" cy="441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357" name="Picture 18" descr="compas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30139">
            <a:off x="7211218" y="1332707"/>
            <a:ext cx="811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Picture 17" descr="compas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30139">
            <a:off x="6223793" y="3196432"/>
            <a:ext cx="811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43" grpId="0" uiExpand="1" build="p" animBg="1"/>
      <p:bldP spid="14344" grpId="0"/>
      <p:bldP spid="14345" grpId="0" animBg="1"/>
      <p:bldP spid="14346" grpId="0" animBg="1"/>
      <p:bldP spid="14347" grpId="0"/>
      <p:bldP spid="14348" grpId="0" animBg="1"/>
      <p:bldP spid="14349" grpId="0" animBg="1"/>
      <p:bldP spid="14350" grpId="0" animBg="1"/>
      <p:bldP spid="14351" grpId="0" animBg="1"/>
      <p:bldP spid="14352" grpId="0"/>
      <p:bldP spid="14353" grpId="0"/>
      <p:bldP spid="14354" grpId="0" animBg="1"/>
      <p:bldP spid="143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 9"/>
          <p:cNvSpPr>
            <a:spLocks/>
          </p:cNvSpPr>
          <p:nvPr/>
        </p:nvSpPr>
        <p:spPr bwMode="auto">
          <a:xfrm rot="2163474">
            <a:off x="6711906" y="1344119"/>
            <a:ext cx="873124" cy="1600200"/>
          </a:xfrm>
          <a:custGeom>
            <a:avLst/>
            <a:gdLst>
              <a:gd name="T0" fmla="*/ 0 w 21600"/>
              <a:gd name="T1" fmla="*/ 0 h 43014"/>
              <a:gd name="T2" fmla="*/ 206661505 w 21600"/>
              <a:gd name="T3" fmla="*/ 434857799 h 43014"/>
              <a:gd name="T4" fmla="*/ 0 w 21600"/>
              <a:gd name="T5" fmla="*/ 218369285 h 430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1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436"/>
                  <a:pt x="13570" y="41595"/>
                  <a:pt x="2827" y="43014"/>
                </a:cubicBezTo>
              </a:path>
              <a:path w="21600" h="4301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436"/>
                  <a:pt x="13570" y="41595"/>
                  <a:pt x="2827" y="4301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62" name="Straight Arrow Connector 3"/>
          <p:cNvCxnSpPr>
            <a:cxnSpLocks noChangeShapeType="1"/>
          </p:cNvCxnSpPr>
          <p:nvPr/>
        </p:nvCxnSpPr>
        <p:spPr bwMode="auto">
          <a:xfrm flipH="1">
            <a:off x="4648200" y="2513013"/>
            <a:ext cx="3810000" cy="0"/>
          </a:xfrm>
          <a:prstGeom prst="straightConnector1">
            <a:avLst/>
          </a:prstGeom>
          <a:noFill/>
          <a:ln w="34925" algn="ctr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4" name="Straight Arrow Connector 12"/>
          <p:cNvCxnSpPr>
            <a:cxnSpLocks noChangeShapeType="1"/>
            <a:stCxn id="15370" idx="7"/>
          </p:cNvCxnSpPr>
          <p:nvPr/>
        </p:nvCxnSpPr>
        <p:spPr bwMode="auto">
          <a:xfrm flipV="1">
            <a:off x="5502275" y="1463675"/>
            <a:ext cx="1804988" cy="28257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5" name="Title 1"/>
          <p:cNvSpPr>
            <a:spLocks noGrp="1"/>
          </p:cNvSpPr>
          <p:nvPr>
            <p:ph type="title"/>
          </p:nvPr>
        </p:nvSpPr>
        <p:spPr>
          <a:xfrm>
            <a:off x="762000" y="320675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Construction a line parallel to a given line through a point A not on the given line. </a:t>
            </a:r>
            <a: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en-US" sz="1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771900" cy="4038600"/>
          </a:xfrm>
        </p:spPr>
        <p:txBody>
          <a:bodyPr/>
          <a:lstStyle/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AutoNum type="arabicPeriod" startAt="6"/>
              <a:defRPr/>
            </a:pPr>
            <a:r>
              <a:rPr lang="en-US" sz="1800" b="1" dirty="0"/>
              <a:t>Construct another circle/ arc from C now with the same opening. You will find the a point of intersection with Circle A. Call it F.</a:t>
            </a:r>
          </a:p>
          <a:p>
            <a:pPr marL="457200" indent="-457200" eaLnBrk="1" hangingPunct="1">
              <a:spcBef>
                <a:spcPct val="50000"/>
              </a:spcBef>
              <a:buFont typeface="Wingdings" pitchFamily="2" charset="2"/>
              <a:buAutoNum type="arabicPeriod" startAt="6"/>
              <a:defRPr/>
            </a:pPr>
            <a:r>
              <a:rPr lang="en-US" sz="1800" b="1" dirty="0"/>
              <a:t>Construct Line AF.</a:t>
            </a:r>
          </a:p>
          <a:p>
            <a:pPr eaLnBrk="1" hangingPunct="1">
              <a:defRPr/>
            </a:pPr>
            <a:r>
              <a:rPr lang="en-US" sz="1800" dirty="0"/>
              <a:t>We basically constructed a congruent angle to angle Z from Vertex A. </a:t>
            </a:r>
          </a:p>
          <a:p>
            <a:pPr eaLnBrk="1" hangingPunct="1">
              <a:defRPr/>
            </a:pPr>
            <a:r>
              <a:rPr lang="en-US" sz="1800" dirty="0"/>
              <a:t>By having this to angles congruent we can be certain that the two lines are parallel</a:t>
            </a:r>
            <a:r>
              <a:rPr lang="en-US" sz="1800" dirty="0" smtClean="0"/>
              <a:t>.</a:t>
            </a:r>
          </a:p>
          <a:p>
            <a:pPr marL="0" indent="0" eaLnBrk="1" hangingPunct="1">
              <a:buNone/>
              <a:defRPr/>
            </a:pPr>
            <a:r>
              <a:rPr lang="en-US" sz="2400" b="1" dirty="0" smtClean="0"/>
              <a:t>        Line AF // Line ZD</a:t>
            </a:r>
            <a:endParaRPr lang="en-US" sz="1800" b="1" dirty="0"/>
          </a:p>
        </p:txBody>
      </p:sp>
      <p:sp>
        <p:nvSpPr>
          <p:cNvPr id="153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B2C7766-9713-4B02-A7D5-BAE698B010E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8" name="Line 8"/>
          <p:cNvSpPr>
            <a:spLocks noGrp="1" noChangeShapeType="1" noTextEdit="1"/>
          </p:cNvSpPr>
          <p:nvPr>
            <p:ph sz="half" idx="2"/>
          </p:nvPr>
        </p:nvSpPr>
        <p:spPr>
          <a:xfrm>
            <a:off x="4438650" y="4329113"/>
            <a:ext cx="4038600" cy="0"/>
          </a:xfrm>
          <a:prstGeom prst="line">
            <a:avLst/>
          </a:prstGeom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5257800" y="4572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Z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53721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65532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172200" y="238918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15373" name="Arc 9"/>
          <p:cNvSpPr>
            <a:spLocks/>
          </p:cNvSpPr>
          <p:nvPr/>
        </p:nvSpPr>
        <p:spPr bwMode="auto">
          <a:xfrm rot="602357">
            <a:off x="4686300" y="3676650"/>
            <a:ext cx="1524000" cy="1485900"/>
          </a:xfrm>
          <a:custGeom>
            <a:avLst/>
            <a:gdLst>
              <a:gd name="T0" fmla="*/ 0 w 40706"/>
              <a:gd name="T1" fmla="*/ 551169683 h 40945"/>
              <a:gd name="T2" fmla="*/ 1507452736 w 40706"/>
              <a:gd name="T3" fmla="*/ 1958316293 h 40945"/>
              <a:gd name="T4" fmla="*/ 1003043517 w 40706"/>
              <a:gd name="T5" fmla="*/ 1033083651 h 409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706" h="40945" fill="none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</a:path>
              <a:path w="40706" h="40945" stroke="0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  <a:lnTo>
                  <a:pt x="19106" y="21600"/>
                </a:lnTo>
                <a:lnTo>
                  <a:pt x="0" y="1152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Arc 9"/>
          <p:cNvSpPr>
            <a:spLocks/>
          </p:cNvSpPr>
          <p:nvPr/>
        </p:nvSpPr>
        <p:spPr bwMode="auto">
          <a:xfrm rot="602357">
            <a:off x="5867400" y="1847850"/>
            <a:ext cx="1524000" cy="1485900"/>
          </a:xfrm>
          <a:custGeom>
            <a:avLst/>
            <a:gdLst>
              <a:gd name="T0" fmla="*/ 0 w 40706"/>
              <a:gd name="T1" fmla="*/ 551169683 h 40945"/>
              <a:gd name="T2" fmla="*/ 1507452736 w 40706"/>
              <a:gd name="T3" fmla="*/ 1958316293 h 40945"/>
              <a:gd name="T4" fmla="*/ 1003043517 w 40706"/>
              <a:gd name="T5" fmla="*/ 1033083651 h 409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0706" h="40945" fill="none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</a:path>
              <a:path w="40706" h="40945" stroke="0" extrusionOk="0">
                <a:moveTo>
                  <a:pt x="0" y="11524"/>
                </a:moveTo>
                <a:cubicBezTo>
                  <a:pt x="3738" y="4436"/>
                  <a:pt x="11092" y="-1"/>
                  <a:pt x="19106" y="0"/>
                </a:cubicBezTo>
                <a:cubicBezTo>
                  <a:pt x="31035" y="0"/>
                  <a:pt x="40706" y="9670"/>
                  <a:pt x="40706" y="21600"/>
                </a:cubicBezTo>
                <a:cubicBezTo>
                  <a:pt x="40706" y="29802"/>
                  <a:pt x="36060" y="37296"/>
                  <a:pt x="28714" y="40945"/>
                </a:cubicBezTo>
                <a:lnTo>
                  <a:pt x="19106" y="21600"/>
                </a:lnTo>
                <a:lnTo>
                  <a:pt x="0" y="11524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Oval 10"/>
          <p:cNvSpPr>
            <a:spLocks noChangeArrowheads="1"/>
          </p:cNvSpPr>
          <p:nvPr/>
        </p:nvSpPr>
        <p:spPr bwMode="auto">
          <a:xfrm>
            <a:off x="5749925" y="3698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Oval 10"/>
          <p:cNvSpPr>
            <a:spLocks noChangeArrowheads="1"/>
          </p:cNvSpPr>
          <p:nvPr/>
        </p:nvSpPr>
        <p:spPr bwMode="auto">
          <a:xfrm>
            <a:off x="6096000" y="427355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Text Box 11"/>
          <p:cNvSpPr txBox="1">
            <a:spLocks noChangeArrowheads="1"/>
          </p:cNvSpPr>
          <p:nvPr/>
        </p:nvSpPr>
        <p:spPr bwMode="auto">
          <a:xfrm>
            <a:off x="5521325" y="33178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15378" name="Text Box 11"/>
          <p:cNvSpPr txBox="1">
            <a:spLocks noChangeArrowheads="1"/>
          </p:cNvSpPr>
          <p:nvPr/>
        </p:nvSpPr>
        <p:spPr bwMode="auto">
          <a:xfrm>
            <a:off x="6435725" y="182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</a:t>
            </a:r>
          </a:p>
        </p:txBody>
      </p:sp>
      <p:sp>
        <p:nvSpPr>
          <p:cNvPr id="15379" name="Oval 10"/>
          <p:cNvSpPr>
            <a:spLocks noChangeArrowheads="1"/>
          </p:cNvSpPr>
          <p:nvPr/>
        </p:nvSpPr>
        <p:spPr bwMode="auto">
          <a:xfrm>
            <a:off x="6905625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Text Box 11"/>
          <p:cNvSpPr txBox="1">
            <a:spLocks noChangeArrowheads="1"/>
          </p:cNvSpPr>
          <p:nvPr/>
        </p:nvSpPr>
        <p:spPr bwMode="auto">
          <a:xfrm>
            <a:off x="6172200" y="44323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D</a:t>
            </a:r>
          </a:p>
        </p:txBody>
      </p:sp>
      <p:sp>
        <p:nvSpPr>
          <p:cNvPr id="15381" name="Line 5"/>
          <p:cNvSpPr>
            <a:spLocks noChangeShapeType="1"/>
          </p:cNvSpPr>
          <p:nvPr/>
        </p:nvSpPr>
        <p:spPr bwMode="auto">
          <a:xfrm>
            <a:off x="4343400" y="1905000"/>
            <a:ext cx="0" cy="441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82" name="Picture 18" descr="compas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30139">
            <a:off x="7211218" y="1332707"/>
            <a:ext cx="811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17" descr="compas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30139">
            <a:off x="6223793" y="3196432"/>
            <a:ext cx="8112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84" name="Oval 10"/>
          <p:cNvSpPr>
            <a:spLocks noChangeArrowheads="1"/>
          </p:cNvSpPr>
          <p:nvPr/>
        </p:nvSpPr>
        <p:spPr bwMode="auto">
          <a:xfrm>
            <a:off x="7292975" y="24368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Text Box 11"/>
          <p:cNvSpPr txBox="1">
            <a:spLocks noChangeArrowheads="1"/>
          </p:cNvSpPr>
          <p:nvPr/>
        </p:nvSpPr>
        <p:spPr bwMode="auto">
          <a:xfrm>
            <a:off x="7431088" y="2514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5384" grpId="0" animBg="1"/>
      <p:bldP spid="153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E059433-C8A9-4B92-88D9-289B3D008A1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tx1"/>
                </a:solidFill>
                <a:latin typeface="Times New Roman" pitchFamily="18" charset="0"/>
              </a:rPr>
              <a:t>Construction of  Congruent Segment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48768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Draw a segment XY.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Elsewhere on the paper, draw a line and a point on the line. Label the point P.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Place the compass at point X and adjust the compass setting so that the pencil is at point Y.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Using that setting, place the compass at point P and draw an arc that intersects the line. Label the point of intersection Q. </a:t>
            </a:r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4953000" y="1752600"/>
            <a:ext cx="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486400" y="56388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58674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791200" y="5791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P</a:t>
            </a:r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70866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Arc 26"/>
          <p:cNvSpPr>
            <a:spLocks/>
          </p:cNvSpPr>
          <p:nvPr/>
        </p:nvSpPr>
        <p:spPr bwMode="auto">
          <a:xfrm rot="2379175">
            <a:off x="5853113" y="4856163"/>
            <a:ext cx="1546225" cy="1163637"/>
          </a:xfrm>
          <a:custGeom>
            <a:avLst/>
            <a:gdLst>
              <a:gd name="T0" fmla="*/ 0 w 33489"/>
              <a:gd name="T1" fmla="*/ 270819001 h 27478"/>
              <a:gd name="T2" fmla="*/ 2147483647 w 33489"/>
              <a:gd name="T3" fmla="*/ 2086807216 h 27478"/>
              <a:gd name="T4" fmla="*/ 1170192213 w 33489"/>
              <a:gd name="T5" fmla="*/ 1640404970 h 2747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489" h="27478" fill="none" extrusionOk="0">
                <a:moveTo>
                  <a:pt x="0" y="3566"/>
                </a:moveTo>
                <a:cubicBezTo>
                  <a:pt x="3528" y="1239"/>
                  <a:pt x="7662" y="-1"/>
                  <a:pt x="11889" y="0"/>
                </a:cubicBezTo>
                <a:cubicBezTo>
                  <a:pt x="23818" y="0"/>
                  <a:pt x="33489" y="9670"/>
                  <a:pt x="33489" y="21600"/>
                </a:cubicBezTo>
                <a:cubicBezTo>
                  <a:pt x="33489" y="23587"/>
                  <a:pt x="33214" y="25565"/>
                  <a:pt x="32673" y="27477"/>
                </a:cubicBezTo>
              </a:path>
              <a:path w="33489" h="27478" stroke="0" extrusionOk="0">
                <a:moveTo>
                  <a:pt x="0" y="3566"/>
                </a:moveTo>
                <a:cubicBezTo>
                  <a:pt x="3528" y="1239"/>
                  <a:pt x="7662" y="-1"/>
                  <a:pt x="11889" y="0"/>
                </a:cubicBezTo>
                <a:cubicBezTo>
                  <a:pt x="23818" y="0"/>
                  <a:pt x="33489" y="9670"/>
                  <a:pt x="33489" y="21600"/>
                </a:cubicBezTo>
                <a:cubicBezTo>
                  <a:pt x="33489" y="23587"/>
                  <a:pt x="33214" y="25565"/>
                  <a:pt x="32673" y="27477"/>
                </a:cubicBezTo>
                <a:lnTo>
                  <a:pt x="11889" y="21600"/>
                </a:lnTo>
                <a:lnTo>
                  <a:pt x="0" y="35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391400" y="5791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Q</a:t>
            </a:r>
          </a:p>
        </p:txBody>
      </p:sp>
      <p:pic>
        <p:nvPicPr>
          <p:cNvPr id="6177" name="Picture 33" descr="compas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828800"/>
            <a:ext cx="130175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8" name="Line 34"/>
          <p:cNvSpPr>
            <a:spLocks noChangeShapeType="1"/>
          </p:cNvSpPr>
          <p:nvPr/>
        </p:nvSpPr>
        <p:spPr bwMode="auto">
          <a:xfrm flipV="1">
            <a:off x="7010400" y="35814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6934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81534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6477000" y="3200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X</a:t>
            </a: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8305800" y="3200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Y</a:t>
            </a:r>
          </a:p>
        </p:txBody>
      </p:sp>
      <p:pic>
        <p:nvPicPr>
          <p:cNvPr id="6183" name="Picture 39" descr="compas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10000"/>
            <a:ext cx="130175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84" name="Object 40"/>
          <p:cNvGraphicFramePr>
            <a:graphicFrameLocks noChangeAspect="1"/>
          </p:cNvGraphicFramePr>
          <p:nvPr>
            <p:ph idx="1"/>
          </p:nvPr>
        </p:nvGraphicFramePr>
        <p:xfrm>
          <a:off x="5029200" y="1905000"/>
          <a:ext cx="184785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622030" imgH="241195" progId="Equation.DSMT4">
                  <p:embed/>
                </p:oleObj>
              </mc:Choice>
              <mc:Fallback>
                <p:oleObj name="Equation" r:id="rId4" imgW="622030" imgH="241195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905000"/>
                        <a:ext cx="184785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42"/>
          <p:cNvSpPr txBox="1">
            <a:spLocks noChangeArrowheads="1"/>
          </p:cNvSpPr>
          <p:nvPr/>
        </p:nvSpPr>
        <p:spPr bwMode="auto">
          <a:xfrm>
            <a:off x="304800" y="11430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6"/>
              </a:rPr>
              <a:t>Compass Video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</a:rPr>
              <a:t>  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7"/>
              </a:rPr>
              <a:t>Sketchpad Video</a:t>
            </a:r>
            <a:endParaRPr lang="en-US" sz="2000" dirty="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6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6155" grpId="0" animBg="1"/>
      <p:bldP spid="6156" grpId="0"/>
      <p:bldP spid="6168" grpId="0" animBg="1"/>
      <p:bldP spid="6170" grpId="0" animBg="1"/>
      <p:bldP spid="6173" grpId="0"/>
      <p:bldP spid="6178" grpId="0" animBg="1"/>
      <p:bldP spid="6179" grpId="0" animBg="1"/>
      <p:bldP spid="6180" grpId="0" animBg="1"/>
      <p:bldP spid="61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409F56-17D9-47F6-BAED-CFD1AD9E1F0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8382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chemeClr val="tx1"/>
                </a:solidFill>
                <a:latin typeface="Times New Roman" pitchFamily="18" charset="0"/>
              </a:rPr>
              <a:t>Construction of  Congruent Angle.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4724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Draw an angle like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&lt; P.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Use a straightedge to draw a ray and label the endpoint as T.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Place the compass at Point P and draw a large arc that intersects both sides of &lt;P. Label the points of intersection as Q and R.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6096000" y="3124200"/>
            <a:ext cx="22098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096000" y="4267200"/>
            <a:ext cx="2667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562600" y="41148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P</a:t>
            </a:r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5029200" y="16764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019800" y="56388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5943600" y="556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638800" y="57912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</a:t>
            </a:r>
          </a:p>
        </p:txBody>
      </p:sp>
      <p:sp>
        <p:nvSpPr>
          <p:cNvPr id="7183" name="Arc 15"/>
          <p:cNvSpPr>
            <a:spLocks/>
          </p:cNvSpPr>
          <p:nvPr/>
        </p:nvSpPr>
        <p:spPr bwMode="auto">
          <a:xfrm rot="2185704">
            <a:off x="6477000" y="3200400"/>
            <a:ext cx="1604963" cy="1454150"/>
          </a:xfrm>
          <a:custGeom>
            <a:avLst/>
            <a:gdLst>
              <a:gd name="T0" fmla="*/ 0 w 32486"/>
              <a:gd name="T1" fmla="*/ 284336656 h 31694"/>
              <a:gd name="T2" fmla="*/ 2147483647 w 32486"/>
              <a:gd name="T3" fmla="*/ 2147483647 h 31694"/>
              <a:gd name="T4" fmla="*/ 1312727280 w 32486"/>
              <a:gd name="T5" fmla="*/ 2086172572 h 316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486" h="31694" fill="none" extrusionOk="0">
                <a:moveTo>
                  <a:pt x="-1" y="2943"/>
                </a:moveTo>
                <a:cubicBezTo>
                  <a:pt x="3303" y="1015"/>
                  <a:pt x="7060" y="-1"/>
                  <a:pt x="10886" y="0"/>
                </a:cubicBezTo>
                <a:cubicBezTo>
                  <a:pt x="22815" y="0"/>
                  <a:pt x="32486" y="9670"/>
                  <a:pt x="32486" y="21600"/>
                </a:cubicBezTo>
                <a:cubicBezTo>
                  <a:pt x="32486" y="25118"/>
                  <a:pt x="31626" y="28583"/>
                  <a:pt x="29982" y="31694"/>
                </a:cubicBezTo>
              </a:path>
              <a:path w="32486" h="31694" stroke="0" extrusionOk="0">
                <a:moveTo>
                  <a:pt x="-1" y="2943"/>
                </a:moveTo>
                <a:cubicBezTo>
                  <a:pt x="3303" y="1015"/>
                  <a:pt x="7060" y="-1"/>
                  <a:pt x="10886" y="0"/>
                </a:cubicBezTo>
                <a:cubicBezTo>
                  <a:pt x="22815" y="0"/>
                  <a:pt x="32486" y="9670"/>
                  <a:pt x="32486" y="21600"/>
                </a:cubicBezTo>
                <a:cubicBezTo>
                  <a:pt x="32486" y="25118"/>
                  <a:pt x="31626" y="28583"/>
                  <a:pt x="29982" y="31694"/>
                </a:cubicBezTo>
                <a:lnTo>
                  <a:pt x="10886" y="21600"/>
                </a:lnTo>
                <a:lnTo>
                  <a:pt x="-1" y="294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620000" y="2895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Q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9248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R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2438400" y="53340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  <a:latin typeface="Times New Roman" pitchFamily="18" charset="0"/>
              </a:rPr>
              <a:t>Continued……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6019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193" name="Picture 25" descr="compas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3460">
            <a:off x="5405438" y="2062163"/>
            <a:ext cx="18097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8" name="Text Box 26"/>
          <p:cNvSpPr txBox="1">
            <a:spLocks noChangeArrowheads="1"/>
          </p:cNvSpPr>
          <p:nvPr/>
        </p:nvSpPr>
        <p:spPr bwMode="auto">
          <a:xfrm>
            <a:off x="304800" y="1143000"/>
            <a:ext cx="853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3"/>
              </a:rPr>
              <a:t>Compass Video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4"/>
              </a:rPr>
              <a:t>Sketchpad Video</a:t>
            </a:r>
            <a:endParaRPr lang="en-US" sz="2000" dirty="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  <p:bldP spid="7177" grpId="0"/>
      <p:bldP spid="7179" grpId="0" animBg="1"/>
      <p:bldP spid="7179" grpId="1" animBg="1"/>
      <p:bldP spid="7180" grpId="0" animBg="1"/>
      <p:bldP spid="7181" grpId="0"/>
      <p:bldP spid="7183" grpId="0" animBg="1"/>
      <p:bldP spid="7187" grpId="0"/>
      <p:bldP spid="7188" grpId="0"/>
      <p:bldP spid="7189" grpId="0"/>
      <p:bldP spid="719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20783F-DB4D-420A-8D4A-7589D4902E3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chemeClr val="tx1"/>
                </a:solidFill>
                <a:latin typeface="Times New Roman" pitchFamily="18" charset="0"/>
              </a:rPr>
              <a:t>Construction of  Congruent Angle – </a:t>
            </a:r>
            <a:r>
              <a:rPr lang="en-US" altLang="en-US" sz="3200" b="1" i="1" smtClean="0">
                <a:solidFill>
                  <a:schemeClr val="tx1"/>
                </a:solidFill>
                <a:latin typeface="Times New Roman" pitchFamily="18" charset="0"/>
              </a:rPr>
              <a:t>continuation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648200" cy="4267200"/>
          </a:xfrm>
        </p:spPr>
        <p:txBody>
          <a:bodyPr/>
          <a:lstStyle/>
          <a:p>
            <a:pPr marL="590550" indent="-590550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4"/>
            </a:pPr>
            <a:r>
              <a:rPr lang="en-US" sz="2400" smtClean="0">
                <a:latin typeface="Times New Roman" pitchFamily="18" charset="0"/>
              </a:rPr>
              <a:t>Using the same compass setting, put the compass at point T and draw a large arc that starts above the ray and intersects the ray. Label the point of intersection S.</a:t>
            </a:r>
          </a:p>
          <a:p>
            <a:pPr marL="590550" indent="-590550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4"/>
            </a:pPr>
            <a:r>
              <a:rPr lang="en-US" sz="2400" smtClean="0">
                <a:latin typeface="Times New Roman" pitchFamily="18" charset="0"/>
              </a:rPr>
              <a:t>Place the compass on R and adjust pencil to Q.</a:t>
            </a:r>
          </a:p>
          <a:p>
            <a:pPr marL="590550" indent="-590550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4"/>
            </a:pPr>
            <a:r>
              <a:rPr lang="en-US" sz="2400" smtClean="0">
                <a:latin typeface="Times New Roman" pitchFamily="18" charset="0"/>
              </a:rPr>
              <a:t>With same compass setting, place compass at S and draw an arc to intersect the larger arc from step 4.</a:t>
            </a:r>
          </a:p>
          <a:p>
            <a:pPr marL="590550" indent="-590550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4"/>
            </a:pPr>
            <a:r>
              <a:rPr lang="en-US" sz="2400" smtClean="0">
                <a:latin typeface="Times New Roman" pitchFamily="18" charset="0"/>
              </a:rPr>
              <a:t>Use straightedge to draw </a:t>
            </a:r>
          </a:p>
          <a:p>
            <a:pPr marL="590550" indent="-590550" eaLnBrk="1" hangingPunct="1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4"/>
            </a:pPr>
            <a:endParaRPr lang="en-US" sz="2400" smtClean="0">
              <a:latin typeface="Times New Roman" pitchFamily="18" charset="0"/>
            </a:endParaRPr>
          </a:p>
        </p:txBody>
      </p:sp>
      <p:graphicFrame>
        <p:nvGraphicFramePr>
          <p:cNvPr id="18463" name="Object 31"/>
          <p:cNvGraphicFramePr>
            <a:graphicFrameLocks noChangeAspect="1"/>
          </p:cNvGraphicFramePr>
          <p:nvPr>
            <p:ph sz="quarter" idx="2"/>
          </p:nvPr>
        </p:nvGraphicFramePr>
        <p:xfrm>
          <a:off x="4038600" y="5562600"/>
          <a:ext cx="5334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3" imgW="253780" imgH="215713" progId="Equation.DSMT4">
                  <p:embed/>
                </p:oleObj>
              </mc:Choice>
              <mc:Fallback>
                <p:oleObj name="Equation" r:id="rId3" imgW="253780" imgH="215713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562600"/>
                        <a:ext cx="53340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5029200" y="1828800"/>
            <a:ext cx="0" cy="441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486400" y="3352800"/>
            <a:ext cx="2667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5486400" y="2133600"/>
            <a:ext cx="2209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Arc 9"/>
          <p:cNvSpPr>
            <a:spLocks/>
          </p:cNvSpPr>
          <p:nvPr/>
        </p:nvSpPr>
        <p:spPr bwMode="auto">
          <a:xfrm rot="2185704">
            <a:off x="5791200" y="2286000"/>
            <a:ext cx="1604963" cy="1454150"/>
          </a:xfrm>
          <a:custGeom>
            <a:avLst/>
            <a:gdLst>
              <a:gd name="T0" fmla="*/ 0 w 32486"/>
              <a:gd name="T1" fmla="*/ 284336656 h 31694"/>
              <a:gd name="T2" fmla="*/ 2147483647 w 32486"/>
              <a:gd name="T3" fmla="*/ 2147483647 h 31694"/>
              <a:gd name="T4" fmla="*/ 1312727280 w 32486"/>
              <a:gd name="T5" fmla="*/ 2086172572 h 316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486" h="31694" fill="none" extrusionOk="0">
                <a:moveTo>
                  <a:pt x="-1" y="2943"/>
                </a:moveTo>
                <a:cubicBezTo>
                  <a:pt x="3303" y="1015"/>
                  <a:pt x="7060" y="-1"/>
                  <a:pt x="10886" y="0"/>
                </a:cubicBezTo>
                <a:cubicBezTo>
                  <a:pt x="22815" y="0"/>
                  <a:pt x="32486" y="9670"/>
                  <a:pt x="32486" y="21600"/>
                </a:cubicBezTo>
                <a:cubicBezTo>
                  <a:pt x="32486" y="25118"/>
                  <a:pt x="31626" y="28583"/>
                  <a:pt x="29982" y="31694"/>
                </a:cubicBezTo>
              </a:path>
              <a:path w="32486" h="31694" stroke="0" extrusionOk="0">
                <a:moveTo>
                  <a:pt x="-1" y="2943"/>
                </a:moveTo>
                <a:cubicBezTo>
                  <a:pt x="3303" y="1015"/>
                  <a:pt x="7060" y="-1"/>
                  <a:pt x="10886" y="0"/>
                </a:cubicBezTo>
                <a:cubicBezTo>
                  <a:pt x="22815" y="0"/>
                  <a:pt x="32486" y="9670"/>
                  <a:pt x="32486" y="21600"/>
                </a:cubicBezTo>
                <a:cubicBezTo>
                  <a:pt x="32486" y="25118"/>
                  <a:pt x="31626" y="28583"/>
                  <a:pt x="29982" y="31694"/>
                </a:cubicBezTo>
                <a:lnTo>
                  <a:pt x="10886" y="21600"/>
                </a:lnTo>
                <a:lnTo>
                  <a:pt x="-1" y="2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105400" y="3048000"/>
            <a:ext cx="22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P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477000" y="2209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Q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7162800" y="3429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R</a:t>
            </a: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019800" y="5410200"/>
            <a:ext cx="266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943600" y="533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486400" y="5334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T</a:t>
            </a:r>
          </a:p>
        </p:txBody>
      </p:sp>
      <p:sp>
        <p:nvSpPr>
          <p:cNvPr id="18448" name="Arc 16"/>
          <p:cNvSpPr>
            <a:spLocks/>
          </p:cNvSpPr>
          <p:nvPr/>
        </p:nvSpPr>
        <p:spPr bwMode="auto">
          <a:xfrm rot="2185704">
            <a:off x="6324600" y="4343400"/>
            <a:ext cx="1604963" cy="1454150"/>
          </a:xfrm>
          <a:custGeom>
            <a:avLst/>
            <a:gdLst>
              <a:gd name="T0" fmla="*/ 0 w 32486"/>
              <a:gd name="T1" fmla="*/ 284336656 h 31694"/>
              <a:gd name="T2" fmla="*/ 2147483647 w 32486"/>
              <a:gd name="T3" fmla="*/ 2147483647 h 31694"/>
              <a:gd name="T4" fmla="*/ 1312727280 w 32486"/>
              <a:gd name="T5" fmla="*/ 2086172572 h 316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486" h="31694" fill="none" extrusionOk="0">
                <a:moveTo>
                  <a:pt x="-1" y="2943"/>
                </a:moveTo>
                <a:cubicBezTo>
                  <a:pt x="3303" y="1015"/>
                  <a:pt x="7060" y="-1"/>
                  <a:pt x="10886" y="0"/>
                </a:cubicBezTo>
                <a:cubicBezTo>
                  <a:pt x="22815" y="0"/>
                  <a:pt x="32486" y="9670"/>
                  <a:pt x="32486" y="21600"/>
                </a:cubicBezTo>
                <a:cubicBezTo>
                  <a:pt x="32486" y="25118"/>
                  <a:pt x="31626" y="28583"/>
                  <a:pt x="29982" y="31694"/>
                </a:cubicBezTo>
              </a:path>
              <a:path w="32486" h="31694" stroke="0" extrusionOk="0">
                <a:moveTo>
                  <a:pt x="-1" y="2943"/>
                </a:moveTo>
                <a:cubicBezTo>
                  <a:pt x="3303" y="1015"/>
                  <a:pt x="7060" y="-1"/>
                  <a:pt x="10886" y="0"/>
                </a:cubicBezTo>
                <a:cubicBezTo>
                  <a:pt x="22815" y="0"/>
                  <a:pt x="32486" y="9670"/>
                  <a:pt x="32486" y="21600"/>
                </a:cubicBezTo>
                <a:cubicBezTo>
                  <a:pt x="32486" y="25118"/>
                  <a:pt x="31626" y="28583"/>
                  <a:pt x="29982" y="31694"/>
                </a:cubicBezTo>
                <a:lnTo>
                  <a:pt x="10886" y="21600"/>
                </a:lnTo>
                <a:lnTo>
                  <a:pt x="-1" y="2943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7772400" y="5486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18456" name="Arc 24"/>
          <p:cNvSpPr>
            <a:spLocks/>
          </p:cNvSpPr>
          <p:nvPr/>
        </p:nvSpPr>
        <p:spPr bwMode="auto">
          <a:xfrm rot="-5769891">
            <a:off x="7315200" y="41910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6019800" y="3962400"/>
            <a:ext cx="24384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7315200" y="4038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U</a:t>
            </a:r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7467600" y="4419600"/>
            <a:ext cx="152400" cy="152400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62" name="Picture 30" descr="compass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33460">
            <a:off x="5562600" y="3962400"/>
            <a:ext cx="16764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65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5943600" y="1143000"/>
          <a:ext cx="29146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6" imgW="1447172" imgH="266584" progId="Equation.DSMT4">
                  <p:embed/>
                </p:oleObj>
              </mc:Choice>
              <mc:Fallback>
                <p:oleObj name="Equation" r:id="rId6" imgW="1447172" imgH="266584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143000"/>
                        <a:ext cx="29146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68" name="Picture 36" descr="compass2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91320">
            <a:off x="7772400" y="4343400"/>
            <a:ext cx="11096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9" name="Picture 37" descr="compass2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91320">
            <a:off x="7272338" y="2362200"/>
            <a:ext cx="11096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 animBg="1"/>
      <p:bldP spid="18451" grpId="0"/>
      <p:bldP spid="18456" grpId="0" animBg="1"/>
      <p:bldP spid="18457" grpId="0" animBg="1"/>
      <p:bldP spid="18458" grpId="0"/>
      <p:bldP spid="184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D907A05-3E5D-4606-AAFA-5F55B694035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8600" y="304800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chemeClr val="tx1"/>
                </a:solidFill>
                <a:latin typeface="Times New Roman" pitchFamily="18" charset="0"/>
              </a:rPr>
              <a:t>Construction of Segment Bisector</a:t>
            </a:r>
          </a:p>
        </p:txBody>
      </p:sp>
      <p:graphicFrame>
        <p:nvGraphicFramePr>
          <p:cNvPr id="8218" name="Object 26"/>
          <p:cNvGraphicFramePr>
            <a:graphicFrameLocks noChangeAspect="1"/>
          </p:cNvGraphicFramePr>
          <p:nvPr>
            <p:ph sz="quarter" idx="1"/>
          </p:nvPr>
        </p:nvGraphicFramePr>
        <p:xfrm>
          <a:off x="3657600" y="3200400"/>
          <a:ext cx="5334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3" imgW="253780" imgH="203024" progId="Equation.DSMT4">
                  <p:embed/>
                </p:oleObj>
              </mc:Choice>
              <mc:Fallback>
                <p:oleObj name="Equation" r:id="rId3" imgW="253780" imgH="203024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00400"/>
                        <a:ext cx="5334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Object 28"/>
          <p:cNvGraphicFramePr>
            <a:graphicFrameLocks noChangeAspect="1"/>
          </p:cNvGraphicFramePr>
          <p:nvPr>
            <p:ph sz="quarter" idx="2"/>
          </p:nvPr>
        </p:nvGraphicFramePr>
        <p:xfrm>
          <a:off x="3733800" y="1676400"/>
          <a:ext cx="4889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5" imgW="253780" imgH="203024" progId="Equation.DSMT4">
                  <p:embed/>
                </p:oleObj>
              </mc:Choice>
              <mc:Fallback>
                <p:oleObj name="Equation" r:id="rId5" imgW="253780" imgH="203024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76400"/>
                        <a:ext cx="4889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2" name="Object 30"/>
          <p:cNvGraphicFramePr>
            <a:graphicFrameLocks noChangeAspect="1"/>
          </p:cNvGraphicFramePr>
          <p:nvPr>
            <p:ph sz="quarter" idx="3"/>
          </p:nvPr>
        </p:nvGraphicFramePr>
        <p:xfrm>
          <a:off x="3276600" y="5562600"/>
          <a:ext cx="5334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6" imgW="253890" imgH="241195" progId="Equation.DSMT4">
                  <p:embed/>
                </p:oleObj>
              </mc:Choice>
              <mc:Fallback>
                <p:oleObj name="Equation" r:id="rId6" imgW="253890" imgH="241195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562600"/>
                        <a:ext cx="5334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4648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Times New Roman" pitchFamily="18" charset="0"/>
              </a:rPr>
              <a:t>Draw a segment and name it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       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Place the compass at point X. Adjust the compass so that its width is greater that ½XY.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Draw arcs above and below         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Using same compass setting, place the compass at point Y and draw arcs above and below XY so that they intersect the two arcs previously drawn. Label the points of intersection of the arcs as P and Q.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Use straightedge to draw       . Label the point where it intersects XY as M. </a:t>
            </a:r>
          </a:p>
        </p:txBody>
      </p:sp>
      <p:sp>
        <p:nvSpPr>
          <p:cNvPr id="7176" name="Line 7"/>
          <p:cNvSpPr>
            <a:spLocks noChangeShapeType="1"/>
          </p:cNvSpPr>
          <p:nvPr/>
        </p:nvSpPr>
        <p:spPr bwMode="auto">
          <a:xfrm>
            <a:off x="4876800" y="17526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486400" y="39624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5410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8534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257800" y="4114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X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458200" y="4114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Y</a:t>
            </a:r>
          </a:p>
        </p:txBody>
      </p:sp>
      <p:sp>
        <p:nvSpPr>
          <p:cNvPr id="8205" name="Arc 13"/>
          <p:cNvSpPr>
            <a:spLocks/>
          </p:cNvSpPr>
          <p:nvPr/>
        </p:nvSpPr>
        <p:spPr bwMode="auto">
          <a:xfrm>
            <a:off x="6477000" y="20574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Arc 14"/>
          <p:cNvSpPr>
            <a:spLocks/>
          </p:cNvSpPr>
          <p:nvPr/>
        </p:nvSpPr>
        <p:spPr bwMode="auto">
          <a:xfrm rot="5089937">
            <a:off x="6553200" y="46482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Arc 15"/>
          <p:cNvSpPr>
            <a:spLocks/>
          </p:cNvSpPr>
          <p:nvPr/>
        </p:nvSpPr>
        <p:spPr bwMode="auto">
          <a:xfrm rot="-5865910">
            <a:off x="6858000" y="19812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Arc 16"/>
          <p:cNvSpPr>
            <a:spLocks/>
          </p:cNvSpPr>
          <p:nvPr/>
        </p:nvSpPr>
        <p:spPr bwMode="auto">
          <a:xfrm rot="10800000">
            <a:off x="6705600" y="46482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7086600" y="2286000"/>
            <a:ext cx="0" cy="3124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70104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7010400" y="525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7010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934200" y="175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P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934200" y="5410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Q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162800" y="3962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M</a:t>
            </a:r>
          </a:p>
        </p:txBody>
      </p:sp>
      <p:pic>
        <p:nvPicPr>
          <p:cNvPr id="8216" name="Picture 24" descr="compass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82774">
            <a:off x="4385469" y="2067719"/>
            <a:ext cx="2151063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5105400" y="57912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M is the midpoint of          .</a:t>
            </a:r>
          </a:p>
        </p:txBody>
      </p:sp>
      <p:graphicFrame>
        <p:nvGraphicFramePr>
          <p:cNvPr id="8225" name="Object 33"/>
          <p:cNvGraphicFramePr>
            <a:graphicFrameLocks noChangeAspect="1"/>
          </p:cNvGraphicFramePr>
          <p:nvPr>
            <p:ph sz="quarter" idx="4"/>
          </p:nvPr>
        </p:nvGraphicFramePr>
        <p:xfrm>
          <a:off x="7924800" y="5791200"/>
          <a:ext cx="5334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9" imgW="253780" imgH="203024" progId="Equation.DSMT4">
                  <p:embed/>
                </p:oleObj>
              </mc:Choice>
              <mc:Fallback>
                <p:oleObj name="Equation" r:id="rId9" imgW="253780" imgH="203024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791200"/>
                        <a:ext cx="5334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6" name="Text Box 35"/>
          <p:cNvSpPr txBox="1">
            <a:spLocks noChangeArrowheads="1"/>
          </p:cNvSpPr>
          <p:nvPr/>
        </p:nvSpPr>
        <p:spPr bwMode="auto">
          <a:xfrm>
            <a:off x="381000" y="114300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10"/>
              </a:rPr>
              <a:t>Compass Video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11"/>
              </a:rPr>
              <a:t>Sketchpad Video</a:t>
            </a:r>
            <a:endParaRPr lang="en-US" sz="2000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pic>
        <p:nvPicPr>
          <p:cNvPr id="8228" name="Picture 36" descr="compass2b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17787">
            <a:off x="7775575" y="1765300"/>
            <a:ext cx="7826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10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  <p:bldP spid="8202" grpId="0" animBg="1"/>
      <p:bldP spid="8203" grpId="0"/>
      <p:bldP spid="8204" grpId="0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  <p:bldP spid="8211" grpId="0" animBg="1"/>
      <p:bldP spid="8212" grpId="0" animBg="1"/>
      <p:bldP spid="8213" grpId="0"/>
      <p:bldP spid="8214" grpId="0"/>
      <p:bldP spid="8215" grpId="0"/>
      <p:bldP spid="8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4E0B78-9E9F-4DAD-956F-E25E32EEDBF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838200"/>
          </a:xfrm>
        </p:spPr>
        <p:txBody>
          <a:bodyPr/>
          <a:lstStyle/>
          <a:p>
            <a:pPr eaLnBrk="1" hangingPunct="1"/>
            <a:r>
              <a:rPr lang="en-US" altLang="en-US" sz="4800" b="1" smtClean="0">
                <a:solidFill>
                  <a:schemeClr val="tx1"/>
                </a:solidFill>
                <a:latin typeface="Times New Roman" pitchFamily="18" charset="0"/>
              </a:rPr>
              <a:t>Construction of Angle Bisector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04800" y="1981200"/>
            <a:ext cx="4038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Draw an angle &lt;A.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Place compass at A and draw a large arc that intersects both sides of &lt;A. Label the points of intersection B and C.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With the compass at B, draw an arc in the interior of the angle.</a:t>
            </a:r>
          </a:p>
        </p:txBody>
      </p:sp>
      <p:sp>
        <p:nvSpPr>
          <p:cNvPr id="8197" name="Line 11"/>
          <p:cNvSpPr>
            <a:spLocks noChangeShapeType="1"/>
          </p:cNvSpPr>
          <p:nvPr/>
        </p:nvSpPr>
        <p:spPr bwMode="auto">
          <a:xfrm>
            <a:off x="4343400" y="17526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5562600" y="44958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5562600" y="2514600"/>
            <a:ext cx="23622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54864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953000" y="4343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9232" name="Arc 16"/>
          <p:cNvSpPr>
            <a:spLocks/>
          </p:cNvSpPr>
          <p:nvPr/>
        </p:nvSpPr>
        <p:spPr bwMode="auto">
          <a:xfrm>
            <a:off x="6553200" y="3048000"/>
            <a:ext cx="914400" cy="1820863"/>
          </a:xfrm>
          <a:custGeom>
            <a:avLst/>
            <a:gdLst>
              <a:gd name="T0" fmla="*/ 0 w 21600"/>
              <a:gd name="T1" fmla="*/ 0 h 43014"/>
              <a:gd name="T2" fmla="*/ 214472689 w 21600"/>
              <a:gd name="T3" fmla="*/ 2147483647 h 43014"/>
              <a:gd name="T4" fmla="*/ 0 w 21600"/>
              <a:gd name="T5" fmla="*/ 1638535662 h 430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1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436"/>
                  <a:pt x="13570" y="41595"/>
                  <a:pt x="2827" y="43014"/>
                </a:cubicBezTo>
              </a:path>
              <a:path w="21600" h="4301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436"/>
                  <a:pt x="13570" y="41595"/>
                  <a:pt x="2827" y="4301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Oval 17"/>
          <p:cNvSpPr>
            <a:spLocks noChangeArrowheads="1"/>
          </p:cNvSpPr>
          <p:nvPr/>
        </p:nvSpPr>
        <p:spPr bwMode="auto">
          <a:xfrm>
            <a:off x="70104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8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68580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239000" y="4495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</a:t>
            </a:r>
          </a:p>
        </p:txBody>
      </p:sp>
      <p:pic>
        <p:nvPicPr>
          <p:cNvPr id="9237" name="Picture 21" descr="compas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73489">
            <a:off x="4630738" y="2346325"/>
            <a:ext cx="187325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8" name="Picture 22" descr="compas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3633">
            <a:off x="7467600" y="1752600"/>
            <a:ext cx="11430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9" name="Arc 23"/>
          <p:cNvSpPr>
            <a:spLocks/>
          </p:cNvSpPr>
          <p:nvPr/>
        </p:nvSpPr>
        <p:spPr bwMode="auto">
          <a:xfrm rot="3289873">
            <a:off x="7696200" y="30480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24"/>
          <p:cNvSpPr>
            <a:spLocks noChangeArrowheads="1"/>
          </p:cNvSpPr>
          <p:nvPr/>
        </p:nvSpPr>
        <p:spPr bwMode="auto">
          <a:xfrm>
            <a:off x="2480518" y="1079653"/>
            <a:ext cx="372576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3"/>
              </a:rPr>
              <a:t>Compass Video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4"/>
              </a:rPr>
              <a:t>Sketchpad Video</a:t>
            </a:r>
            <a:endParaRPr lang="en-US" sz="2000" dirty="0" smtClean="0">
              <a:solidFill>
                <a:srgbClr val="CC33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876800" y="5410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  <a:latin typeface="Times New Roman" pitchFamily="18" charset="0"/>
              </a:rPr>
              <a:t>Continued……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92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9229" grpId="0" animBg="1"/>
      <p:bldP spid="9230" grpId="0" animBg="1"/>
      <p:bldP spid="9231" grpId="0"/>
      <p:bldP spid="9232" grpId="0" animBg="1"/>
      <p:bldP spid="9233" grpId="0" animBg="1"/>
      <p:bldP spid="9234" grpId="0" animBg="1"/>
      <p:bldP spid="9235" grpId="0"/>
      <p:bldP spid="9236" grpId="0"/>
      <p:bldP spid="9239" grpId="0" animBg="1"/>
      <p:bldP spid="92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9DFCC8-52F0-4902-97DC-FCA2951844D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4343400" y="1752600"/>
            <a:ext cx="0" cy="449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>
            <a:off x="5562600" y="44958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 flipV="1">
            <a:off x="5562600" y="2514600"/>
            <a:ext cx="236220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54864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4953000" y="4343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9224" name="Arc 9"/>
          <p:cNvSpPr>
            <a:spLocks/>
          </p:cNvSpPr>
          <p:nvPr/>
        </p:nvSpPr>
        <p:spPr bwMode="auto">
          <a:xfrm>
            <a:off x="6553200" y="3048000"/>
            <a:ext cx="914400" cy="1820863"/>
          </a:xfrm>
          <a:custGeom>
            <a:avLst/>
            <a:gdLst>
              <a:gd name="T0" fmla="*/ 0 w 21600"/>
              <a:gd name="T1" fmla="*/ 0 h 43014"/>
              <a:gd name="T2" fmla="*/ 214472689 w 21600"/>
              <a:gd name="T3" fmla="*/ 2147483647 h 43014"/>
              <a:gd name="T4" fmla="*/ 0 w 21600"/>
              <a:gd name="T5" fmla="*/ 1638535662 h 430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01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436"/>
                  <a:pt x="13570" y="41595"/>
                  <a:pt x="2827" y="43014"/>
                </a:cubicBezTo>
              </a:path>
              <a:path w="21600" h="4301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2436"/>
                  <a:pt x="13570" y="41595"/>
                  <a:pt x="2827" y="43014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10"/>
          <p:cNvSpPr>
            <a:spLocks noChangeArrowheads="1"/>
          </p:cNvSpPr>
          <p:nvPr/>
        </p:nvSpPr>
        <p:spPr bwMode="auto">
          <a:xfrm>
            <a:off x="70104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1"/>
          <p:cNvSpPr>
            <a:spLocks noChangeArrowheads="1"/>
          </p:cNvSpPr>
          <p:nvPr/>
        </p:nvSpPr>
        <p:spPr bwMode="auto">
          <a:xfrm>
            <a:off x="72390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68580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7239000" y="4495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</a:t>
            </a:r>
          </a:p>
        </p:txBody>
      </p:sp>
      <p:pic>
        <p:nvPicPr>
          <p:cNvPr id="30735" name="Picture 15" descr="compass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25617">
            <a:off x="6705600" y="2438400"/>
            <a:ext cx="11430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Arc 16"/>
          <p:cNvSpPr>
            <a:spLocks/>
          </p:cNvSpPr>
          <p:nvPr/>
        </p:nvSpPr>
        <p:spPr bwMode="auto">
          <a:xfrm rot="3289873">
            <a:off x="7696200" y="30480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04800" y="1981200"/>
            <a:ext cx="3962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Tx/>
              <a:buAutoNum type="arabicPeriod" startAt="4"/>
            </a:pPr>
            <a:r>
              <a:rPr lang="en-US" sz="2400">
                <a:latin typeface="Times New Roman" pitchFamily="18" charset="0"/>
              </a:rPr>
              <a:t>Keeping the same compass setting, place the compass at C and draw an arc that intersects the arc drawn in Step 3. Label the point of intersection D.</a:t>
            </a:r>
          </a:p>
          <a:p>
            <a:pPr>
              <a:buFontTx/>
              <a:buAutoNum type="arabicPeriod" startAt="4"/>
            </a:pP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5.	Draw          . 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232" name="Rectangle 1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  <a:latin typeface="Times New Roman" pitchFamily="18" charset="0"/>
              </a:rPr>
              <a:t>Construction of Angle Bisector – </a:t>
            </a:r>
            <a:r>
              <a:rPr lang="en-US" altLang="en-US" b="1" i="1" smtClean="0">
                <a:solidFill>
                  <a:schemeClr val="tx1"/>
                </a:solidFill>
                <a:latin typeface="Times New Roman" pitchFamily="18" charset="0"/>
              </a:rPr>
              <a:t>continuation</a:t>
            </a:r>
          </a:p>
        </p:txBody>
      </p:sp>
      <p:graphicFrame>
        <p:nvGraphicFramePr>
          <p:cNvPr id="30744" name="Object 24"/>
          <p:cNvGraphicFramePr>
            <a:graphicFrameLocks noChangeAspect="1"/>
          </p:cNvGraphicFramePr>
          <p:nvPr>
            <p:ph sz="half" idx="1"/>
          </p:nvPr>
        </p:nvGraphicFramePr>
        <p:xfrm>
          <a:off x="1600200" y="5181600"/>
          <a:ext cx="6096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4" imgW="266469" imgH="203024" progId="Equation.DSMT4">
                  <p:embed/>
                </p:oleObj>
              </mc:Choice>
              <mc:Fallback>
                <p:oleObj name="Equation" r:id="rId4" imgW="266469" imgH="203024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81600"/>
                        <a:ext cx="6096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0" name="Arc 20"/>
          <p:cNvSpPr>
            <a:spLocks/>
          </p:cNvSpPr>
          <p:nvPr/>
        </p:nvSpPr>
        <p:spPr bwMode="auto">
          <a:xfrm rot="-2565255">
            <a:off x="7848600" y="31242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>
            <a:off x="83820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8458200" y="2819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D</a:t>
            </a:r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5562600" y="3200400"/>
            <a:ext cx="32766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746" name="Object 26"/>
          <p:cNvGraphicFramePr>
            <a:graphicFrameLocks noChangeAspect="1"/>
          </p:cNvGraphicFramePr>
          <p:nvPr>
            <p:ph sz="half" idx="2"/>
          </p:nvPr>
        </p:nvGraphicFramePr>
        <p:xfrm>
          <a:off x="4724400" y="5181600"/>
          <a:ext cx="37719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6" imgW="1040948" imgH="177723" progId="Equation.DSMT4">
                  <p:embed/>
                </p:oleObj>
              </mc:Choice>
              <mc:Fallback>
                <p:oleObj name="Equation" r:id="rId6" imgW="1040948" imgH="177723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181600"/>
                        <a:ext cx="37719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07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" grpId="0" animBg="1"/>
      <p:bldP spid="30741" grpId="0" animBg="1"/>
      <p:bldP spid="30742" grpId="0"/>
      <p:bldP spid="307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00BFFED-7694-4DA0-9D4A-74990C29E4F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010400" cy="5334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Construction of  a perpendicular from </a:t>
            </a:r>
            <a:b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</a:rPr>
              <a:t>a point on the line.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38100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latin typeface="Times New Roman" pitchFamily="18" charset="0"/>
              </a:rPr>
              <a:t>Draw line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b="1">
                <a:latin typeface="Times New Roman" pitchFamily="18" charset="0"/>
              </a:rPr>
              <a:t> and mark a point C on the line.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latin typeface="Times New Roman" pitchFamily="18" charset="0"/>
              </a:rPr>
              <a:t>Place compass at C and draw arcs to the right &amp; left of C, intersecting the line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b="1">
                <a:latin typeface="Times New Roman" pitchFamily="18" charset="0"/>
              </a:rPr>
              <a:t>. Label the pts. of intersection A &amp; B.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 b="1">
                <a:latin typeface="Times New Roman" pitchFamily="18" charset="0"/>
              </a:rPr>
              <a:t>Place the compass at A with a setting greater than AC, draw an arc above the line </a:t>
            </a:r>
            <a:r>
              <a:rPr lang="en-US" sz="2400" b="1" i="1">
                <a:latin typeface="Times New Roman" pitchFamily="18" charset="0"/>
              </a:rPr>
              <a:t>n</a:t>
            </a:r>
            <a:r>
              <a:rPr lang="en-US" sz="2400" b="1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400" b="1">
              <a:latin typeface="Times New Roman" pitchFamily="18" charset="0"/>
            </a:endParaRPr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>
            <a:off x="4572000" y="1828800"/>
            <a:ext cx="0" cy="441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876800" y="41910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3340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80772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8768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382000" y="4343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66294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477000" y="4343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648200" y="419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n</a:t>
            </a:r>
          </a:p>
        </p:txBody>
      </p:sp>
      <p:sp>
        <p:nvSpPr>
          <p:cNvPr id="10256" name="Arc 16"/>
          <p:cNvSpPr>
            <a:spLocks/>
          </p:cNvSpPr>
          <p:nvPr/>
        </p:nvSpPr>
        <p:spPr bwMode="auto">
          <a:xfrm rot="2080955">
            <a:off x="7467600" y="38100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Arc 17"/>
          <p:cNvSpPr>
            <a:spLocks/>
          </p:cNvSpPr>
          <p:nvPr/>
        </p:nvSpPr>
        <p:spPr bwMode="auto">
          <a:xfrm rot="-7872276">
            <a:off x="5181600" y="37338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58" name="Picture 18" descr="compas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49305">
            <a:off x="6324600" y="2209800"/>
            <a:ext cx="114300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9" name="Arc 19"/>
          <p:cNvSpPr>
            <a:spLocks/>
          </p:cNvSpPr>
          <p:nvPr/>
        </p:nvSpPr>
        <p:spPr bwMode="auto">
          <a:xfrm>
            <a:off x="5867400" y="16764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60" name="Picture 20" descr="compas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94569">
            <a:off x="3806826" y="1720850"/>
            <a:ext cx="233045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2463434" y="1119426"/>
            <a:ext cx="3725764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3"/>
              </a:rPr>
              <a:t>Compass Video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CC3300"/>
                </a:solidFill>
                <a:latin typeface="Times New Roman" pitchFamily="18" charset="0"/>
                <a:hlinkClick r:id="rId4"/>
              </a:rPr>
              <a:t>Sketchpad Video</a:t>
            </a:r>
            <a:endParaRPr lang="en-US" sz="2000" dirty="0" smtClean="0">
              <a:solidFill>
                <a:srgbClr val="CC330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181600" y="5486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6600CC"/>
                </a:solidFill>
                <a:latin typeface="Times New Roman" pitchFamily="18" charset="0"/>
              </a:rPr>
              <a:t>Continued……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  <p:bldP spid="10249" grpId="0" animBg="1"/>
      <p:bldP spid="10250" grpId="0" animBg="1"/>
      <p:bldP spid="10251" grpId="0"/>
      <p:bldP spid="10252" grpId="0"/>
      <p:bldP spid="10253" grpId="0" animBg="1"/>
      <p:bldP spid="10254" grpId="0"/>
      <p:bldP spid="10255" grpId="0"/>
      <p:bldP spid="10256" grpId="0" animBg="1"/>
      <p:bldP spid="10257" grpId="0" animBg="1"/>
      <p:bldP spid="10259" grpId="0" animBg="1"/>
      <p:bldP spid="102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810C4DB-F235-4B67-9953-343FDF9DA12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9906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tx1"/>
                </a:solidFill>
                <a:latin typeface="Times New Roman" pitchFamily="18" charset="0"/>
              </a:rPr>
              <a:t>Construction of  a perpendicular from a point on the line - </a:t>
            </a:r>
            <a:r>
              <a:rPr lang="en-US" altLang="en-US" sz="2800" b="1" i="1" smtClean="0">
                <a:solidFill>
                  <a:schemeClr val="tx1"/>
                </a:solidFill>
                <a:latin typeface="Times New Roman" pitchFamily="18" charset="0"/>
              </a:rPr>
              <a:t>continuation</a:t>
            </a:r>
            <a:r>
              <a:rPr lang="en-US" altLang="en-US" sz="2800" b="1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33815" name="Object 23"/>
          <p:cNvGraphicFramePr>
            <a:graphicFrameLocks noChangeAspect="1"/>
          </p:cNvGraphicFramePr>
          <p:nvPr>
            <p:ph sz="half" idx="1"/>
          </p:nvPr>
        </p:nvGraphicFramePr>
        <p:xfrm>
          <a:off x="1752600" y="5181600"/>
          <a:ext cx="4572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3" imgW="253780" imgH="215713" progId="Equation.DSMT4">
                  <p:embed/>
                </p:oleObj>
              </mc:Choice>
              <mc:Fallback>
                <p:oleObj name="Equation" r:id="rId3" imgW="253780" imgH="215713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81600"/>
                        <a:ext cx="457200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57200" y="1895475"/>
            <a:ext cx="38862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sz="2400" b="1">
                <a:latin typeface="Times New Roman" pitchFamily="18" charset="0"/>
              </a:rPr>
              <a:t>4.  Using same compass setting as in Step 3, place the compass at pt. B and draw an arc intersecting the previously drawn. Label the pt. of intersection D.</a:t>
            </a:r>
          </a:p>
          <a:p>
            <a:r>
              <a:rPr lang="en-US" sz="2400" b="1">
                <a:latin typeface="Times New Roman" pitchFamily="18" charset="0"/>
              </a:rPr>
              <a:t>5.	Use a straightedge to draw        .</a:t>
            </a:r>
          </a:p>
        </p:txBody>
      </p:sp>
      <p:sp>
        <p:nvSpPr>
          <p:cNvPr id="11270" name="Line 4"/>
          <p:cNvSpPr>
            <a:spLocks noChangeShapeType="1"/>
          </p:cNvSpPr>
          <p:nvPr/>
        </p:nvSpPr>
        <p:spPr bwMode="auto">
          <a:xfrm>
            <a:off x="4572000" y="1828800"/>
            <a:ext cx="0" cy="441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4876800" y="4191000"/>
            <a:ext cx="396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6"/>
          <p:cNvSpPr>
            <a:spLocks noChangeArrowheads="1"/>
          </p:cNvSpPr>
          <p:nvPr/>
        </p:nvSpPr>
        <p:spPr bwMode="auto">
          <a:xfrm>
            <a:off x="53340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>
            <a:off x="80772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8"/>
          <p:cNvSpPr txBox="1">
            <a:spLocks noChangeArrowheads="1"/>
          </p:cNvSpPr>
          <p:nvPr/>
        </p:nvSpPr>
        <p:spPr bwMode="auto">
          <a:xfrm>
            <a:off x="48768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A</a:t>
            </a:r>
          </a:p>
        </p:txBody>
      </p:sp>
      <p:sp>
        <p:nvSpPr>
          <p:cNvPr id="11275" name="Text Box 9"/>
          <p:cNvSpPr txBox="1">
            <a:spLocks noChangeArrowheads="1"/>
          </p:cNvSpPr>
          <p:nvPr/>
        </p:nvSpPr>
        <p:spPr bwMode="auto">
          <a:xfrm>
            <a:off x="8382000" y="4343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B</a:t>
            </a:r>
          </a:p>
        </p:txBody>
      </p:sp>
      <p:sp>
        <p:nvSpPr>
          <p:cNvPr id="11276" name="Oval 10"/>
          <p:cNvSpPr>
            <a:spLocks noChangeArrowheads="1"/>
          </p:cNvSpPr>
          <p:nvPr/>
        </p:nvSpPr>
        <p:spPr bwMode="auto">
          <a:xfrm>
            <a:off x="66294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6477000" y="4343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C</a:t>
            </a:r>
          </a:p>
        </p:txBody>
      </p:sp>
      <p:sp>
        <p:nvSpPr>
          <p:cNvPr id="11278" name="Text Box 12"/>
          <p:cNvSpPr txBox="1">
            <a:spLocks noChangeArrowheads="1"/>
          </p:cNvSpPr>
          <p:nvPr/>
        </p:nvSpPr>
        <p:spPr bwMode="auto">
          <a:xfrm>
            <a:off x="4648200" y="41910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n</a:t>
            </a:r>
          </a:p>
        </p:txBody>
      </p:sp>
      <p:sp>
        <p:nvSpPr>
          <p:cNvPr id="11279" name="Arc 13"/>
          <p:cNvSpPr>
            <a:spLocks/>
          </p:cNvSpPr>
          <p:nvPr/>
        </p:nvSpPr>
        <p:spPr bwMode="auto">
          <a:xfrm rot="2080955">
            <a:off x="7467600" y="38100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Arc 14"/>
          <p:cNvSpPr>
            <a:spLocks/>
          </p:cNvSpPr>
          <p:nvPr/>
        </p:nvSpPr>
        <p:spPr bwMode="auto">
          <a:xfrm rot="-7872276">
            <a:off x="5181600" y="37338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rc 16"/>
          <p:cNvSpPr>
            <a:spLocks/>
          </p:cNvSpPr>
          <p:nvPr/>
        </p:nvSpPr>
        <p:spPr bwMode="auto">
          <a:xfrm>
            <a:off x="6096000" y="16764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Arc 18"/>
          <p:cNvSpPr>
            <a:spLocks/>
          </p:cNvSpPr>
          <p:nvPr/>
        </p:nvSpPr>
        <p:spPr bwMode="auto">
          <a:xfrm rot="-5161651">
            <a:off x="6324600" y="1752600"/>
            <a:ext cx="914400" cy="914400"/>
          </a:xfrm>
          <a:custGeom>
            <a:avLst/>
            <a:gdLst>
              <a:gd name="T0" fmla="*/ 0 w 21600"/>
              <a:gd name="T1" fmla="*/ 0 h 21600"/>
              <a:gd name="T2" fmla="*/ 1638706400 w 21600"/>
              <a:gd name="T3" fmla="*/ 1638706400 h 21600"/>
              <a:gd name="T4" fmla="*/ 0 w 21600"/>
              <a:gd name="T5" fmla="*/ 16387064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6705600" y="1447800"/>
            <a:ext cx="0" cy="480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6096000" y="1828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D</a:t>
            </a:r>
          </a:p>
        </p:txBody>
      </p:sp>
      <p:sp>
        <p:nvSpPr>
          <p:cNvPr id="33813" name="Oval 21"/>
          <p:cNvSpPr>
            <a:spLocks noChangeArrowheads="1"/>
          </p:cNvSpPr>
          <p:nvPr/>
        </p:nvSpPr>
        <p:spPr bwMode="auto">
          <a:xfrm>
            <a:off x="66294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818" name="Object 26"/>
          <p:cNvGraphicFramePr>
            <a:graphicFrameLocks noChangeAspect="1"/>
          </p:cNvGraphicFramePr>
          <p:nvPr>
            <p:ph sz="half" idx="2"/>
          </p:nvPr>
        </p:nvGraphicFramePr>
        <p:xfrm>
          <a:off x="1676400" y="5734050"/>
          <a:ext cx="26289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5" imgW="1117600" imgH="241300" progId="Equation.DSMT4">
                  <p:embed/>
                </p:oleObj>
              </mc:Choice>
              <mc:Fallback>
                <p:oleObj name="Equation" r:id="rId5" imgW="1117600" imgH="2413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734050"/>
                        <a:ext cx="26289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821" name="Picture 29" descr="compass2b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66644">
            <a:off x="7467600" y="1524000"/>
            <a:ext cx="110966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0" grpId="0" animBg="1"/>
      <p:bldP spid="33811" grpId="0" animBg="1"/>
      <p:bldP spid="33812" grpId="0"/>
      <p:bldP spid="33813" grpId="0" animBg="1"/>
    </p:bld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version>
  <revision id="1.1.46558.0"/>
</version>
</file>

<file path=customXml/item2.xml><?xml version="1.0" encoding="utf-8"?>
<version>
  <revision id="1.1.46558.0"/>
</version>
</file>

<file path=customXml/item3.xml><?xml version="1.0" encoding="utf-8"?>
<version>
  <revision id="1.1.46558.0"/>
</version>
</file>

<file path=customXml/item4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BAAC8F63-0A5B-4945-81A9-A00316AA1E12}">
  <ds:schemaRefs/>
</ds:datastoreItem>
</file>

<file path=customXml/itemProps2.xml><?xml version="1.0" encoding="utf-8"?>
<ds:datastoreItem xmlns:ds="http://schemas.openxmlformats.org/officeDocument/2006/customXml" ds:itemID="{35C6F5A5-4A05-4F83-9564-3FB75DB1481F}">
  <ds:schemaRefs/>
</ds:datastoreItem>
</file>

<file path=customXml/itemProps3.xml><?xml version="1.0" encoding="utf-8"?>
<ds:datastoreItem xmlns:ds="http://schemas.openxmlformats.org/officeDocument/2006/customXml" ds:itemID="{CED95DC7-702C-4627-ADED-33CD63DF19AF}">
  <ds:schemaRefs/>
</ds:datastoreItem>
</file>

<file path=customXml/itemProps4.xml><?xml version="1.0" encoding="utf-8"?>
<ds:datastoreItem xmlns:ds="http://schemas.openxmlformats.org/officeDocument/2006/customXml" ds:itemID="{5464DCD4-1D51-47EF-B725-AE589D981AD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453</TotalTime>
  <Words>878</Words>
  <Application>Microsoft Office PowerPoint</Application>
  <PresentationFormat>On-screen Show (4:3)</PresentationFormat>
  <Paragraphs>141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Wingdings</vt:lpstr>
      <vt:lpstr>Times New Roman</vt:lpstr>
      <vt:lpstr>Studio</vt:lpstr>
      <vt:lpstr>Adobe Photoshop Elements Image</vt:lpstr>
      <vt:lpstr>MathType 5.0 Equation</vt:lpstr>
      <vt:lpstr>G.4</vt:lpstr>
      <vt:lpstr>Construction of  Congruent Segment</vt:lpstr>
      <vt:lpstr>Construction of  Congruent Angle.</vt:lpstr>
      <vt:lpstr>Construction of  Congruent Angle – continuation</vt:lpstr>
      <vt:lpstr>Construction of Segment Bisector</vt:lpstr>
      <vt:lpstr>Construction of Angle Bisector</vt:lpstr>
      <vt:lpstr>Construction of Angle Bisector – continuation</vt:lpstr>
      <vt:lpstr>Construction of  a perpendicular from  a point on the line.</vt:lpstr>
      <vt:lpstr>Construction of  a perpendicular from a point on the line - continuation.</vt:lpstr>
      <vt:lpstr>Construction of a perpendicular from a point not on the line.</vt:lpstr>
      <vt:lpstr>Construction of a perpendicular from a point not on the line - continuation.</vt:lpstr>
      <vt:lpstr>    Construction a line parallel to a given line through a point A not on the given line.  Sketchpad Video </vt:lpstr>
      <vt:lpstr>    Construction a line parallel to a given line through a point A not on the given line.  </vt:lpstr>
    </vt:vector>
  </TitlesOfParts>
  <Company>Henrico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HCPS</dc:creator>
  <cp:lastModifiedBy>Default Name</cp:lastModifiedBy>
  <cp:revision>123</cp:revision>
  <dcterms:created xsi:type="dcterms:W3CDTF">2003-07-07T13:44:29Z</dcterms:created>
  <dcterms:modified xsi:type="dcterms:W3CDTF">2013-06-28T23:10:27Z</dcterms:modified>
</cp:coreProperties>
</file>