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301" r:id="rId2"/>
    <p:sldId id="302" r:id="rId3"/>
    <p:sldId id="297" r:id="rId4"/>
    <p:sldId id="298" r:id="rId5"/>
    <p:sldId id="296" r:id="rId6"/>
    <p:sldId id="299" r:id="rId7"/>
    <p:sldId id="295"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6" r:id="rId26"/>
    <p:sldId id="277" r:id="rId27"/>
    <p:sldId id="278" r:id="rId28"/>
    <p:sldId id="279" r:id="rId29"/>
    <p:sldId id="280" r:id="rId30"/>
    <p:sldId id="281" r:id="rId31"/>
    <p:sldId id="282" r:id="rId32"/>
    <p:sldId id="283" r:id="rId33"/>
    <p:sldId id="284" r:id="rId34"/>
    <p:sldId id="28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p:restoredTop sz="94666"/>
  </p:normalViewPr>
  <p:slideViewPr>
    <p:cSldViewPr snapToGrid="0" snapToObjects="1">
      <p:cViewPr varScale="1">
        <p:scale>
          <a:sx n="83" d="100"/>
          <a:sy n="83" d="100"/>
        </p:scale>
        <p:origin x="12"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0556E0E3-B516-C94D-8935-8CBD40942E94}" type="datetimeFigureOut">
              <a:rPr lang="en-US" smtClean="0"/>
              <a:t>11/10/2017</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D9C1D27-6F37-7E4A-833D-2A765FA89F66}"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35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56E0E3-B516-C94D-8935-8CBD40942E94}"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C1D27-6F37-7E4A-833D-2A765FA89F66}" type="slidenum">
              <a:rPr lang="en-US" smtClean="0"/>
              <a:t>‹#›</a:t>
            </a:fld>
            <a:endParaRPr lang="en-US"/>
          </a:p>
        </p:txBody>
      </p:sp>
    </p:spTree>
    <p:extLst>
      <p:ext uri="{BB962C8B-B14F-4D97-AF65-F5344CB8AC3E}">
        <p14:creationId xmlns:p14="http://schemas.microsoft.com/office/powerpoint/2010/main" val="3546872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56E0E3-B516-C94D-8935-8CBD40942E94}"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C1D27-6F37-7E4A-833D-2A765FA89F66}" type="slidenum">
              <a:rPr lang="en-US" smtClean="0"/>
              <a:t>‹#›</a:t>
            </a:fld>
            <a:endParaRPr lang="en-US"/>
          </a:p>
        </p:txBody>
      </p:sp>
    </p:spTree>
    <p:extLst>
      <p:ext uri="{BB962C8B-B14F-4D97-AF65-F5344CB8AC3E}">
        <p14:creationId xmlns:p14="http://schemas.microsoft.com/office/powerpoint/2010/main" val="148251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56E0E3-B516-C94D-8935-8CBD40942E94}"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C1D27-6F37-7E4A-833D-2A765FA89F66}" type="slidenum">
              <a:rPr lang="en-US" smtClean="0"/>
              <a:t>‹#›</a:t>
            </a:fld>
            <a:endParaRPr lang="en-US"/>
          </a:p>
        </p:txBody>
      </p:sp>
    </p:spTree>
    <p:extLst>
      <p:ext uri="{BB962C8B-B14F-4D97-AF65-F5344CB8AC3E}">
        <p14:creationId xmlns:p14="http://schemas.microsoft.com/office/powerpoint/2010/main" val="2930937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56E0E3-B516-C94D-8935-8CBD40942E94}"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C1D27-6F37-7E4A-833D-2A765FA89F66}"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102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56E0E3-B516-C94D-8935-8CBD40942E94}"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C1D27-6F37-7E4A-833D-2A765FA89F66}" type="slidenum">
              <a:rPr lang="en-US" smtClean="0"/>
              <a:t>‹#›</a:t>
            </a:fld>
            <a:endParaRPr lang="en-US"/>
          </a:p>
        </p:txBody>
      </p:sp>
    </p:spTree>
    <p:extLst>
      <p:ext uri="{BB962C8B-B14F-4D97-AF65-F5344CB8AC3E}">
        <p14:creationId xmlns:p14="http://schemas.microsoft.com/office/powerpoint/2010/main" val="306616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56E0E3-B516-C94D-8935-8CBD40942E94}" type="datetimeFigureOut">
              <a:rPr lang="en-US" smtClean="0"/>
              <a:t>11/10/2017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C1D27-6F37-7E4A-833D-2A765FA89F66}" type="slidenum">
              <a:rPr lang="en-US" smtClean="0"/>
              <a:t>‹#›</a:t>
            </a:fld>
            <a:endParaRPr lang="en-US"/>
          </a:p>
        </p:txBody>
      </p:sp>
    </p:spTree>
    <p:extLst>
      <p:ext uri="{BB962C8B-B14F-4D97-AF65-F5344CB8AC3E}">
        <p14:creationId xmlns:p14="http://schemas.microsoft.com/office/powerpoint/2010/main" val="163532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56E0E3-B516-C94D-8935-8CBD40942E94}" type="datetimeFigureOut">
              <a:rPr lang="en-US" smtClean="0"/>
              <a:t>11/10/2017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C1D27-6F37-7E4A-833D-2A765FA89F66}" type="slidenum">
              <a:rPr lang="en-US" smtClean="0"/>
              <a:t>‹#›</a:t>
            </a:fld>
            <a:endParaRPr lang="en-US"/>
          </a:p>
        </p:txBody>
      </p:sp>
    </p:spTree>
    <p:extLst>
      <p:ext uri="{BB962C8B-B14F-4D97-AF65-F5344CB8AC3E}">
        <p14:creationId xmlns:p14="http://schemas.microsoft.com/office/powerpoint/2010/main" val="467195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6E0E3-B516-C94D-8935-8CBD40942E94}" type="datetimeFigureOut">
              <a:rPr lang="en-US" smtClean="0"/>
              <a:t>11/10/2017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9C1D27-6F37-7E4A-833D-2A765FA89F66}" type="slidenum">
              <a:rPr lang="en-US" smtClean="0"/>
              <a:t>‹#›</a:t>
            </a:fld>
            <a:endParaRPr lang="en-US"/>
          </a:p>
        </p:txBody>
      </p:sp>
    </p:spTree>
    <p:extLst>
      <p:ext uri="{BB962C8B-B14F-4D97-AF65-F5344CB8AC3E}">
        <p14:creationId xmlns:p14="http://schemas.microsoft.com/office/powerpoint/2010/main" val="3108493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556E0E3-B516-C94D-8935-8CBD40942E94}"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C1D27-6F37-7E4A-833D-2A765FA89F66}" type="slidenum">
              <a:rPr lang="en-US" smtClean="0"/>
              <a:t>‹#›</a:t>
            </a:fld>
            <a:endParaRPr lang="en-US"/>
          </a:p>
        </p:txBody>
      </p:sp>
    </p:spTree>
    <p:extLst>
      <p:ext uri="{BB962C8B-B14F-4D97-AF65-F5344CB8AC3E}">
        <p14:creationId xmlns:p14="http://schemas.microsoft.com/office/powerpoint/2010/main" val="427061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556E0E3-B516-C94D-8935-8CBD40942E94}"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C1D27-6F37-7E4A-833D-2A765FA89F66}" type="slidenum">
              <a:rPr lang="en-US" smtClean="0"/>
              <a:t>‹#›</a:t>
            </a:fld>
            <a:endParaRPr lang="en-US"/>
          </a:p>
        </p:txBody>
      </p:sp>
    </p:spTree>
    <p:extLst>
      <p:ext uri="{BB962C8B-B14F-4D97-AF65-F5344CB8AC3E}">
        <p14:creationId xmlns:p14="http://schemas.microsoft.com/office/powerpoint/2010/main" val="3980181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0556E0E3-B516-C94D-8935-8CBD40942E94}" type="datetimeFigureOut">
              <a:rPr lang="en-US" smtClean="0"/>
              <a:t>11/10/2017</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D9C1D27-6F37-7E4A-833D-2A765FA89F66}" type="slidenum">
              <a:rPr lang="en-US" smtClean="0"/>
              <a:t>‹#›</a:t>
            </a:fld>
            <a:endParaRPr lang="en-US"/>
          </a:p>
        </p:txBody>
      </p:sp>
    </p:spTree>
    <p:extLst>
      <p:ext uri="{BB962C8B-B14F-4D97-AF65-F5344CB8AC3E}">
        <p14:creationId xmlns:p14="http://schemas.microsoft.com/office/powerpoint/2010/main" val="14630036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audio" Target="../media/audio2.bin"/><Relationship Id="rId7" Type="http://schemas.openxmlformats.org/officeDocument/2006/relationships/image" Target="../media/image18.png"/><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audio" Target="../media/audio2.bin"/><Relationship Id="rId7" Type="http://schemas.openxmlformats.org/officeDocument/2006/relationships/image" Target="../media/image22.png"/><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audio" Target="../media/audio2.bin"/><Relationship Id="rId7" Type="http://schemas.openxmlformats.org/officeDocument/2006/relationships/image" Target="../media/image28.png"/><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2.bin"/><Relationship Id="rId7" Type="http://schemas.openxmlformats.org/officeDocument/2006/relationships/image" Target="../media/image32.png"/><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audio" Target="../media/audio2.bin"/><Relationship Id="rId7" Type="http://schemas.openxmlformats.org/officeDocument/2006/relationships/image" Target="../media/image50.png"/><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audio" Target="../media/audio2.bin"/><Relationship Id="rId7" Type="http://schemas.openxmlformats.org/officeDocument/2006/relationships/image" Target="../media/image54.png"/><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audio" Target="../media/audio2.bin"/></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bin"/><Relationship Id="rId7" Type="http://schemas.openxmlformats.org/officeDocument/2006/relationships/image" Target="../media/image6.png"/><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22000">
              <a:srgbClr val="C00000">
                <a:lumMod val="85000"/>
              </a:srgbClr>
            </a:gs>
            <a:gs pos="94000">
              <a:schemeClr val="accent3">
                <a:lumMod val="45000"/>
                <a:lumOff val="55000"/>
              </a:schemeClr>
            </a:gs>
            <a:gs pos="9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3" name="Group 12"/>
          <p:cNvGrpSpPr/>
          <p:nvPr/>
        </p:nvGrpSpPr>
        <p:grpSpPr>
          <a:xfrm>
            <a:off x="1658471" y="0"/>
            <a:ext cx="8875059" cy="6858000"/>
            <a:chOff x="0" y="0"/>
            <a:chExt cx="10058400" cy="777240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9" name="TextBox 8"/>
            <p:cNvSpPr txBox="1"/>
            <p:nvPr/>
          </p:nvSpPr>
          <p:spPr>
            <a:xfrm>
              <a:off x="2444234" y="865268"/>
              <a:ext cx="4514954" cy="2320917"/>
            </a:xfrm>
            <a:prstGeom prst="rect">
              <a:avLst/>
            </a:prstGeom>
            <a:noFill/>
          </p:spPr>
          <p:txBody>
            <a:bodyPr wrap="none" rtlCol="0">
              <a:spAutoFit/>
            </a:bodyPr>
            <a:lstStyle/>
            <a:p>
              <a:r>
                <a:rPr lang="en-US" sz="4236" dirty="0" smtClean="0">
                  <a:solidFill>
                    <a:schemeClr val="bg1"/>
                  </a:solidFill>
                  <a:latin typeface="Chalkduster" charset="0"/>
                  <a:ea typeface="Chalkduster" charset="0"/>
                  <a:cs typeface="Chalkduster" charset="0"/>
                </a:rPr>
                <a:t>Take Down: </a:t>
              </a:r>
            </a:p>
            <a:p>
              <a:r>
                <a:rPr lang="en-US" sz="4236" dirty="0" smtClean="0">
                  <a:solidFill>
                    <a:schemeClr val="bg1"/>
                  </a:solidFill>
                  <a:latin typeface="Chalkduster" charset="0"/>
                  <a:ea typeface="Chalkduster" charset="0"/>
                  <a:cs typeface="Chalkduster" charset="0"/>
                </a:rPr>
                <a:t>Algebra Review</a:t>
              </a:r>
            </a:p>
            <a:p>
              <a:r>
                <a:rPr lang="en-US" sz="4236" dirty="0" smtClean="0">
                  <a:solidFill>
                    <a:schemeClr val="bg1"/>
                  </a:solidFill>
                  <a:latin typeface="Chalkduster" charset="0"/>
                  <a:ea typeface="Chalkduster" charset="0"/>
                  <a:cs typeface="Chalkduster" charset="0"/>
                </a:rPr>
                <a:t>1</a:t>
              </a:r>
              <a:r>
                <a:rPr lang="en-US" sz="4236" baseline="30000" dirty="0" smtClean="0">
                  <a:solidFill>
                    <a:schemeClr val="bg1"/>
                  </a:solidFill>
                  <a:latin typeface="Chalkduster" charset="0"/>
                  <a:ea typeface="Chalkduster" charset="0"/>
                  <a:cs typeface="Chalkduster" charset="0"/>
                </a:rPr>
                <a:t>st</a:t>
              </a:r>
              <a:r>
                <a:rPr lang="en-US" sz="4236" dirty="0" smtClean="0">
                  <a:solidFill>
                    <a:schemeClr val="bg1"/>
                  </a:solidFill>
                  <a:latin typeface="Chalkduster" charset="0"/>
                  <a:ea typeface="Chalkduster" charset="0"/>
                  <a:cs typeface="Chalkduster" charset="0"/>
                </a:rPr>
                <a:t> 9 weeks</a:t>
              </a:r>
              <a:endParaRPr lang="en-US" sz="4236" dirty="0">
                <a:solidFill>
                  <a:schemeClr val="bg1"/>
                </a:solidFill>
                <a:latin typeface="Chalkduster" charset="0"/>
                <a:ea typeface="Chalkduster" charset="0"/>
                <a:cs typeface="Chalkduster" charset="0"/>
              </a:endParaRPr>
            </a:p>
          </p:txBody>
        </p:sp>
        <p:sp>
          <p:nvSpPr>
            <p:cNvPr id="11" name="TextBox 10"/>
            <p:cNvSpPr txBox="1"/>
            <p:nvPr/>
          </p:nvSpPr>
          <p:spPr>
            <a:xfrm>
              <a:off x="4883662" y="6076215"/>
              <a:ext cx="3628386" cy="843402"/>
            </a:xfrm>
            <a:prstGeom prst="rect">
              <a:avLst/>
            </a:prstGeom>
            <a:noFill/>
          </p:spPr>
          <p:txBody>
            <a:bodyPr wrap="none" rtlCol="0">
              <a:spAutoFit/>
            </a:bodyPr>
            <a:lstStyle/>
            <a:p>
              <a:r>
                <a:rPr lang="en-US" sz="2118" dirty="0">
                  <a:solidFill>
                    <a:schemeClr val="bg1"/>
                  </a:solidFill>
                  <a:latin typeface="Chalkduster" charset="0"/>
                  <a:ea typeface="Chalkduster" charset="0"/>
                  <a:cs typeface="Chalkduster" charset="0"/>
                </a:rPr>
                <a:t>Created by: </a:t>
              </a:r>
            </a:p>
            <a:p>
              <a:r>
                <a:rPr lang="en-US" sz="2118" dirty="0">
                  <a:solidFill>
                    <a:schemeClr val="bg1"/>
                  </a:solidFill>
                  <a:latin typeface="Chalkduster" charset="0"/>
                  <a:ea typeface="Chalkduster" charset="0"/>
                  <a:cs typeface="Chalkduster" charset="0"/>
                </a:rPr>
                <a:t>Classroom Ms. </a:t>
              </a:r>
              <a:r>
                <a:rPr lang="en-US" sz="2118" dirty="0" smtClean="0">
                  <a:solidFill>
                    <a:schemeClr val="bg1"/>
                  </a:solidFill>
                  <a:latin typeface="Chalkduster" charset="0"/>
                  <a:ea typeface="Chalkduster" charset="0"/>
                  <a:cs typeface="Chalkduster" charset="0"/>
                </a:rPr>
                <a:t>Finnegan</a:t>
              </a:r>
              <a:endParaRPr lang="en-US" sz="2118" dirty="0">
                <a:solidFill>
                  <a:schemeClr val="bg1"/>
                </a:solidFill>
                <a:latin typeface="Chalkduster" charset="0"/>
                <a:ea typeface="Chalkduster" charset="0"/>
                <a:cs typeface="Chalkduster" charset="0"/>
              </a:endParaRPr>
            </a:p>
          </p:txBody>
        </p:sp>
      </p:grpSp>
      <p:sp>
        <p:nvSpPr>
          <p:cNvPr id="12" name="TextBox 11"/>
          <p:cNvSpPr txBox="1"/>
          <p:nvPr/>
        </p:nvSpPr>
        <p:spPr>
          <a:xfrm>
            <a:off x="456026" y="6532930"/>
            <a:ext cx="2053767"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Finnegan</a:t>
            </a:r>
          </a:p>
          <a:p>
            <a:endParaRPr lang="en-US" dirty="0"/>
          </a:p>
        </p:txBody>
      </p:sp>
      <p:pic>
        <p:nvPicPr>
          <p:cNvPr id="6" name="Picture 5" descr="Mustang Math - &lt;strong&gt;Algebra&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427" y="2698203"/>
            <a:ext cx="2939612" cy="2776300"/>
          </a:xfrm>
          <a:prstGeom prst="rect">
            <a:avLst/>
          </a:prstGeom>
        </p:spPr>
      </p:pic>
    </p:spTree>
    <p:extLst>
      <p:ext uri="{BB962C8B-B14F-4D97-AF65-F5344CB8AC3E}">
        <p14:creationId xmlns:p14="http://schemas.microsoft.com/office/powerpoint/2010/main" val="547105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25" name="TextBox 24"/>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3" name="Picture 2"/>
          <p:cNvPicPr>
            <a:picLocks noChangeAspect="1"/>
          </p:cNvPicPr>
          <p:nvPr/>
        </p:nvPicPr>
        <p:blipFill>
          <a:blip r:embed="rId3"/>
          <a:stretch>
            <a:fillRect/>
          </a:stretch>
        </p:blipFill>
        <p:spPr>
          <a:xfrm>
            <a:off x="5253037" y="3124200"/>
            <a:ext cx="3509921" cy="1269124"/>
          </a:xfrm>
          <a:prstGeom prst="rect">
            <a:avLst/>
          </a:prstGeom>
        </p:spPr>
      </p:pic>
      <p:pic>
        <p:nvPicPr>
          <p:cNvPr id="5" name="Picture 4"/>
          <p:cNvPicPr>
            <a:picLocks noChangeAspect="1"/>
          </p:cNvPicPr>
          <p:nvPr/>
        </p:nvPicPr>
        <p:blipFill>
          <a:blip r:embed="rId4"/>
          <a:stretch>
            <a:fillRect/>
          </a:stretch>
        </p:blipFill>
        <p:spPr>
          <a:xfrm>
            <a:off x="1047318" y="1200710"/>
            <a:ext cx="9296400" cy="1228725"/>
          </a:xfrm>
          <a:prstGeom prst="rect">
            <a:avLst/>
          </a:prstGeom>
        </p:spPr>
      </p:pic>
    </p:spTree>
    <p:extLst>
      <p:ext uri="{BB962C8B-B14F-4D97-AF65-F5344CB8AC3E}">
        <p14:creationId xmlns:p14="http://schemas.microsoft.com/office/powerpoint/2010/main" val="1748395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3" name="TextBox 42"/>
          <p:cNvSpPr txBox="1"/>
          <p:nvPr/>
        </p:nvSpPr>
        <p:spPr>
          <a:xfrm>
            <a:off x="609599" y="508000"/>
            <a:ext cx="11199569" cy="400110"/>
          </a:xfrm>
          <a:prstGeom prst="rect">
            <a:avLst/>
          </a:prstGeom>
          <a:solidFill>
            <a:schemeClr val="accent5">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3							            QUESTIONS: GROUP A</a:t>
            </a:r>
            <a:endParaRPr lang="en-US" sz="2000" dirty="0">
              <a:latin typeface="Arial Rounded MT Bold" charset="0"/>
              <a:ea typeface="Arial Rounded MT Bold" charset="0"/>
              <a:cs typeface="Arial Rounded MT Bold" charset="0"/>
            </a:endParaRPr>
          </a:p>
        </p:txBody>
      </p:sp>
      <p:sp>
        <p:nvSpPr>
          <p:cNvPr id="25" name="TextBox 24"/>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4"/>
          <a:stretch>
            <a:fillRect/>
          </a:stretch>
        </p:blipFill>
        <p:spPr>
          <a:xfrm>
            <a:off x="1162543" y="1360104"/>
            <a:ext cx="10584068" cy="784005"/>
          </a:xfrm>
          <a:prstGeom prst="rect">
            <a:avLst/>
          </a:prstGeom>
        </p:spPr>
      </p:pic>
      <p:pic>
        <p:nvPicPr>
          <p:cNvPr id="4" name="Picture 3"/>
          <p:cNvPicPr>
            <a:picLocks noChangeAspect="1"/>
          </p:cNvPicPr>
          <p:nvPr/>
        </p:nvPicPr>
        <p:blipFill>
          <a:blip r:embed="rId5"/>
          <a:stretch>
            <a:fillRect/>
          </a:stretch>
        </p:blipFill>
        <p:spPr>
          <a:xfrm>
            <a:off x="1542132" y="2186528"/>
            <a:ext cx="6822543" cy="598713"/>
          </a:xfrm>
          <a:prstGeom prst="rect">
            <a:avLst/>
          </a:prstGeom>
        </p:spPr>
      </p:pic>
      <p:pic>
        <p:nvPicPr>
          <p:cNvPr id="5" name="Picture 4"/>
          <p:cNvPicPr>
            <a:picLocks noChangeAspect="1"/>
          </p:cNvPicPr>
          <p:nvPr/>
        </p:nvPicPr>
        <p:blipFill>
          <a:blip r:embed="rId6"/>
          <a:stretch>
            <a:fillRect/>
          </a:stretch>
        </p:blipFill>
        <p:spPr>
          <a:xfrm>
            <a:off x="1542131" y="3187210"/>
            <a:ext cx="3376709" cy="2927514"/>
          </a:xfrm>
          <a:prstGeom prst="rect">
            <a:avLst/>
          </a:prstGeom>
        </p:spPr>
      </p:pic>
    </p:spTree>
    <p:extLst>
      <p:ext uri="{BB962C8B-B14F-4D97-AF65-F5344CB8AC3E}">
        <p14:creationId xmlns:p14="http://schemas.microsoft.com/office/powerpoint/2010/main" val="171593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5" name="Striped Right Arrow 4"/>
          <p:cNvSpPr/>
          <p:nvPr/>
        </p:nvSpPr>
        <p:spPr>
          <a:xfrm>
            <a:off x="3145077" y="5321953"/>
            <a:ext cx="512043" cy="4592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3" name="Picture 2"/>
          <p:cNvPicPr>
            <a:picLocks noChangeAspect="1"/>
          </p:cNvPicPr>
          <p:nvPr/>
        </p:nvPicPr>
        <p:blipFill>
          <a:blip r:embed="rId3"/>
          <a:stretch>
            <a:fillRect/>
          </a:stretch>
        </p:blipFill>
        <p:spPr>
          <a:xfrm>
            <a:off x="2115204" y="3052762"/>
            <a:ext cx="5423834" cy="1414135"/>
          </a:xfrm>
          <a:prstGeom prst="rect">
            <a:avLst/>
          </a:prstGeom>
        </p:spPr>
      </p:pic>
      <p:pic>
        <p:nvPicPr>
          <p:cNvPr id="9" name="Picture 8"/>
          <p:cNvPicPr>
            <a:picLocks noChangeAspect="1"/>
          </p:cNvPicPr>
          <p:nvPr/>
        </p:nvPicPr>
        <p:blipFill>
          <a:blip r:embed="rId4"/>
          <a:stretch>
            <a:fillRect/>
          </a:stretch>
        </p:blipFill>
        <p:spPr>
          <a:xfrm>
            <a:off x="1162543" y="1360104"/>
            <a:ext cx="10584068" cy="784005"/>
          </a:xfrm>
          <a:prstGeom prst="rect">
            <a:avLst/>
          </a:prstGeom>
        </p:spPr>
      </p:pic>
    </p:spTree>
    <p:extLst>
      <p:ext uri="{BB962C8B-B14F-4D97-AF65-F5344CB8AC3E}">
        <p14:creationId xmlns:p14="http://schemas.microsoft.com/office/powerpoint/2010/main" val="1095144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3" name="TextBox 42"/>
          <p:cNvSpPr txBox="1"/>
          <p:nvPr/>
        </p:nvSpPr>
        <p:spPr>
          <a:xfrm>
            <a:off x="609599" y="508000"/>
            <a:ext cx="11199569" cy="400110"/>
          </a:xfrm>
          <a:prstGeom prst="rect">
            <a:avLst/>
          </a:prstGeom>
          <a:solidFill>
            <a:schemeClr val="accent5">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4							            QUESTIONS: GROUP A</a:t>
            </a:r>
            <a:endParaRPr lang="en-US" sz="2000" dirty="0">
              <a:latin typeface="Arial Rounded MT Bold" charset="0"/>
              <a:ea typeface="Arial Rounded MT Bold" charset="0"/>
              <a:cs typeface="Arial Rounded MT Bold" charset="0"/>
            </a:endParaRPr>
          </a:p>
        </p:txBody>
      </p:sp>
      <p:sp>
        <p:nvSpPr>
          <p:cNvPr id="16" name="TextBox 15"/>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5"/>
          <a:stretch>
            <a:fillRect/>
          </a:stretch>
        </p:blipFill>
        <p:spPr>
          <a:xfrm>
            <a:off x="1371929" y="1277007"/>
            <a:ext cx="10437240" cy="565449"/>
          </a:xfrm>
          <a:prstGeom prst="rect">
            <a:avLst/>
          </a:prstGeom>
        </p:spPr>
      </p:pic>
      <p:pic>
        <p:nvPicPr>
          <p:cNvPr id="6" name="Picture 5"/>
          <p:cNvPicPr>
            <a:picLocks noChangeAspect="1"/>
          </p:cNvPicPr>
          <p:nvPr/>
        </p:nvPicPr>
        <p:blipFill>
          <a:blip r:embed="rId6"/>
          <a:stretch>
            <a:fillRect/>
          </a:stretch>
        </p:blipFill>
        <p:spPr>
          <a:xfrm>
            <a:off x="4009729" y="1981276"/>
            <a:ext cx="4938192" cy="1131669"/>
          </a:xfrm>
          <a:prstGeom prst="rect">
            <a:avLst/>
          </a:prstGeom>
        </p:spPr>
      </p:pic>
      <p:pic>
        <p:nvPicPr>
          <p:cNvPr id="7" name="Picture 6"/>
          <p:cNvPicPr>
            <a:picLocks noChangeAspect="1"/>
          </p:cNvPicPr>
          <p:nvPr/>
        </p:nvPicPr>
        <p:blipFill>
          <a:blip r:embed="rId7"/>
          <a:stretch>
            <a:fillRect/>
          </a:stretch>
        </p:blipFill>
        <p:spPr>
          <a:xfrm>
            <a:off x="1371929" y="3070612"/>
            <a:ext cx="2118808" cy="3233390"/>
          </a:xfrm>
          <a:prstGeom prst="rect">
            <a:avLst/>
          </a:prstGeom>
        </p:spPr>
      </p:pic>
    </p:spTree>
    <p:extLst>
      <p:ext uri="{BB962C8B-B14F-4D97-AF65-F5344CB8AC3E}">
        <p14:creationId xmlns:p14="http://schemas.microsoft.com/office/powerpoint/2010/main" val="108482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36" name="TextBox 35"/>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3" name="Picture 2"/>
          <p:cNvPicPr>
            <a:picLocks noChangeAspect="1"/>
          </p:cNvPicPr>
          <p:nvPr/>
        </p:nvPicPr>
        <p:blipFill>
          <a:blip r:embed="rId3"/>
          <a:stretch>
            <a:fillRect/>
          </a:stretch>
        </p:blipFill>
        <p:spPr>
          <a:xfrm>
            <a:off x="3384681" y="3109912"/>
            <a:ext cx="3497131" cy="1420047"/>
          </a:xfrm>
          <a:prstGeom prst="rect">
            <a:avLst/>
          </a:prstGeom>
        </p:spPr>
      </p:pic>
      <p:pic>
        <p:nvPicPr>
          <p:cNvPr id="8" name="Picture 7"/>
          <p:cNvPicPr>
            <a:picLocks noChangeAspect="1"/>
          </p:cNvPicPr>
          <p:nvPr/>
        </p:nvPicPr>
        <p:blipFill>
          <a:blip r:embed="rId4"/>
          <a:stretch>
            <a:fillRect/>
          </a:stretch>
        </p:blipFill>
        <p:spPr>
          <a:xfrm>
            <a:off x="3050628" y="1335869"/>
            <a:ext cx="4938192" cy="1131669"/>
          </a:xfrm>
          <a:prstGeom prst="rect">
            <a:avLst/>
          </a:prstGeom>
        </p:spPr>
      </p:pic>
    </p:spTree>
    <p:extLst>
      <p:ext uri="{BB962C8B-B14F-4D97-AF65-F5344CB8AC3E}">
        <p14:creationId xmlns:p14="http://schemas.microsoft.com/office/powerpoint/2010/main" val="597058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0" y="6518"/>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3" name="TextBox 42"/>
          <p:cNvSpPr txBox="1"/>
          <p:nvPr/>
        </p:nvSpPr>
        <p:spPr>
          <a:xfrm>
            <a:off x="609599" y="508000"/>
            <a:ext cx="11199569" cy="400110"/>
          </a:xfrm>
          <a:prstGeom prst="rect">
            <a:avLst/>
          </a:prstGeom>
          <a:solidFill>
            <a:schemeClr val="accent5">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5							            QUESTIONS: GROUP A</a:t>
            </a:r>
            <a:endParaRPr lang="en-US" sz="2000" dirty="0">
              <a:latin typeface="Arial Rounded MT Bold" charset="0"/>
              <a:ea typeface="Arial Rounded MT Bold" charset="0"/>
              <a:cs typeface="Arial Rounded MT Bold" charset="0"/>
            </a:endParaRPr>
          </a:p>
        </p:txBody>
      </p:sp>
      <p:pic>
        <p:nvPicPr>
          <p:cNvPr id="2" name="Picture 1"/>
          <p:cNvPicPr>
            <a:picLocks noChangeAspect="1"/>
          </p:cNvPicPr>
          <p:nvPr/>
        </p:nvPicPr>
        <p:blipFill>
          <a:blip r:embed="rId5"/>
          <a:stretch>
            <a:fillRect/>
          </a:stretch>
        </p:blipFill>
        <p:spPr>
          <a:xfrm>
            <a:off x="1232010" y="1114260"/>
            <a:ext cx="3266418" cy="1363505"/>
          </a:xfrm>
          <a:prstGeom prst="rect">
            <a:avLst/>
          </a:prstGeom>
        </p:spPr>
      </p:pic>
      <p:pic>
        <p:nvPicPr>
          <p:cNvPr id="3" name="Picture 2"/>
          <p:cNvPicPr>
            <a:picLocks noChangeAspect="1"/>
          </p:cNvPicPr>
          <p:nvPr/>
        </p:nvPicPr>
        <p:blipFill>
          <a:blip r:embed="rId6"/>
          <a:stretch>
            <a:fillRect/>
          </a:stretch>
        </p:blipFill>
        <p:spPr>
          <a:xfrm>
            <a:off x="1263541" y="2564524"/>
            <a:ext cx="9262242" cy="548422"/>
          </a:xfrm>
          <a:prstGeom prst="rect">
            <a:avLst/>
          </a:prstGeom>
        </p:spPr>
      </p:pic>
      <p:pic>
        <p:nvPicPr>
          <p:cNvPr id="7" name="Picture 6"/>
          <p:cNvPicPr>
            <a:picLocks noChangeAspect="1"/>
          </p:cNvPicPr>
          <p:nvPr/>
        </p:nvPicPr>
        <p:blipFill>
          <a:blip r:embed="rId7"/>
          <a:stretch>
            <a:fillRect/>
          </a:stretch>
        </p:blipFill>
        <p:spPr>
          <a:xfrm>
            <a:off x="1538433" y="3199706"/>
            <a:ext cx="1857056" cy="3209477"/>
          </a:xfrm>
          <a:prstGeom prst="rect">
            <a:avLst/>
          </a:prstGeom>
        </p:spPr>
      </p:pic>
    </p:spTree>
    <p:extLst>
      <p:ext uri="{BB962C8B-B14F-4D97-AF65-F5344CB8AC3E}">
        <p14:creationId xmlns:p14="http://schemas.microsoft.com/office/powerpoint/2010/main" val="85165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33" name="TextBox 32"/>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3" name="Picture 2"/>
          <p:cNvPicPr>
            <a:picLocks noChangeAspect="1"/>
          </p:cNvPicPr>
          <p:nvPr/>
        </p:nvPicPr>
        <p:blipFill>
          <a:blip r:embed="rId3"/>
          <a:stretch>
            <a:fillRect/>
          </a:stretch>
        </p:blipFill>
        <p:spPr>
          <a:xfrm>
            <a:off x="3581728" y="3228974"/>
            <a:ext cx="3895755" cy="985673"/>
          </a:xfrm>
          <a:prstGeom prst="rect">
            <a:avLst/>
          </a:prstGeom>
        </p:spPr>
      </p:pic>
      <p:pic>
        <p:nvPicPr>
          <p:cNvPr id="8" name="Picture 7"/>
          <p:cNvPicPr>
            <a:picLocks noChangeAspect="1"/>
          </p:cNvPicPr>
          <p:nvPr/>
        </p:nvPicPr>
        <p:blipFill>
          <a:blip r:embed="rId4"/>
          <a:stretch>
            <a:fillRect/>
          </a:stretch>
        </p:blipFill>
        <p:spPr>
          <a:xfrm>
            <a:off x="3727665" y="1009157"/>
            <a:ext cx="3266418" cy="1363505"/>
          </a:xfrm>
          <a:prstGeom prst="rect">
            <a:avLst/>
          </a:prstGeom>
        </p:spPr>
      </p:pic>
    </p:spTree>
    <p:extLst>
      <p:ext uri="{BB962C8B-B14F-4D97-AF65-F5344CB8AC3E}">
        <p14:creationId xmlns:p14="http://schemas.microsoft.com/office/powerpoint/2010/main" val="865499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6518"/>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3" name="TextBox 42"/>
          <p:cNvSpPr txBox="1"/>
          <p:nvPr/>
        </p:nvSpPr>
        <p:spPr>
          <a:xfrm>
            <a:off x="609599" y="508000"/>
            <a:ext cx="11199569" cy="400110"/>
          </a:xfrm>
          <a:prstGeom prst="rect">
            <a:avLst/>
          </a:prstGeom>
          <a:solidFill>
            <a:schemeClr val="accent5">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6							            QUESTIONS: GROUP A</a:t>
            </a:r>
            <a:endParaRPr lang="en-US" sz="2000" dirty="0">
              <a:latin typeface="Arial Rounded MT Bold" charset="0"/>
              <a:ea typeface="Arial Rounded MT Bold" charset="0"/>
              <a:cs typeface="Arial Rounded MT Bold" charset="0"/>
            </a:endParaRPr>
          </a:p>
        </p:txBody>
      </p:sp>
      <p:sp>
        <p:nvSpPr>
          <p:cNvPr id="18" name="TextBox 17"/>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5"/>
          <a:stretch>
            <a:fillRect/>
          </a:stretch>
        </p:blipFill>
        <p:spPr>
          <a:xfrm>
            <a:off x="1712857" y="1409592"/>
            <a:ext cx="8872444" cy="976256"/>
          </a:xfrm>
          <a:prstGeom prst="rect">
            <a:avLst/>
          </a:prstGeom>
        </p:spPr>
      </p:pic>
    </p:spTree>
    <p:extLst>
      <p:ext uri="{BB962C8B-B14F-4D97-AF65-F5344CB8AC3E}">
        <p14:creationId xmlns:p14="http://schemas.microsoft.com/office/powerpoint/2010/main" val="70532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31" name="TextBox 30"/>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3"/>
          <a:stretch>
            <a:fillRect/>
          </a:stretch>
        </p:blipFill>
        <p:spPr>
          <a:xfrm>
            <a:off x="5022508" y="2319008"/>
            <a:ext cx="1575484" cy="2179419"/>
          </a:xfrm>
          <a:prstGeom prst="rect">
            <a:avLst/>
          </a:prstGeom>
        </p:spPr>
      </p:pic>
    </p:spTree>
    <p:extLst>
      <p:ext uri="{BB962C8B-B14F-4D97-AF65-F5344CB8AC3E}">
        <p14:creationId xmlns:p14="http://schemas.microsoft.com/office/powerpoint/2010/main" val="353863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6518"/>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pic>
        <p:nvPicPr>
          <p:cNvPr id="5" name="Picture 4"/>
          <p:cNvPicPr>
            <a:picLocks noChangeAspect="1"/>
          </p:cNvPicPr>
          <p:nvPr/>
        </p:nvPicPr>
        <p:blipFill>
          <a:blip r:embed="rId6"/>
          <a:stretch>
            <a:fillRect/>
          </a:stretch>
        </p:blipFill>
        <p:spPr>
          <a:xfrm>
            <a:off x="895350" y="533892"/>
            <a:ext cx="9818116" cy="1788894"/>
          </a:xfrm>
          <a:prstGeom prst="rect">
            <a:avLst/>
          </a:prstGeom>
        </p:spPr>
      </p:pic>
      <p:pic>
        <p:nvPicPr>
          <p:cNvPr id="6" name="Picture 5"/>
          <p:cNvPicPr>
            <a:picLocks noChangeAspect="1"/>
          </p:cNvPicPr>
          <p:nvPr/>
        </p:nvPicPr>
        <p:blipFill>
          <a:blip r:embed="rId7"/>
          <a:stretch>
            <a:fillRect/>
          </a:stretch>
        </p:blipFill>
        <p:spPr>
          <a:xfrm>
            <a:off x="1716798" y="1485234"/>
            <a:ext cx="2350705" cy="4635379"/>
          </a:xfrm>
          <a:prstGeom prst="rect">
            <a:avLst/>
          </a:prstGeom>
        </p:spPr>
      </p:pic>
    </p:spTree>
    <p:extLst>
      <p:ext uri="{BB962C8B-B14F-4D97-AF65-F5344CB8AC3E}">
        <p14:creationId xmlns:p14="http://schemas.microsoft.com/office/powerpoint/2010/main" val="133271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36" name="TextBox 35"/>
          <p:cNvSpPr txBox="1"/>
          <p:nvPr/>
        </p:nvSpPr>
        <p:spPr>
          <a:xfrm>
            <a:off x="5943600" y="1028700"/>
            <a:ext cx="4110494" cy="369332"/>
          </a:xfrm>
          <a:prstGeom prst="rect">
            <a:avLst/>
          </a:prstGeom>
          <a:noFill/>
        </p:spPr>
        <p:txBody>
          <a:bodyPr wrap="square" rtlCol="0">
            <a:spAutoFit/>
          </a:bodyPr>
          <a:lstStyle/>
          <a:p>
            <a:endParaRPr lang="en-US" dirty="0"/>
          </a:p>
        </p:txBody>
      </p:sp>
      <p:grpSp>
        <p:nvGrpSpPr>
          <p:cNvPr id="5" name="Group 4"/>
          <p:cNvGrpSpPr/>
          <p:nvPr/>
        </p:nvGrpSpPr>
        <p:grpSpPr>
          <a:xfrm>
            <a:off x="0" y="0"/>
            <a:ext cx="12636500" cy="7018638"/>
            <a:chOff x="0" y="0"/>
            <a:chExt cx="12636500" cy="701863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grpSp>
          <p:nvGrpSpPr>
            <p:cNvPr id="3" name="Group 2"/>
            <p:cNvGrpSpPr/>
            <p:nvPr/>
          </p:nvGrpSpPr>
          <p:grpSpPr>
            <a:xfrm>
              <a:off x="990600" y="394692"/>
              <a:ext cx="10467920" cy="6463308"/>
              <a:chOff x="990600" y="394692"/>
              <a:chExt cx="10467920" cy="6463308"/>
            </a:xfrm>
          </p:grpSpPr>
          <p:sp>
            <p:nvSpPr>
              <p:cNvPr id="50" name="TextBox 49"/>
              <p:cNvSpPr txBox="1"/>
              <p:nvPr/>
            </p:nvSpPr>
            <p:spPr>
              <a:xfrm>
                <a:off x="990600" y="394692"/>
                <a:ext cx="10467920" cy="6463308"/>
              </a:xfrm>
              <a:prstGeom prst="rect">
                <a:avLst/>
              </a:prstGeom>
              <a:noFill/>
            </p:spPr>
            <p:txBody>
              <a:bodyPr wrap="square" rtlCol="0">
                <a:spAutoFit/>
              </a:bodyPr>
              <a:lstStyle/>
              <a:p>
                <a:pPr algn="ctr"/>
                <a:r>
                  <a:rPr lang="en-US" b="1" u="sng" dirty="0" smtClean="0"/>
                  <a:t>SET-UP DIRECTIONS</a:t>
                </a:r>
              </a:p>
              <a:p>
                <a:endParaRPr lang="en-US" dirty="0"/>
              </a:p>
              <a:p>
                <a:pPr marL="342900" indent="-342900">
                  <a:buAutoNum type="arabicParenR"/>
                </a:pPr>
                <a:r>
                  <a:rPr lang="en-US" b="1" u="sng" dirty="0" smtClean="0">
                    <a:solidFill>
                      <a:schemeClr val="accent6">
                        <a:lumMod val="50000"/>
                      </a:schemeClr>
                    </a:solidFill>
                  </a:rPr>
                  <a:t>Set up trash can basket.</a:t>
                </a:r>
                <a:r>
                  <a:rPr lang="en-US" b="1" dirty="0" smtClean="0">
                    <a:solidFill>
                      <a:schemeClr val="accent6">
                        <a:lumMod val="50000"/>
                      </a:schemeClr>
                    </a:solidFill>
                  </a:rPr>
                  <a:t> </a:t>
                </a:r>
                <a:r>
                  <a:rPr lang="en-US" dirty="0" smtClean="0"/>
                  <a:t>I divide the room, or clear a space to create a shooting range. I place two markers on the ground for 2 point and 3 point goals. I use squishy balls or paper balls to shoot the hoops. </a:t>
                </a:r>
                <a:endParaRPr lang="en-US" b="1" u="sng" dirty="0" smtClean="0">
                  <a:solidFill>
                    <a:schemeClr val="accent6">
                      <a:lumMod val="50000"/>
                    </a:schemeClr>
                  </a:solidFill>
                </a:endParaRPr>
              </a:p>
              <a:p>
                <a:pPr marL="342900" indent="-342900">
                  <a:buAutoNum type="arabicParenR"/>
                </a:pPr>
                <a:r>
                  <a:rPr lang="en-US" b="1" u="sng" dirty="0" smtClean="0">
                    <a:solidFill>
                      <a:schemeClr val="accent6">
                        <a:lumMod val="50000"/>
                      </a:schemeClr>
                    </a:solidFill>
                  </a:rPr>
                  <a:t>Name/number each team</a:t>
                </a:r>
                <a:r>
                  <a:rPr lang="en-US" dirty="0" smtClean="0"/>
                  <a:t>. I have assigned names or numbers to groups, and I have also let them choose a name; often times it is more beneficial for time’s sake to choose for them. The game is designed for 6 teams total. Personally, four or five groups of three to five students has worked best for me. I bumped it to six to accommodate larger class sizes; or delete/move slides to fit the needs of your smaller class. I have used extra slides as bonus questions many times in the past. </a:t>
                </a:r>
              </a:p>
              <a:p>
                <a:pPr marL="342900" indent="-342900">
                  <a:buAutoNum type="arabicParenR"/>
                </a:pPr>
                <a:r>
                  <a:rPr lang="en-US" b="1" u="sng" dirty="0" smtClean="0">
                    <a:solidFill>
                      <a:schemeClr val="accent6">
                        <a:lumMod val="50000"/>
                      </a:schemeClr>
                    </a:solidFill>
                  </a:rPr>
                  <a:t>Each team receives 15 points to begin.</a:t>
                </a:r>
                <a:r>
                  <a:rPr lang="en-US" b="1" dirty="0">
                    <a:solidFill>
                      <a:schemeClr val="accent6">
                        <a:lumMod val="50000"/>
                      </a:schemeClr>
                    </a:solidFill>
                  </a:rPr>
                  <a:t> </a:t>
                </a:r>
                <a:r>
                  <a:rPr lang="en-US" dirty="0" smtClean="0"/>
                  <a:t>I have used x’s, or bars, to represent the number of points. I place these points such that they are easily visible to all students; usually on the white board in the front of class. I will draw dividers between each team, and their points, so no mistakes are made. Students will need to get to these points easily as they will be responsible for erasing points.</a:t>
                </a:r>
              </a:p>
              <a:p>
                <a:pPr marL="342900" indent="-342900">
                  <a:buAutoNum type="arabicParenR"/>
                </a:pPr>
                <a:r>
                  <a:rPr lang="en-US" b="1" u="sng" dirty="0" smtClean="0">
                    <a:solidFill>
                      <a:schemeClr val="accent6">
                        <a:lumMod val="50000"/>
                      </a:schemeClr>
                    </a:solidFill>
                  </a:rPr>
                  <a:t>Give teams one whiteboard, or make sure they have space to write on a mounted whiteboard.</a:t>
                </a:r>
                <a:r>
                  <a:rPr lang="en-US" b="1" dirty="0" smtClean="0">
                    <a:solidFill>
                      <a:schemeClr val="accent6">
                        <a:lumMod val="50000"/>
                      </a:schemeClr>
                    </a:solidFill>
                  </a:rPr>
                  <a:t> </a:t>
                </a:r>
                <a:r>
                  <a:rPr lang="en-US" dirty="0" smtClean="0"/>
                  <a:t>This is essential! I DO NOT accept answers that are yelled out to me, or answers that I cannot read. This eliminates the, “you didn’t hear me right” or “you didn’t read my answer right” arguments. Have students select a group scribe, to write all answers on the given whiteboard. </a:t>
                </a:r>
              </a:p>
              <a:p>
                <a:pPr marL="342900" indent="-342900">
                  <a:buAutoNum type="arabicParenR"/>
                </a:pPr>
                <a:r>
                  <a:rPr lang="en-US" b="1" u="sng" dirty="0" smtClean="0">
                    <a:solidFill>
                      <a:schemeClr val="accent6">
                        <a:lumMod val="50000"/>
                      </a:schemeClr>
                    </a:solidFill>
                  </a:rPr>
                  <a:t>Give each student an answer document.</a:t>
                </a:r>
                <a:r>
                  <a:rPr lang="en-US" b="1" dirty="0" smtClean="0">
                    <a:solidFill>
                      <a:schemeClr val="accent6">
                        <a:lumMod val="50000"/>
                      </a:schemeClr>
                    </a:solidFill>
                  </a:rPr>
                  <a:t> </a:t>
                </a:r>
                <a:r>
                  <a:rPr lang="en-US" dirty="0" smtClean="0"/>
                  <a:t>All students are responsible for answering each question, even if it is not specific to their group. This is needed both for purposes of the game, and it gives me an opportunity to look over their work to see if extra practice or remediation is needed.</a:t>
                </a:r>
              </a:p>
              <a:p>
                <a:pPr marL="342900" indent="-342900">
                  <a:buAutoNum type="arabicParenR"/>
                </a:pPr>
                <a:endParaRPr lang="en-US" dirty="0" smtClean="0"/>
              </a:p>
              <a:p>
                <a:pPr marL="342900" indent="-342900">
                  <a:buAutoNum type="arabicParenR"/>
                </a:pPr>
                <a:endParaRPr lang="en-US" dirty="0" smtClean="0"/>
              </a:p>
              <a:p>
                <a:pPr marL="342900" indent="-342900">
                  <a:buAutoNum type="arabicParenR"/>
                </a:pPr>
                <a:endParaRPr lang="en-US" dirty="0"/>
              </a:p>
            </p:txBody>
          </p:sp>
          <p:sp>
            <p:nvSpPr>
              <p:cNvPr id="2" name="TextBox 1"/>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grpSp>
      </p:grpSp>
    </p:spTree>
    <p:extLst>
      <p:ext uri="{BB962C8B-B14F-4D97-AF65-F5344CB8AC3E}">
        <p14:creationId xmlns:p14="http://schemas.microsoft.com/office/powerpoint/2010/main" val="2031315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37" name="TextBox 3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3" name="Picture 2"/>
          <p:cNvPicPr>
            <a:picLocks noChangeAspect="1"/>
          </p:cNvPicPr>
          <p:nvPr/>
        </p:nvPicPr>
        <p:blipFill>
          <a:blip r:embed="rId3"/>
          <a:stretch>
            <a:fillRect/>
          </a:stretch>
        </p:blipFill>
        <p:spPr>
          <a:xfrm>
            <a:off x="3426970" y="2500490"/>
            <a:ext cx="3659478" cy="2017658"/>
          </a:xfrm>
          <a:prstGeom prst="rect">
            <a:avLst/>
          </a:prstGeom>
        </p:spPr>
      </p:pic>
    </p:spTree>
    <p:extLst>
      <p:ext uri="{BB962C8B-B14F-4D97-AF65-F5344CB8AC3E}">
        <p14:creationId xmlns:p14="http://schemas.microsoft.com/office/powerpoint/2010/main" val="722264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6518"/>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pic>
        <p:nvPicPr>
          <p:cNvPr id="3" name="Picture 2"/>
          <p:cNvPicPr>
            <a:picLocks noChangeAspect="1"/>
          </p:cNvPicPr>
          <p:nvPr/>
        </p:nvPicPr>
        <p:blipFill>
          <a:blip r:embed="rId6"/>
          <a:stretch>
            <a:fillRect/>
          </a:stretch>
        </p:blipFill>
        <p:spPr>
          <a:xfrm>
            <a:off x="4246179" y="1235466"/>
            <a:ext cx="5238750" cy="5048250"/>
          </a:xfrm>
          <a:prstGeom prst="rect">
            <a:avLst/>
          </a:prstGeom>
        </p:spPr>
      </p:pic>
      <p:pic>
        <p:nvPicPr>
          <p:cNvPr id="5" name="Picture 4"/>
          <p:cNvPicPr>
            <a:picLocks noChangeAspect="1"/>
          </p:cNvPicPr>
          <p:nvPr/>
        </p:nvPicPr>
        <p:blipFill>
          <a:blip r:embed="rId7"/>
          <a:stretch>
            <a:fillRect/>
          </a:stretch>
        </p:blipFill>
        <p:spPr>
          <a:xfrm>
            <a:off x="1536317" y="485306"/>
            <a:ext cx="5419725" cy="504825"/>
          </a:xfrm>
          <a:prstGeom prst="rect">
            <a:avLst/>
          </a:prstGeom>
        </p:spPr>
      </p:pic>
      <p:pic>
        <p:nvPicPr>
          <p:cNvPr id="7" name="Picture 6"/>
          <p:cNvPicPr>
            <a:picLocks noChangeAspect="1"/>
          </p:cNvPicPr>
          <p:nvPr/>
        </p:nvPicPr>
        <p:blipFill>
          <a:blip r:embed="rId8"/>
          <a:stretch>
            <a:fillRect/>
          </a:stretch>
        </p:blipFill>
        <p:spPr>
          <a:xfrm>
            <a:off x="1375273" y="1293722"/>
            <a:ext cx="1262824" cy="4989994"/>
          </a:xfrm>
          <a:prstGeom prst="rect">
            <a:avLst/>
          </a:prstGeom>
        </p:spPr>
      </p:pic>
    </p:spTree>
    <p:extLst>
      <p:ext uri="{BB962C8B-B14F-4D97-AF65-F5344CB8AC3E}">
        <p14:creationId xmlns:p14="http://schemas.microsoft.com/office/powerpoint/2010/main" val="194818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3" name="TextBox 2"/>
          <p:cNvSpPr txBox="1"/>
          <p:nvPr/>
        </p:nvSpPr>
        <p:spPr>
          <a:xfrm>
            <a:off x="1122163" y="871835"/>
            <a:ext cx="5069914" cy="1569660"/>
          </a:xfrm>
          <a:prstGeom prst="rect">
            <a:avLst/>
          </a:prstGeom>
          <a:noFill/>
        </p:spPr>
        <p:txBody>
          <a:bodyPr wrap="square" rtlCol="0">
            <a:spAutoFit/>
          </a:bodyPr>
          <a:lstStyle/>
          <a:p>
            <a:r>
              <a:rPr lang="en-US" sz="3200" dirty="0" smtClean="0">
                <a:latin typeface="Arial Rounded MT Bold" charset="0"/>
                <a:ea typeface="Arial Rounded MT Bold" charset="0"/>
                <a:cs typeface="Arial Rounded MT Bold" charset="0"/>
              </a:rPr>
              <a:t>The missing sides can be found by using trigonometry.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40" name="TextBox 39"/>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3"/>
          <a:stretch>
            <a:fillRect/>
          </a:stretch>
        </p:blipFill>
        <p:spPr>
          <a:xfrm>
            <a:off x="4393325" y="2967037"/>
            <a:ext cx="2355138" cy="1667506"/>
          </a:xfrm>
          <a:prstGeom prst="rect">
            <a:avLst/>
          </a:prstGeom>
        </p:spPr>
      </p:pic>
    </p:spTree>
    <p:extLst>
      <p:ext uri="{BB962C8B-B14F-4D97-AF65-F5344CB8AC3E}">
        <p14:creationId xmlns:p14="http://schemas.microsoft.com/office/powerpoint/2010/main" val="382850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5396" y="0"/>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22" name="TextBox 21"/>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5"/>
          <a:stretch>
            <a:fillRect/>
          </a:stretch>
        </p:blipFill>
        <p:spPr>
          <a:xfrm>
            <a:off x="1142344" y="538656"/>
            <a:ext cx="6121448" cy="932792"/>
          </a:xfrm>
          <a:prstGeom prst="rect">
            <a:avLst/>
          </a:prstGeom>
        </p:spPr>
      </p:pic>
      <p:pic>
        <p:nvPicPr>
          <p:cNvPr id="5" name="Picture 4"/>
          <p:cNvPicPr>
            <a:picLocks noChangeAspect="1"/>
          </p:cNvPicPr>
          <p:nvPr/>
        </p:nvPicPr>
        <p:blipFill>
          <a:blip r:embed="rId6"/>
          <a:stretch>
            <a:fillRect/>
          </a:stretch>
        </p:blipFill>
        <p:spPr>
          <a:xfrm>
            <a:off x="2370263" y="2258621"/>
            <a:ext cx="7593730" cy="893380"/>
          </a:xfrm>
          <a:prstGeom prst="rect">
            <a:avLst/>
          </a:prstGeom>
        </p:spPr>
      </p:pic>
    </p:spTree>
    <p:extLst>
      <p:ext uri="{BB962C8B-B14F-4D97-AF65-F5344CB8AC3E}">
        <p14:creationId xmlns:p14="http://schemas.microsoft.com/office/powerpoint/2010/main" val="6538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43" name="TextBox 42"/>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3" name="Picture 2"/>
          <p:cNvPicPr>
            <a:picLocks noChangeAspect="1"/>
          </p:cNvPicPr>
          <p:nvPr/>
        </p:nvPicPr>
        <p:blipFill>
          <a:blip r:embed="rId3"/>
          <a:stretch>
            <a:fillRect/>
          </a:stretch>
        </p:blipFill>
        <p:spPr>
          <a:xfrm>
            <a:off x="4803228" y="1523178"/>
            <a:ext cx="1638957" cy="3315163"/>
          </a:xfrm>
          <a:prstGeom prst="rect">
            <a:avLst/>
          </a:prstGeom>
        </p:spPr>
      </p:pic>
    </p:spTree>
    <p:extLst>
      <p:ext uri="{BB962C8B-B14F-4D97-AF65-F5344CB8AC3E}">
        <p14:creationId xmlns:p14="http://schemas.microsoft.com/office/powerpoint/2010/main" val="1627283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6518"/>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13" name="TextBox 12"/>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5"/>
          <a:stretch>
            <a:fillRect/>
          </a:stretch>
        </p:blipFill>
        <p:spPr>
          <a:xfrm>
            <a:off x="900605" y="812109"/>
            <a:ext cx="11277580" cy="2130787"/>
          </a:xfrm>
          <a:prstGeom prst="rect">
            <a:avLst/>
          </a:prstGeom>
        </p:spPr>
      </p:pic>
      <p:pic>
        <p:nvPicPr>
          <p:cNvPr id="3" name="Picture 2"/>
          <p:cNvPicPr>
            <a:picLocks noChangeAspect="1"/>
          </p:cNvPicPr>
          <p:nvPr/>
        </p:nvPicPr>
        <p:blipFill>
          <a:blip r:embed="rId6"/>
          <a:stretch>
            <a:fillRect/>
          </a:stretch>
        </p:blipFill>
        <p:spPr>
          <a:xfrm>
            <a:off x="1727661" y="3062010"/>
            <a:ext cx="4012595" cy="2980785"/>
          </a:xfrm>
          <a:prstGeom prst="rect">
            <a:avLst/>
          </a:prstGeom>
        </p:spPr>
      </p:pic>
    </p:spTree>
    <p:extLst>
      <p:ext uri="{BB962C8B-B14F-4D97-AF65-F5344CB8AC3E}">
        <p14:creationId xmlns:p14="http://schemas.microsoft.com/office/powerpoint/2010/main" val="56899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3"/>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25" name="TextBox 24"/>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3"/>
          <a:stretch>
            <a:fillRect/>
          </a:stretch>
        </p:blipFill>
        <p:spPr>
          <a:xfrm>
            <a:off x="3143086" y="2817429"/>
            <a:ext cx="5574897" cy="1157418"/>
          </a:xfrm>
          <a:prstGeom prst="rect">
            <a:avLst/>
          </a:prstGeom>
        </p:spPr>
      </p:pic>
    </p:spTree>
    <p:extLst>
      <p:ext uri="{BB962C8B-B14F-4D97-AF65-F5344CB8AC3E}">
        <p14:creationId xmlns:p14="http://schemas.microsoft.com/office/powerpoint/2010/main" val="341864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duotone>
              <a:prstClr val="black"/>
              <a:srgbClr val="7030A0">
                <a:tint val="45000"/>
                <a:satMod val="400000"/>
              </a:srgbClr>
            </a:duotone>
            <a:extLst>
              <a:ext uri="{28A0092B-C50C-407E-A947-70E740481C1C}">
                <a14:useLocalDpi xmlns:a14="http://schemas.microsoft.com/office/drawing/2010/main" val="0"/>
              </a:ext>
            </a:extLst>
          </a:blip>
          <a:stretch>
            <a:fillRect/>
          </a:stretch>
        </p:blipFill>
        <p:spPr>
          <a:xfrm>
            <a:off x="0" y="90600"/>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21" name="TextBox 20"/>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3" name="Picture 2"/>
          <p:cNvPicPr>
            <a:picLocks noChangeAspect="1"/>
          </p:cNvPicPr>
          <p:nvPr/>
        </p:nvPicPr>
        <p:blipFill>
          <a:blip r:embed="rId5"/>
          <a:stretch>
            <a:fillRect/>
          </a:stretch>
        </p:blipFill>
        <p:spPr>
          <a:xfrm>
            <a:off x="1601021" y="847232"/>
            <a:ext cx="9990038" cy="897485"/>
          </a:xfrm>
          <a:prstGeom prst="rect">
            <a:avLst/>
          </a:prstGeom>
        </p:spPr>
      </p:pic>
      <p:pic>
        <p:nvPicPr>
          <p:cNvPr id="6" name="Picture 5"/>
          <p:cNvPicPr>
            <a:picLocks noChangeAspect="1"/>
          </p:cNvPicPr>
          <p:nvPr/>
        </p:nvPicPr>
        <p:blipFill>
          <a:blip r:embed="rId6"/>
          <a:stretch>
            <a:fillRect/>
          </a:stretch>
        </p:blipFill>
        <p:spPr>
          <a:xfrm>
            <a:off x="3666936" y="2601243"/>
            <a:ext cx="4281806" cy="1334814"/>
          </a:xfrm>
          <a:prstGeom prst="rect">
            <a:avLst/>
          </a:prstGeom>
        </p:spPr>
      </p:pic>
    </p:spTree>
    <p:extLst>
      <p:ext uri="{BB962C8B-B14F-4D97-AF65-F5344CB8AC3E}">
        <p14:creationId xmlns:p14="http://schemas.microsoft.com/office/powerpoint/2010/main" val="32313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18"/>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26" name="TextBox 25"/>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3" name="Picture 2"/>
          <p:cNvPicPr>
            <a:picLocks noChangeAspect="1"/>
          </p:cNvPicPr>
          <p:nvPr/>
        </p:nvPicPr>
        <p:blipFill>
          <a:blip r:embed="rId3"/>
          <a:stretch>
            <a:fillRect/>
          </a:stretch>
        </p:blipFill>
        <p:spPr>
          <a:xfrm>
            <a:off x="3613095" y="2791482"/>
            <a:ext cx="3240543" cy="1780518"/>
          </a:xfrm>
          <a:prstGeom prst="rect">
            <a:avLst/>
          </a:prstGeom>
        </p:spPr>
      </p:pic>
    </p:spTree>
    <p:extLst>
      <p:ext uri="{BB962C8B-B14F-4D97-AF65-F5344CB8AC3E}">
        <p14:creationId xmlns:p14="http://schemas.microsoft.com/office/powerpoint/2010/main" val="2146933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duotone>
              <a:prstClr val="black"/>
              <a:schemeClr val="accent6">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18" name="TextBox 17"/>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5"/>
          <a:stretch>
            <a:fillRect/>
          </a:stretch>
        </p:blipFill>
        <p:spPr>
          <a:xfrm>
            <a:off x="990600" y="472965"/>
            <a:ext cx="10054858" cy="1019504"/>
          </a:xfrm>
          <a:prstGeom prst="rect">
            <a:avLst/>
          </a:prstGeom>
        </p:spPr>
      </p:pic>
      <p:pic>
        <p:nvPicPr>
          <p:cNvPr id="5" name="Picture 4"/>
          <p:cNvPicPr>
            <a:picLocks noChangeAspect="1"/>
          </p:cNvPicPr>
          <p:nvPr/>
        </p:nvPicPr>
        <p:blipFill>
          <a:blip r:embed="rId6"/>
          <a:stretch>
            <a:fillRect/>
          </a:stretch>
        </p:blipFill>
        <p:spPr>
          <a:xfrm>
            <a:off x="2892807" y="1625983"/>
            <a:ext cx="5635878" cy="1211810"/>
          </a:xfrm>
          <a:prstGeom prst="rect">
            <a:avLst/>
          </a:prstGeom>
        </p:spPr>
      </p:pic>
    </p:spTree>
    <p:extLst>
      <p:ext uri="{BB962C8B-B14F-4D97-AF65-F5344CB8AC3E}">
        <p14:creationId xmlns:p14="http://schemas.microsoft.com/office/powerpoint/2010/main" val="85707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36" name="TextBox 35"/>
          <p:cNvSpPr txBox="1"/>
          <p:nvPr/>
        </p:nvSpPr>
        <p:spPr>
          <a:xfrm>
            <a:off x="5943600" y="1028700"/>
            <a:ext cx="4110494" cy="369332"/>
          </a:xfrm>
          <a:prstGeom prst="rect">
            <a:avLst/>
          </a:prstGeom>
          <a:noFill/>
        </p:spPr>
        <p:txBody>
          <a:bodyPr wrap="square" rtlCol="0">
            <a:spAutoFit/>
          </a:bodyPr>
          <a:lstStyle/>
          <a:p>
            <a:endParaRPr lang="en-US" dirty="0"/>
          </a:p>
        </p:txBody>
      </p:sp>
      <p:sp>
        <p:nvSpPr>
          <p:cNvPr id="50" name="TextBox 49"/>
          <p:cNvSpPr txBox="1"/>
          <p:nvPr/>
        </p:nvSpPr>
        <p:spPr>
          <a:xfrm>
            <a:off x="1155700" y="812800"/>
            <a:ext cx="10467920" cy="4801314"/>
          </a:xfrm>
          <a:prstGeom prst="rect">
            <a:avLst/>
          </a:prstGeom>
          <a:noFill/>
        </p:spPr>
        <p:txBody>
          <a:bodyPr wrap="square" rtlCol="0">
            <a:spAutoFit/>
          </a:bodyPr>
          <a:lstStyle/>
          <a:p>
            <a:pPr algn="ctr"/>
            <a:r>
              <a:rPr lang="en-US" b="1" u="sng" dirty="0" smtClean="0"/>
              <a:t>GAME DIRECTIONS</a:t>
            </a:r>
          </a:p>
          <a:p>
            <a:endParaRPr lang="en-US" dirty="0"/>
          </a:p>
          <a:p>
            <a:pPr marL="342900" indent="-342900">
              <a:buAutoNum type="arabicParenR"/>
            </a:pPr>
            <a:r>
              <a:rPr lang="en-US" dirty="0" smtClean="0">
                <a:solidFill>
                  <a:schemeClr val="accent6">
                    <a:lumMod val="50000"/>
                  </a:schemeClr>
                </a:solidFill>
              </a:rPr>
              <a:t>Each team will start with 15 points. The team with the most points left at the end of the game wins.</a:t>
            </a:r>
          </a:p>
          <a:p>
            <a:pPr marL="342900" indent="-342900">
              <a:buAutoNum type="arabicParenR"/>
            </a:pPr>
            <a:endParaRPr lang="en-US" dirty="0" smtClean="0">
              <a:solidFill>
                <a:schemeClr val="accent6">
                  <a:lumMod val="50000"/>
                </a:schemeClr>
              </a:solidFill>
            </a:endParaRPr>
          </a:p>
          <a:p>
            <a:pPr marL="342900" indent="-342900">
              <a:buAutoNum type="arabicParenR"/>
            </a:pPr>
            <a:r>
              <a:rPr lang="en-US" dirty="0" smtClean="0">
                <a:solidFill>
                  <a:schemeClr val="accent6">
                    <a:lumMod val="50000"/>
                  </a:schemeClr>
                </a:solidFill>
              </a:rPr>
              <a:t>Each team will have a specific question to answer in two minutes. All teams will work on the same question. Work will be shown on the answer document provided.</a:t>
            </a:r>
          </a:p>
          <a:p>
            <a:pPr marL="800100" lvl="1" indent="-342900">
              <a:buFont typeface="+mj-lt"/>
              <a:buAutoNum type="arabicParenR"/>
            </a:pPr>
            <a:r>
              <a:rPr lang="en-US" dirty="0" smtClean="0">
                <a:solidFill>
                  <a:schemeClr val="accent6">
                    <a:lumMod val="50000"/>
                  </a:schemeClr>
                </a:solidFill>
              </a:rPr>
              <a:t>If the first answer is incorrect, the team has the remaining time to come up with the correct answer.</a:t>
            </a:r>
          </a:p>
          <a:p>
            <a:pPr marL="800100" lvl="1" indent="-342900">
              <a:buFont typeface="+mj-lt"/>
              <a:buAutoNum type="arabicParenR"/>
            </a:pPr>
            <a:r>
              <a:rPr lang="en-US" dirty="0" smtClean="0">
                <a:solidFill>
                  <a:schemeClr val="accent6">
                    <a:lumMod val="50000"/>
                  </a:schemeClr>
                </a:solidFill>
              </a:rPr>
              <a:t>At the end of two minutes, students must put all dry erase markers down.</a:t>
            </a:r>
          </a:p>
          <a:p>
            <a:pPr marL="800100" lvl="1" indent="-342900">
              <a:buFont typeface="+mj-lt"/>
              <a:buAutoNum type="arabicParenR"/>
            </a:pPr>
            <a:endParaRPr lang="en-US" dirty="0" smtClean="0"/>
          </a:p>
          <a:p>
            <a:pPr marL="342900" indent="-342900">
              <a:buAutoNum type="arabicParenR"/>
            </a:pPr>
            <a:r>
              <a:rPr lang="en-US" dirty="0" smtClean="0"/>
              <a:t>The answer MUST be written on the whiteboard, and it must be legible, or it will be considered wrong. There will be NO time given to rewrite an answer.</a:t>
            </a:r>
          </a:p>
          <a:p>
            <a:pPr marL="800100" lvl="1" indent="-342900">
              <a:buAutoNum type="arabicParenR"/>
            </a:pPr>
            <a:r>
              <a:rPr lang="en-US" dirty="0" smtClean="0"/>
              <a:t>If the answer is </a:t>
            </a:r>
            <a:r>
              <a:rPr lang="en-US" b="1" u="sng" dirty="0" smtClean="0"/>
              <a:t>correct</a:t>
            </a:r>
            <a:r>
              <a:rPr lang="en-US" dirty="0" smtClean="0"/>
              <a:t> the team will be awarded 2 TAKE DOWN points from any team(s) they like. Example: two points could be taken from one team, or one point could be taken from two teams.</a:t>
            </a:r>
          </a:p>
          <a:p>
            <a:pPr marL="800100" lvl="1" indent="-342900">
              <a:buAutoNum type="arabicParenR"/>
            </a:pPr>
            <a:r>
              <a:rPr lang="en-US" dirty="0" smtClean="0"/>
              <a:t>The team can then designate a shooter, or rotate shooters, for the opportunity to earn up to three more TAKE DOWN points. If the basket is missed, no points are awarded or taken. If the basket is made, the team will be awarded two, or three, TAKE DOWN points to remove using the guidelines stated above. </a:t>
            </a:r>
          </a:p>
        </p:txBody>
      </p:sp>
      <p:sp>
        <p:nvSpPr>
          <p:cNvPr id="2" name="TextBox 1"/>
          <p:cNvSpPr txBox="1"/>
          <p:nvPr/>
        </p:nvSpPr>
        <p:spPr>
          <a:xfrm>
            <a:off x="4533900" y="6042795"/>
            <a:ext cx="4262385" cy="369332"/>
          </a:xfrm>
          <a:prstGeom prst="rect">
            <a:avLst/>
          </a:prstGeom>
          <a:noFill/>
        </p:spPr>
        <p:txBody>
          <a:bodyPr wrap="none" rtlCol="0">
            <a:spAutoFit/>
          </a:bodyPr>
          <a:lstStyle/>
          <a:p>
            <a:r>
              <a:rPr lang="en-US" dirty="0" smtClean="0"/>
              <a:t>DIRECTIONS CONTINUED ON NEXT SLIDE…..</a:t>
            </a:r>
            <a:endParaRPr lang="en-US" dirty="0"/>
          </a:p>
        </p:txBody>
      </p:sp>
      <p:sp>
        <p:nvSpPr>
          <p:cNvPr id="7" name="TextBox 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spTree>
    <p:extLst>
      <p:ext uri="{BB962C8B-B14F-4D97-AF65-F5344CB8AC3E}">
        <p14:creationId xmlns:p14="http://schemas.microsoft.com/office/powerpoint/2010/main" val="9218626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19" name="TextBox 18"/>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3"/>
          <a:stretch>
            <a:fillRect/>
          </a:stretch>
        </p:blipFill>
        <p:spPr>
          <a:xfrm>
            <a:off x="4710441" y="2793287"/>
            <a:ext cx="2385693" cy="1799733"/>
          </a:xfrm>
          <a:prstGeom prst="rect">
            <a:avLst/>
          </a:prstGeom>
        </p:spPr>
      </p:pic>
      <p:pic>
        <p:nvPicPr>
          <p:cNvPr id="3" name="Picture 2"/>
          <p:cNvPicPr>
            <a:picLocks noChangeAspect="1"/>
          </p:cNvPicPr>
          <p:nvPr/>
        </p:nvPicPr>
        <p:blipFill>
          <a:blip r:embed="rId4"/>
          <a:stretch>
            <a:fillRect/>
          </a:stretch>
        </p:blipFill>
        <p:spPr>
          <a:xfrm>
            <a:off x="1459874" y="943658"/>
            <a:ext cx="8886825" cy="1981200"/>
          </a:xfrm>
          <a:prstGeom prst="rect">
            <a:avLst/>
          </a:prstGeom>
        </p:spPr>
      </p:pic>
    </p:spTree>
    <p:extLst>
      <p:ext uri="{BB962C8B-B14F-4D97-AF65-F5344CB8AC3E}">
        <p14:creationId xmlns:p14="http://schemas.microsoft.com/office/powerpoint/2010/main" val="17675126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duotone>
              <a:prstClr val="black"/>
              <a:schemeClr val="bg2">
                <a:lumMod val="50000"/>
                <a:tint val="45000"/>
                <a:satMod val="400000"/>
              </a:schemeClr>
            </a:duotone>
            <a:extLst>
              <a:ext uri="{28A0092B-C50C-407E-A947-70E740481C1C}">
                <a14:useLocalDpi xmlns:a14="http://schemas.microsoft.com/office/drawing/2010/main" val="0"/>
              </a:ext>
            </a:extLst>
          </a:blip>
          <a:stretch>
            <a:fillRect/>
          </a:stretch>
        </p:blipFill>
        <p:spPr>
          <a:xfrm>
            <a:off x="0" y="6518"/>
            <a:ext cx="12636500" cy="7018638"/>
          </a:xfrm>
          <a:prstGeom prst="rect">
            <a:avLst/>
          </a:prstGeom>
          <a:solidFill>
            <a:srgbClr val="FF0000"/>
          </a:solidFill>
        </p:spPr>
      </p:pic>
      <p:sp>
        <p:nvSpPr>
          <p:cNvPr id="11" name="Donut 10"/>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12" name="TextBox 11"/>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13" name="TextBox 12"/>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5" name="Picture 4"/>
          <p:cNvPicPr>
            <a:picLocks noChangeAspect="1"/>
          </p:cNvPicPr>
          <p:nvPr/>
        </p:nvPicPr>
        <p:blipFill>
          <a:blip r:embed="rId5"/>
          <a:stretch>
            <a:fillRect/>
          </a:stretch>
        </p:blipFill>
        <p:spPr>
          <a:xfrm>
            <a:off x="990600" y="1501337"/>
            <a:ext cx="4750782" cy="4426497"/>
          </a:xfrm>
          <a:prstGeom prst="rect">
            <a:avLst/>
          </a:prstGeom>
        </p:spPr>
      </p:pic>
      <p:pic>
        <p:nvPicPr>
          <p:cNvPr id="6" name="Picture 5"/>
          <p:cNvPicPr>
            <a:picLocks noChangeAspect="1"/>
          </p:cNvPicPr>
          <p:nvPr/>
        </p:nvPicPr>
        <p:blipFill>
          <a:blip r:embed="rId6"/>
          <a:stretch>
            <a:fillRect/>
          </a:stretch>
        </p:blipFill>
        <p:spPr>
          <a:xfrm>
            <a:off x="2487369" y="435167"/>
            <a:ext cx="8496300" cy="800100"/>
          </a:xfrm>
          <a:prstGeom prst="rect">
            <a:avLst/>
          </a:prstGeom>
        </p:spPr>
      </p:pic>
      <p:pic>
        <p:nvPicPr>
          <p:cNvPr id="7" name="Picture 6"/>
          <p:cNvPicPr>
            <a:picLocks noChangeAspect="1"/>
          </p:cNvPicPr>
          <p:nvPr/>
        </p:nvPicPr>
        <p:blipFill>
          <a:blip r:embed="rId7"/>
          <a:stretch>
            <a:fillRect/>
          </a:stretch>
        </p:blipFill>
        <p:spPr>
          <a:xfrm>
            <a:off x="6277645" y="2255428"/>
            <a:ext cx="2966820" cy="2873621"/>
          </a:xfrm>
          <a:prstGeom prst="rect">
            <a:avLst/>
          </a:prstGeom>
        </p:spPr>
      </p:pic>
    </p:spTree>
    <p:extLst>
      <p:ext uri="{BB962C8B-B14F-4D97-AF65-F5344CB8AC3E}">
        <p14:creationId xmlns:p14="http://schemas.microsoft.com/office/powerpoint/2010/main" val="162962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20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11"/>
                                        </p:tgtEl>
                                        <p:attrNameLst>
                                          <p:attrName>style.visibility</p:attrName>
                                        </p:attrNameLst>
                                      </p:cBhvr>
                                      <p:to>
                                        <p:strVal val="visible"/>
                                      </p:to>
                                    </p:set>
                                    <p:anim calcmode="lin" valueType="num">
                                      <p:cBhvr>
                                        <p:cTn id="23" dur="750" fill="hold"/>
                                        <p:tgtEl>
                                          <p:spTgt spid="11"/>
                                        </p:tgtEl>
                                        <p:attrNameLst>
                                          <p:attrName>ppt_w</p:attrName>
                                        </p:attrNameLst>
                                      </p:cBhvr>
                                      <p:tavLst>
                                        <p:tav tm="0">
                                          <p:val>
                                            <p:fltVal val="0"/>
                                          </p:val>
                                        </p:tav>
                                        <p:tav tm="100000">
                                          <p:val>
                                            <p:strVal val="#ppt_w"/>
                                          </p:val>
                                        </p:tav>
                                      </p:tavLst>
                                    </p:anim>
                                    <p:anim calcmode="lin" valueType="num">
                                      <p:cBhvr>
                                        <p:cTn id="24" dur="750" fill="hold"/>
                                        <p:tgtEl>
                                          <p:spTgt spid="11"/>
                                        </p:tgtEl>
                                        <p:attrNameLst>
                                          <p:attrName>ppt_h</p:attrName>
                                        </p:attrNameLst>
                                      </p:cBhvr>
                                      <p:tavLst>
                                        <p:tav tm="0">
                                          <p:val>
                                            <p:fltVal val="0"/>
                                          </p:val>
                                        </p:tav>
                                        <p:tav tm="100000">
                                          <p:val>
                                            <p:strVal val="#ppt_h"/>
                                          </p:val>
                                        </p:tav>
                                      </p:tavLst>
                                    </p:anim>
                                    <p:animEffect transition="in" filter="fade">
                                      <p:cBhvr>
                                        <p:cTn id="25" dur="750"/>
                                        <p:tgtEl>
                                          <p:spTgt spid="11"/>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10" name="TextBox 9"/>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3" name="Picture 2"/>
          <p:cNvPicPr>
            <a:picLocks noChangeAspect="1"/>
          </p:cNvPicPr>
          <p:nvPr/>
        </p:nvPicPr>
        <p:blipFill>
          <a:blip r:embed="rId3"/>
          <a:stretch>
            <a:fillRect/>
          </a:stretch>
        </p:blipFill>
        <p:spPr>
          <a:xfrm>
            <a:off x="4607308" y="2086316"/>
            <a:ext cx="3239053" cy="1580658"/>
          </a:xfrm>
          <a:prstGeom prst="rect">
            <a:avLst/>
          </a:prstGeom>
        </p:spPr>
      </p:pic>
    </p:spTree>
    <p:extLst>
      <p:ext uri="{BB962C8B-B14F-4D97-AF65-F5344CB8AC3E}">
        <p14:creationId xmlns:p14="http://schemas.microsoft.com/office/powerpoint/2010/main" val="1519167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3" name="TextBox 42"/>
          <p:cNvSpPr txBox="1"/>
          <p:nvPr/>
        </p:nvSpPr>
        <p:spPr>
          <a:xfrm>
            <a:off x="609599" y="508000"/>
            <a:ext cx="11199569" cy="400110"/>
          </a:xfrm>
          <a:prstGeom prst="rect">
            <a:avLst/>
          </a:prstGeom>
          <a:solidFill>
            <a:schemeClr val="accent6">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2							            QUESTIONS: GROUP C</a:t>
            </a:r>
            <a:endParaRPr lang="en-US" sz="2000" dirty="0">
              <a:latin typeface="Arial Rounded MT Bold" charset="0"/>
              <a:ea typeface="Arial Rounded MT Bold" charset="0"/>
              <a:cs typeface="Arial Rounded MT Bold" charset="0"/>
            </a:endParaRPr>
          </a:p>
        </p:txBody>
      </p:sp>
      <p:sp>
        <p:nvSpPr>
          <p:cNvPr id="11" name="Donut 10"/>
          <p:cNvSpPr/>
          <p:nvPr/>
        </p:nvSpPr>
        <p:spPr>
          <a:xfrm>
            <a:off x="10310569" y="51398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12" name="TextBox 11"/>
          <p:cNvSpPr txBox="1"/>
          <p:nvPr/>
        </p:nvSpPr>
        <p:spPr>
          <a:xfrm>
            <a:off x="10496118" y="56719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pic>
        <p:nvPicPr>
          <p:cNvPr id="5" name="Picture 4"/>
          <p:cNvPicPr>
            <a:picLocks noChangeAspect="1"/>
          </p:cNvPicPr>
          <p:nvPr/>
        </p:nvPicPr>
        <p:blipFill>
          <a:blip r:embed="rId5"/>
          <a:stretch>
            <a:fillRect/>
          </a:stretch>
        </p:blipFill>
        <p:spPr>
          <a:xfrm>
            <a:off x="1154166" y="1128604"/>
            <a:ext cx="8019719" cy="931424"/>
          </a:xfrm>
          <a:prstGeom prst="rect">
            <a:avLst/>
          </a:prstGeom>
        </p:spPr>
      </p:pic>
      <p:pic>
        <p:nvPicPr>
          <p:cNvPr id="6" name="Picture 5"/>
          <p:cNvPicPr>
            <a:picLocks noChangeAspect="1"/>
          </p:cNvPicPr>
          <p:nvPr/>
        </p:nvPicPr>
        <p:blipFill>
          <a:blip r:embed="rId6"/>
          <a:stretch>
            <a:fillRect/>
          </a:stretch>
        </p:blipFill>
        <p:spPr>
          <a:xfrm>
            <a:off x="4410389" y="2037442"/>
            <a:ext cx="6725680" cy="1035985"/>
          </a:xfrm>
          <a:prstGeom prst="rect">
            <a:avLst/>
          </a:prstGeom>
        </p:spPr>
      </p:pic>
      <p:pic>
        <p:nvPicPr>
          <p:cNvPr id="7" name="Picture 6"/>
          <p:cNvPicPr>
            <a:picLocks noChangeAspect="1"/>
          </p:cNvPicPr>
          <p:nvPr/>
        </p:nvPicPr>
        <p:blipFill>
          <a:blip r:embed="rId7"/>
          <a:stretch>
            <a:fillRect/>
          </a:stretch>
        </p:blipFill>
        <p:spPr>
          <a:xfrm>
            <a:off x="5589417" y="3031217"/>
            <a:ext cx="4906701" cy="1360103"/>
          </a:xfrm>
          <a:prstGeom prst="rect">
            <a:avLst/>
          </a:prstGeom>
        </p:spPr>
      </p:pic>
      <p:pic>
        <p:nvPicPr>
          <p:cNvPr id="8" name="Picture 7"/>
          <p:cNvPicPr>
            <a:picLocks noChangeAspect="1"/>
          </p:cNvPicPr>
          <p:nvPr/>
        </p:nvPicPr>
        <p:blipFill>
          <a:blip r:embed="rId8"/>
          <a:stretch>
            <a:fillRect/>
          </a:stretch>
        </p:blipFill>
        <p:spPr>
          <a:xfrm>
            <a:off x="1231144" y="3065453"/>
            <a:ext cx="2894466" cy="3078507"/>
          </a:xfrm>
          <a:prstGeom prst="rect">
            <a:avLst/>
          </a:prstGeom>
        </p:spPr>
      </p:pic>
    </p:spTree>
    <p:extLst>
      <p:ext uri="{BB962C8B-B14F-4D97-AF65-F5344CB8AC3E}">
        <p14:creationId xmlns:p14="http://schemas.microsoft.com/office/powerpoint/2010/main" val="154921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20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11"/>
                                        </p:tgtEl>
                                        <p:attrNameLst>
                                          <p:attrName>style.visibility</p:attrName>
                                        </p:attrNameLst>
                                      </p:cBhvr>
                                      <p:to>
                                        <p:strVal val="visible"/>
                                      </p:to>
                                    </p:set>
                                    <p:anim calcmode="lin" valueType="num">
                                      <p:cBhvr>
                                        <p:cTn id="23" dur="750" fill="hold"/>
                                        <p:tgtEl>
                                          <p:spTgt spid="11"/>
                                        </p:tgtEl>
                                        <p:attrNameLst>
                                          <p:attrName>ppt_w</p:attrName>
                                        </p:attrNameLst>
                                      </p:cBhvr>
                                      <p:tavLst>
                                        <p:tav tm="0">
                                          <p:val>
                                            <p:fltVal val="0"/>
                                          </p:val>
                                        </p:tav>
                                        <p:tav tm="100000">
                                          <p:val>
                                            <p:strVal val="#ppt_w"/>
                                          </p:val>
                                        </p:tav>
                                      </p:tavLst>
                                    </p:anim>
                                    <p:anim calcmode="lin" valueType="num">
                                      <p:cBhvr>
                                        <p:cTn id="24" dur="750" fill="hold"/>
                                        <p:tgtEl>
                                          <p:spTgt spid="11"/>
                                        </p:tgtEl>
                                        <p:attrNameLst>
                                          <p:attrName>ppt_h</p:attrName>
                                        </p:attrNameLst>
                                      </p:cBhvr>
                                      <p:tavLst>
                                        <p:tav tm="0">
                                          <p:val>
                                            <p:fltVal val="0"/>
                                          </p:val>
                                        </p:tav>
                                        <p:tav tm="100000">
                                          <p:val>
                                            <p:strVal val="#ppt_h"/>
                                          </p:val>
                                        </p:tav>
                                      </p:tavLst>
                                    </p:anim>
                                    <p:animEffect transition="in" filter="fade">
                                      <p:cBhvr>
                                        <p:cTn id="25" dur="750"/>
                                        <p:tgtEl>
                                          <p:spTgt spid="11"/>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04"/>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7" name="TextBox 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3" name="Picture 2"/>
          <p:cNvPicPr>
            <a:picLocks noChangeAspect="1"/>
          </p:cNvPicPr>
          <p:nvPr/>
        </p:nvPicPr>
        <p:blipFill>
          <a:blip r:embed="rId3"/>
          <a:stretch>
            <a:fillRect/>
          </a:stretch>
        </p:blipFill>
        <p:spPr>
          <a:xfrm>
            <a:off x="3395489" y="2253399"/>
            <a:ext cx="4926198" cy="1539437"/>
          </a:xfrm>
          <a:prstGeom prst="rect">
            <a:avLst/>
          </a:prstGeom>
        </p:spPr>
      </p:pic>
    </p:spTree>
    <p:extLst>
      <p:ext uri="{BB962C8B-B14F-4D97-AF65-F5344CB8AC3E}">
        <p14:creationId xmlns:p14="http://schemas.microsoft.com/office/powerpoint/2010/main" val="1540633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36" name="TextBox 35"/>
          <p:cNvSpPr txBox="1"/>
          <p:nvPr/>
        </p:nvSpPr>
        <p:spPr>
          <a:xfrm>
            <a:off x="5943600" y="1028700"/>
            <a:ext cx="4110494" cy="369332"/>
          </a:xfrm>
          <a:prstGeom prst="rect">
            <a:avLst/>
          </a:prstGeom>
          <a:noFill/>
        </p:spPr>
        <p:txBody>
          <a:bodyPr wrap="square" rtlCol="0">
            <a:spAutoFit/>
          </a:bodyPr>
          <a:lstStyle/>
          <a:p>
            <a:endParaRPr lang="en-US" dirty="0"/>
          </a:p>
        </p:txBody>
      </p:sp>
      <p:sp>
        <p:nvSpPr>
          <p:cNvPr id="50" name="TextBox 49"/>
          <p:cNvSpPr txBox="1"/>
          <p:nvPr/>
        </p:nvSpPr>
        <p:spPr>
          <a:xfrm>
            <a:off x="1155700" y="419100"/>
            <a:ext cx="10467920" cy="6463308"/>
          </a:xfrm>
          <a:prstGeom prst="rect">
            <a:avLst/>
          </a:prstGeom>
          <a:noFill/>
        </p:spPr>
        <p:txBody>
          <a:bodyPr wrap="square" rtlCol="0">
            <a:spAutoFit/>
          </a:bodyPr>
          <a:lstStyle/>
          <a:p>
            <a:pPr algn="ctr"/>
            <a:r>
              <a:rPr lang="en-US" b="1" u="sng" dirty="0" smtClean="0"/>
              <a:t>GAME DIRECTIONS</a:t>
            </a:r>
          </a:p>
          <a:p>
            <a:endParaRPr lang="en-US" b="1" u="sng" dirty="0"/>
          </a:p>
          <a:p>
            <a:pPr marL="342900" lvl="1" indent="-342900">
              <a:buFont typeface="+mj-lt"/>
              <a:buAutoNum type="arabicParenR" startAt="4"/>
            </a:pPr>
            <a:r>
              <a:rPr lang="en-US" dirty="0" smtClean="0"/>
              <a:t>If the final answer is </a:t>
            </a:r>
            <a:r>
              <a:rPr lang="en-US" b="1" u="sng" dirty="0" smtClean="0"/>
              <a:t>incorrect</a:t>
            </a:r>
            <a:r>
              <a:rPr lang="en-US" b="1" dirty="0" smtClean="0"/>
              <a:t> </a:t>
            </a:r>
            <a:r>
              <a:rPr lang="en-US" dirty="0" smtClean="0"/>
              <a:t>the following teams, in numerical/team order, will have an opportunity to answer.</a:t>
            </a:r>
          </a:p>
          <a:p>
            <a:pPr marL="800100" lvl="2" indent="-342900">
              <a:buFont typeface="+mj-lt"/>
              <a:buAutoNum type="arabicParenR"/>
            </a:pPr>
            <a:r>
              <a:rPr lang="en-US" dirty="0" smtClean="0"/>
              <a:t>In order to answer, the the team must “buy-in” by giving up two of their own points. Teams not willing to buy-in cannot answer, and the following team will have an opportunity to buy-in and answer. If no team buys-in, then it is assumed no one understands the problem and it will be discussed as a class.</a:t>
            </a:r>
          </a:p>
          <a:p>
            <a:pPr marL="800100" lvl="2" indent="-342900">
              <a:buFont typeface="+mj-lt"/>
              <a:buAutoNum type="arabicParenR"/>
            </a:pPr>
            <a:r>
              <a:rPr lang="en-US" dirty="0" smtClean="0"/>
              <a:t>Teams should not be afraid to buy-in, many teams have won using this strategy. </a:t>
            </a:r>
          </a:p>
          <a:p>
            <a:pPr marL="342900" lvl="1" indent="-342900">
              <a:buFont typeface="+mj-lt"/>
              <a:buAutoNum type="arabicParenR" startAt="4"/>
            </a:pPr>
            <a:endParaRPr lang="en-US" dirty="0" smtClean="0"/>
          </a:p>
          <a:p>
            <a:pPr marL="342900" lvl="1" indent="-342900">
              <a:buFont typeface="+mj-lt"/>
              <a:buAutoNum type="arabicParenR" startAt="4"/>
            </a:pPr>
            <a:r>
              <a:rPr lang="en-US" dirty="0" smtClean="0"/>
              <a:t>If a team buys-in, and the answer is correct, the point and shooting rules apply as stated before. Points will not be added back to their own team. TAKE DOWN points can only be used to take points away from other teams. </a:t>
            </a:r>
          </a:p>
          <a:p>
            <a:pPr marL="342900" lvl="1" indent="-342900">
              <a:buFont typeface="+mj-lt"/>
              <a:buAutoNum type="arabicParenR" startAt="4"/>
            </a:pPr>
            <a:endParaRPr lang="en-US" dirty="0" smtClean="0"/>
          </a:p>
          <a:p>
            <a:pPr marL="342900" lvl="1" indent="-342900">
              <a:buFont typeface="+mj-lt"/>
              <a:buAutoNum type="arabicParenR" startAt="4"/>
            </a:pPr>
            <a:r>
              <a:rPr lang="en-US" dirty="0" smtClean="0"/>
              <a:t>If a team buys-in, and the answer is incorrect, no TAKE DOWN points are awarded and the team cannot shoot for points.</a:t>
            </a:r>
          </a:p>
          <a:p>
            <a:pPr marL="342900" lvl="1" indent="-342900">
              <a:buFont typeface="+mj-lt"/>
              <a:buAutoNum type="arabicParenR" startAt="4"/>
            </a:pPr>
            <a:endParaRPr lang="en-US" dirty="0" smtClean="0"/>
          </a:p>
          <a:p>
            <a:pPr marL="342900" lvl="1" indent="-342900">
              <a:buFont typeface="+mj-lt"/>
              <a:buAutoNum type="arabicParenR" startAt="4"/>
            </a:pPr>
            <a:r>
              <a:rPr lang="en-US" dirty="0" smtClean="0"/>
              <a:t>Once the question is answered, or reviewed as a class, the following question goes to the next team in slide order; even if it was a team that bought in on the previous question. </a:t>
            </a:r>
          </a:p>
          <a:p>
            <a:pPr marL="342900" lvl="1" indent="-342900">
              <a:buFont typeface="+mj-lt"/>
              <a:buAutoNum type="arabicParenR" startAt="4"/>
            </a:pPr>
            <a:endParaRPr lang="en-US" dirty="0"/>
          </a:p>
          <a:p>
            <a:pPr marL="342900" lvl="1" indent="-342900">
              <a:buFont typeface="+mj-lt"/>
              <a:buAutoNum type="arabicParenR" startAt="4"/>
            </a:pPr>
            <a:r>
              <a:rPr lang="en-US" dirty="0" smtClean="0"/>
              <a:t>A team out of points can regain by answering their next question correct. Max points back is two. Additional points, after shooting, are for taking away from other teams only.</a:t>
            </a:r>
          </a:p>
          <a:p>
            <a:pPr marL="342900" indent="-342900">
              <a:buFont typeface="+mj-lt"/>
              <a:buAutoNum type="arabicParenR" startAt="4"/>
            </a:pPr>
            <a:endParaRPr lang="en-US" b="1" u="sng" dirty="0" smtClean="0"/>
          </a:p>
          <a:p>
            <a:pPr marL="342900" indent="-342900" algn="ctr">
              <a:buFont typeface="+mj-lt"/>
              <a:buAutoNum type="arabicParenR" startAt="4"/>
            </a:pPr>
            <a:endParaRPr lang="en-US" b="1" u="sng" dirty="0" smtClean="0"/>
          </a:p>
        </p:txBody>
      </p:sp>
      <p:sp>
        <p:nvSpPr>
          <p:cNvPr id="2" name="TextBox 1"/>
          <p:cNvSpPr txBox="1"/>
          <p:nvPr/>
        </p:nvSpPr>
        <p:spPr>
          <a:xfrm>
            <a:off x="5210899" y="6211669"/>
            <a:ext cx="1465401" cy="369332"/>
          </a:xfrm>
          <a:prstGeom prst="rect">
            <a:avLst/>
          </a:prstGeom>
          <a:noFill/>
        </p:spPr>
        <p:txBody>
          <a:bodyPr wrap="none" rtlCol="0">
            <a:spAutoFit/>
          </a:bodyPr>
          <a:lstStyle/>
          <a:p>
            <a:r>
              <a:rPr lang="en-US" smtClean="0"/>
              <a:t>GOOD LUCK!!</a:t>
            </a:r>
            <a:endParaRPr lang="en-US" dirty="0"/>
          </a:p>
        </p:txBody>
      </p:sp>
      <p:sp>
        <p:nvSpPr>
          <p:cNvPr id="7" name="TextBox 6"/>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spTree>
    <p:extLst>
      <p:ext uri="{BB962C8B-B14F-4D97-AF65-F5344CB8AC3E}">
        <p14:creationId xmlns:p14="http://schemas.microsoft.com/office/powerpoint/2010/main" val="436796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36" name="TextBox 35"/>
          <p:cNvSpPr txBox="1"/>
          <p:nvPr/>
        </p:nvSpPr>
        <p:spPr>
          <a:xfrm>
            <a:off x="5943600" y="1028700"/>
            <a:ext cx="4110494" cy="369332"/>
          </a:xfrm>
          <a:prstGeom prst="rect">
            <a:avLst/>
          </a:prstGeom>
          <a:noFill/>
        </p:spPr>
        <p:txBody>
          <a:bodyPr wrap="square" rtlCol="0">
            <a:spAutoFit/>
          </a:bodyPr>
          <a:lstStyle/>
          <a:p>
            <a:endParaRPr lang="en-US" dirty="0"/>
          </a:p>
        </p:txBody>
      </p:sp>
      <p:sp>
        <p:nvSpPr>
          <p:cNvPr id="43" name="TextBox 42"/>
          <p:cNvSpPr txBox="1"/>
          <p:nvPr/>
        </p:nvSpPr>
        <p:spPr>
          <a:xfrm>
            <a:off x="609599" y="508000"/>
            <a:ext cx="11199569" cy="400110"/>
          </a:xfrm>
          <a:prstGeom prst="rect">
            <a:avLst/>
          </a:prstGeom>
          <a:solidFill>
            <a:schemeClr val="accent5">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1							            QUESTIONS: GROUP A</a:t>
            </a:r>
            <a:endParaRPr lang="en-US" sz="2000" dirty="0">
              <a:latin typeface="Arial Rounded MT Bold" charset="0"/>
              <a:ea typeface="Arial Rounded MT Bold" charset="0"/>
              <a:cs typeface="Arial Rounded MT Bold" charset="0"/>
            </a:endParaRPr>
          </a:p>
        </p:txBody>
      </p:sp>
      <p:sp>
        <p:nvSpPr>
          <p:cNvPr id="44" name="TextBox 43"/>
          <p:cNvSpPr txBox="1"/>
          <p:nvPr/>
        </p:nvSpPr>
        <p:spPr>
          <a:xfrm>
            <a:off x="939799" y="1803400"/>
            <a:ext cx="4146379" cy="584775"/>
          </a:xfrm>
          <a:prstGeom prst="rect">
            <a:avLst/>
          </a:prstGeom>
          <a:noFill/>
        </p:spPr>
        <p:txBody>
          <a:bodyPr wrap="square" rtlCol="0">
            <a:spAutoFit/>
          </a:bodyPr>
          <a:lstStyle/>
          <a:p>
            <a:r>
              <a:rPr lang="en-US" sz="3200" smtClean="0">
                <a:latin typeface="Arial Rounded MT Bold" charset="0"/>
                <a:ea typeface="Arial Rounded MT Bold" charset="0"/>
                <a:cs typeface="Arial Rounded MT Bold" charset="0"/>
              </a:rPr>
              <a:t>Team number/name</a:t>
            </a:r>
            <a:endParaRPr lang="en-US" sz="3200" dirty="0">
              <a:latin typeface="Arial Rounded MT Bold" charset="0"/>
              <a:ea typeface="Arial Rounded MT Bold" charset="0"/>
              <a:cs typeface="Arial Rounded MT Bold" charset="0"/>
            </a:endParaRPr>
          </a:p>
        </p:txBody>
      </p:sp>
      <p:cxnSp>
        <p:nvCxnSpPr>
          <p:cNvPr id="45" name="Straight Arrow Connector 44"/>
          <p:cNvCxnSpPr/>
          <p:nvPr/>
        </p:nvCxnSpPr>
        <p:spPr>
          <a:xfrm flipH="1" flipV="1">
            <a:off x="1562100" y="851020"/>
            <a:ext cx="1308100" cy="1003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785279" y="4282122"/>
            <a:ext cx="5268815" cy="523220"/>
          </a:xfrm>
          <a:prstGeom prst="rect">
            <a:avLst/>
          </a:prstGeom>
          <a:noFill/>
        </p:spPr>
        <p:txBody>
          <a:bodyPr wrap="none" rtlCol="0">
            <a:spAutoFit/>
          </a:bodyPr>
          <a:lstStyle/>
          <a:p>
            <a:r>
              <a:rPr lang="en-US" sz="2800" dirty="0" smtClean="0">
                <a:latin typeface="Arial Rounded MT Bold" charset="0"/>
                <a:ea typeface="Arial Rounded MT Bold" charset="0"/>
                <a:cs typeface="Arial Rounded MT Bold" charset="0"/>
              </a:rPr>
              <a:t>Two minute countdown timer.</a:t>
            </a:r>
            <a:endParaRPr lang="en-US" sz="2800" dirty="0">
              <a:latin typeface="Arial Rounded MT Bold" charset="0"/>
              <a:ea typeface="Arial Rounded MT Bold" charset="0"/>
              <a:cs typeface="Arial Rounded MT Bold" charset="0"/>
            </a:endParaRPr>
          </a:p>
        </p:txBody>
      </p:sp>
      <p:cxnSp>
        <p:nvCxnSpPr>
          <p:cNvPr id="47" name="Straight Arrow Connector 46"/>
          <p:cNvCxnSpPr/>
          <p:nvPr/>
        </p:nvCxnSpPr>
        <p:spPr>
          <a:xfrm>
            <a:off x="8357354" y="4772044"/>
            <a:ext cx="1800815" cy="6508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282083" y="5422900"/>
            <a:ext cx="4596939" cy="400110"/>
          </a:xfrm>
          <a:prstGeom prst="rect">
            <a:avLst/>
          </a:prstGeom>
          <a:solidFill>
            <a:schemeClr val="bg2"/>
          </a:solidFill>
        </p:spPr>
        <p:txBody>
          <a:bodyPr wrap="square" rtlCol="0">
            <a:spAutoFit/>
          </a:bodyPr>
          <a:lstStyle/>
          <a:p>
            <a:r>
              <a:rPr lang="en-US" sz="2000" b="1" dirty="0" smtClean="0">
                <a:solidFill>
                  <a:schemeClr val="accent1">
                    <a:lumMod val="75000"/>
                  </a:schemeClr>
                </a:solidFill>
                <a:latin typeface="Arial Rounded MT Bold" charset="0"/>
                <a:ea typeface="Arial Rounded MT Bold" charset="0"/>
                <a:cs typeface="Arial Rounded MT Bold" charset="0"/>
                <a:hlinkClick r:id="" action="ppaction://noaction">
                  <a:snd r:embed="rId3" name="Bongo.wav"/>
                </a:hlinkClick>
              </a:rPr>
              <a:t>Click here for sample </a:t>
            </a:r>
            <a:r>
              <a:rPr lang="en-US" sz="2000" b="1" smtClean="0">
                <a:solidFill>
                  <a:schemeClr val="accent1">
                    <a:lumMod val="75000"/>
                  </a:schemeClr>
                </a:solidFill>
                <a:latin typeface="Arial Rounded MT Bold" charset="0"/>
                <a:ea typeface="Arial Rounded MT Bold" charset="0"/>
                <a:cs typeface="Arial Rounded MT Bold" charset="0"/>
                <a:hlinkClick r:id="" action="ppaction://noaction">
                  <a:snd r:embed="rId3" name="Bongo.wav"/>
                </a:hlinkClick>
              </a:rPr>
              <a:t>START sound</a:t>
            </a:r>
            <a:endParaRPr lang="en-US" sz="2000" b="1" dirty="0">
              <a:solidFill>
                <a:schemeClr val="accent1">
                  <a:lumMod val="75000"/>
                </a:schemeClr>
              </a:solidFill>
              <a:latin typeface="Arial Rounded MT Bold" charset="0"/>
              <a:ea typeface="Arial Rounded MT Bold" charset="0"/>
              <a:cs typeface="Arial Rounded MT Bold" charset="0"/>
            </a:endParaRPr>
          </a:p>
        </p:txBody>
      </p:sp>
      <p:sp>
        <p:nvSpPr>
          <p:cNvPr id="49" name="TextBox 48"/>
          <p:cNvSpPr txBox="1"/>
          <p:nvPr/>
        </p:nvSpPr>
        <p:spPr>
          <a:xfrm>
            <a:off x="1282084" y="5984733"/>
            <a:ext cx="7788094" cy="400110"/>
          </a:xfrm>
          <a:prstGeom prst="rect">
            <a:avLst/>
          </a:prstGeom>
          <a:solidFill>
            <a:schemeClr val="bg2"/>
          </a:solidFill>
        </p:spPr>
        <p:txBody>
          <a:bodyPr wrap="none" rtlCol="0">
            <a:spAutoFit/>
          </a:bodyPr>
          <a:lstStyle/>
          <a:p>
            <a:r>
              <a:rPr lang="en-US" sz="2000" b="1" dirty="0" smtClean="0">
                <a:solidFill>
                  <a:schemeClr val="accent1">
                    <a:lumMod val="75000"/>
                  </a:schemeClr>
                </a:solidFill>
                <a:latin typeface="Arial Rounded MT Bold" charset="0"/>
                <a:ea typeface="Arial Rounded MT Bold" charset="0"/>
                <a:cs typeface="Arial Rounded MT Bold" charset="0"/>
                <a:hlinkClick r:id="" action="ppaction://noaction">
                  <a:snd r:embed="rId4" name="Cymbal.wav"/>
                </a:hlinkClick>
              </a:rPr>
              <a:t>Click here for sample END sound</a:t>
            </a:r>
            <a:r>
              <a:rPr lang="en-US" sz="2000" b="1" dirty="0" smtClean="0">
                <a:solidFill>
                  <a:schemeClr val="accent1">
                    <a:lumMod val="75000"/>
                  </a:schemeClr>
                </a:solidFill>
                <a:latin typeface="Arial Rounded MT Bold" charset="0"/>
                <a:ea typeface="Arial Rounded MT Bold" charset="0"/>
                <a:cs typeface="Arial Rounded MT Bold" charset="0"/>
              </a:rPr>
              <a:t> – there will be three in a row</a:t>
            </a:r>
            <a:endParaRPr lang="en-US" sz="2000" b="1" dirty="0">
              <a:solidFill>
                <a:schemeClr val="accent1">
                  <a:lumMod val="75000"/>
                </a:schemeClr>
              </a:solidFill>
              <a:latin typeface="Arial Rounded MT Bold" charset="0"/>
              <a:ea typeface="Arial Rounded MT Bold" charset="0"/>
              <a:cs typeface="Arial Rounded MT Bold" charset="0"/>
            </a:endParaRPr>
          </a:p>
        </p:txBody>
      </p:sp>
      <p:sp>
        <p:nvSpPr>
          <p:cNvPr id="2" name="TextBox 1"/>
          <p:cNvSpPr txBox="1"/>
          <p:nvPr/>
        </p:nvSpPr>
        <p:spPr>
          <a:xfrm>
            <a:off x="7468489" y="1500377"/>
            <a:ext cx="3203377" cy="707886"/>
          </a:xfrm>
          <a:prstGeom prst="rect">
            <a:avLst/>
          </a:prstGeom>
          <a:noFill/>
          <a:ln>
            <a:solidFill>
              <a:srgbClr val="FF0000"/>
            </a:solidFill>
          </a:ln>
        </p:spPr>
        <p:txBody>
          <a:bodyPr wrap="none" rtlCol="0">
            <a:spAutoFit/>
          </a:bodyPr>
          <a:lstStyle/>
          <a:p>
            <a:r>
              <a:rPr lang="en-US" sz="4000" b="1" dirty="0" smtClean="0">
                <a:solidFill>
                  <a:srgbClr val="FF0000"/>
                </a:solidFill>
              </a:rPr>
              <a:t>SAMPLE SLIDE</a:t>
            </a:r>
            <a:endParaRPr lang="en-US" sz="4000" b="1" dirty="0">
              <a:solidFill>
                <a:srgbClr val="FF0000"/>
              </a:solidFill>
            </a:endParaRPr>
          </a:p>
        </p:txBody>
      </p:sp>
      <p:sp>
        <p:nvSpPr>
          <p:cNvPr id="14" name="TextBox 13"/>
          <p:cNvSpPr txBox="1"/>
          <p:nvPr/>
        </p:nvSpPr>
        <p:spPr>
          <a:xfrm>
            <a:off x="800100" y="6392678"/>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spTree>
    <p:extLst>
      <p:ext uri="{BB962C8B-B14F-4D97-AF65-F5344CB8AC3E}">
        <p14:creationId xmlns:p14="http://schemas.microsoft.com/office/powerpoint/2010/main" val="1195122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36" name="TextBox 35"/>
          <p:cNvSpPr txBox="1"/>
          <p:nvPr/>
        </p:nvSpPr>
        <p:spPr>
          <a:xfrm>
            <a:off x="5943600" y="1028700"/>
            <a:ext cx="4110494" cy="369332"/>
          </a:xfrm>
          <a:prstGeom prst="rect">
            <a:avLst/>
          </a:prstGeom>
          <a:noFill/>
        </p:spPr>
        <p:txBody>
          <a:bodyPr wrap="square" rtlCol="0">
            <a:spAutoFit/>
          </a:bodyPr>
          <a:lstStyle/>
          <a:p>
            <a:endParaRPr lang="en-US" dirty="0"/>
          </a:p>
        </p:txBody>
      </p:sp>
      <p:sp>
        <p:nvSpPr>
          <p:cNvPr id="50" name="TextBox 49"/>
          <p:cNvSpPr txBox="1"/>
          <p:nvPr/>
        </p:nvSpPr>
        <p:spPr>
          <a:xfrm>
            <a:off x="1155700" y="419100"/>
            <a:ext cx="10467920" cy="3724096"/>
          </a:xfrm>
          <a:prstGeom prst="rect">
            <a:avLst/>
          </a:prstGeom>
          <a:noFill/>
        </p:spPr>
        <p:txBody>
          <a:bodyPr wrap="square" rtlCol="0">
            <a:spAutoFit/>
          </a:bodyPr>
          <a:lstStyle/>
          <a:p>
            <a:pPr algn="ctr"/>
            <a:r>
              <a:rPr lang="en-US" sz="4000" b="1" u="sng" dirty="0" smtClean="0"/>
              <a:t>GET READY!</a:t>
            </a:r>
          </a:p>
          <a:p>
            <a:endParaRPr lang="en-US" sz="3200" b="1" dirty="0" smtClean="0"/>
          </a:p>
          <a:p>
            <a:endParaRPr lang="en-US" sz="3200" b="1" dirty="0"/>
          </a:p>
          <a:p>
            <a:endParaRPr lang="en-US" sz="3200" b="1" dirty="0"/>
          </a:p>
          <a:p>
            <a:r>
              <a:rPr lang="en-US" sz="3200" b="1" dirty="0" smtClean="0"/>
              <a:t>When the slide changes, and the alarm sounds, the game has begun…….</a:t>
            </a:r>
            <a:endParaRPr lang="en-US" sz="3200" dirty="0" smtClean="0"/>
          </a:p>
          <a:p>
            <a:pPr marL="342900" indent="-342900">
              <a:buFont typeface="+mj-lt"/>
              <a:buAutoNum type="arabicParenR" startAt="4"/>
            </a:pPr>
            <a:endParaRPr lang="en-US" b="1" u="sng" dirty="0" smtClean="0"/>
          </a:p>
          <a:p>
            <a:pPr marL="342900" indent="-342900" algn="ctr">
              <a:buFont typeface="+mj-lt"/>
              <a:buAutoNum type="arabicParenR" startAt="4"/>
            </a:pPr>
            <a:endParaRPr lang="en-US" b="1" u="sng" dirty="0" smtClean="0"/>
          </a:p>
        </p:txBody>
      </p:sp>
      <p:sp>
        <p:nvSpPr>
          <p:cNvPr id="3" name="TextBox 2"/>
          <p:cNvSpPr txBox="1"/>
          <p:nvPr/>
        </p:nvSpPr>
        <p:spPr>
          <a:xfrm>
            <a:off x="5647662" y="5026919"/>
            <a:ext cx="1483996" cy="369332"/>
          </a:xfrm>
          <a:prstGeom prst="rect">
            <a:avLst/>
          </a:prstGeom>
          <a:noFill/>
        </p:spPr>
        <p:txBody>
          <a:bodyPr wrap="none" rtlCol="0">
            <a:spAutoFit/>
          </a:bodyPr>
          <a:lstStyle/>
          <a:p>
            <a:r>
              <a:rPr lang="en-US" b="1" dirty="0" smtClean="0"/>
              <a:t>GOOD LUCK!!</a:t>
            </a:r>
            <a:endParaRPr lang="en-US" b="1" dirty="0"/>
          </a:p>
        </p:txBody>
      </p:sp>
      <p:sp>
        <p:nvSpPr>
          <p:cNvPr id="8" name="TextBox 7"/>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spTree>
    <p:extLst>
      <p:ext uri="{BB962C8B-B14F-4D97-AF65-F5344CB8AC3E}">
        <p14:creationId xmlns:p14="http://schemas.microsoft.com/office/powerpoint/2010/main" val="624183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36" name="TextBox 35"/>
          <p:cNvSpPr txBox="1"/>
          <p:nvPr/>
        </p:nvSpPr>
        <p:spPr>
          <a:xfrm>
            <a:off x="5943600" y="1028700"/>
            <a:ext cx="4110494" cy="369332"/>
          </a:xfrm>
          <a:prstGeom prst="rect">
            <a:avLst/>
          </a:prstGeom>
          <a:noFill/>
        </p:spPr>
        <p:txBody>
          <a:bodyPr wrap="square" rtlCol="0">
            <a:spAutoFit/>
          </a:bodyPr>
          <a:lstStyle/>
          <a:p>
            <a:endParaRPr lang="en-US" dirty="0"/>
          </a:p>
        </p:txBody>
      </p:sp>
      <p:sp>
        <p:nvSpPr>
          <p:cNvPr id="43" name="TextBox 42"/>
          <p:cNvSpPr txBox="1"/>
          <p:nvPr/>
        </p:nvSpPr>
        <p:spPr>
          <a:xfrm>
            <a:off x="609599" y="508000"/>
            <a:ext cx="11199569" cy="400110"/>
          </a:xfrm>
          <a:prstGeom prst="rect">
            <a:avLst/>
          </a:prstGeom>
          <a:solidFill>
            <a:schemeClr val="accent5">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1							            QUESTIONS: GROUP A</a:t>
            </a:r>
            <a:endParaRPr lang="en-US" sz="2000" dirty="0">
              <a:latin typeface="Arial Rounded MT Bold" charset="0"/>
              <a:ea typeface="Arial Rounded MT Bold" charset="0"/>
              <a:cs typeface="Arial Rounded MT Bold" charset="0"/>
            </a:endParaRPr>
          </a:p>
        </p:txBody>
      </p:sp>
      <p:sp>
        <p:nvSpPr>
          <p:cNvPr id="14" name="TextBox 13"/>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5" name="Picture 4"/>
          <p:cNvPicPr>
            <a:picLocks noChangeAspect="1"/>
          </p:cNvPicPr>
          <p:nvPr/>
        </p:nvPicPr>
        <p:blipFill>
          <a:blip r:embed="rId5"/>
          <a:stretch>
            <a:fillRect/>
          </a:stretch>
        </p:blipFill>
        <p:spPr>
          <a:xfrm>
            <a:off x="1462743" y="1159264"/>
            <a:ext cx="8467725" cy="638175"/>
          </a:xfrm>
          <a:prstGeom prst="rect">
            <a:avLst/>
          </a:prstGeom>
        </p:spPr>
      </p:pic>
      <p:pic>
        <p:nvPicPr>
          <p:cNvPr id="6" name="Picture 5"/>
          <p:cNvPicPr>
            <a:picLocks noChangeAspect="1"/>
          </p:cNvPicPr>
          <p:nvPr/>
        </p:nvPicPr>
        <p:blipFill>
          <a:blip r:embed="rId6"/>
          <a:stretch>
            <a:fillRect/>
          </a:stretch>
        </p:blipFill>
        <p:spPr>
          <a:xfrm>
            <a:off x="990601" y="2048593"/>
            <a:ext cx="3214826" cy="2833118"/>
          </a:xfrm>
          <a:prstGeom prst="rect">
            <a:avLst/>
          </a:prstGeom>
        </p:spPr>
      </p:pic>
      <p:pic>
        <p:nvPicPr>
          <p:cNvPr id="7" name="Picture 6"/>
          <p:cNvPicPr>
            <a:picLocks noChangeAspect="1"/>
          </p:cNvPicPr>
          <p:nvPr/>
        </p:nvPicPr>
        <p:blipFill>
          <a:blip r:embed="rId7"/>
          <a:stretch>
            <a:fillRect/>
          </a:stretch>
        </p:blipFill>
        <p:spPr>
          <a:xfrm>
            <a:off x="4677569" y="1797439"/>
            <a:ext cx="3047534" cy="2576092"/>
          </a:xfrm>
          <a:prstGeom prst="rect">
            <a:avLst/>
          </a:prstGeom>
        </p:spPr>
      </p:pic>
      <p:pic>
        <p:nvPicPr>
          <p:cNvPr id="8" name="Picture 7"/>
          <p:cNvPicPr>
            <a:picLocks noChangeAspect="1"/>
          </p:cNvPicPr>
          <p:nvPr/>
        </p:nvPicPr>
        <p:blipFill>
          <a:blip r:embed="rId8"/>
          <a:stretch>
            <a:fillRect/>
          </a:stretch>
        </p:blipFill>
        <p:spPr>
          <a:xfrm>
            <a:off x="7998847" y="1797190"/>
            <a:ext cx="3278753" cy="2720479"/>
          </a:xfrm>
          <a:prstGeom prst="rect">
            <a:avLst/>
          </a:prstGeom>
        </p:spPr>
      </p:pic>
    </p:spTree>
    <p:extLst>
      <p:ext uri="{BB962C8B-B14F-4D97-AF65-F5344CB8AC3E}">
        <p14:creationId xmlns:p14="http://schemas.microsoft.com/office/powerpoint/2010/main" val="343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41" name="TextBox 40"/>
          <p:cNvSpPr txBox="1"/>
          <p:nvPr/>
        </p:nvSpPr>
        <p:spPr>
          <a:xfrm>
            <a:off x="6994083" y="3285005"/>
            <a:ext cx="184731" cy="1015663"/>
          </a:xfrm>
          <a:prstGeom prst="rect">
            <a:avLst/>
          </a:prstGeom>
          <a:noFill/>
        </p:spPr>
        <p:txBody>
          <a:bodyPr wrap="none" rtlCol="0">
            <a:spAutoFit/>
          </a:bodyPr>
          <a:lstStyle/>
          <a:p>
            <a:endParaRPr lang="en-US" sz="6000" dirty="0"/>
          </a:p>
        </p:txBody>
      </p:sp>
      <p:sp>
        <p:nvSpPr>
          <p:cNvPr id="5" name="Striped Right Arrow 4"/>
          <p:cNvSpPr/>
          <p:nvPr/>
        </p:nvSpPr>
        <p:spPr>
          <a:xfrm>
            <a:off x="3145077" y="5321953"/>
            <a:ext cx="512043" cy="4592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9" name="Picture 8"/>
          <p:cNvPicPr>
            <a:picLocks noChangeAspect="1"/>
          </p:cNvPicPr>
          <p:nvPr/>
        </p:nvPicPr>
        <p:blipFill>
          <a:blip r:embed="rId3"/>
          <a:stretch>
            <a:fillRect/>
          </a:stretch>
        </p:blipFill>
        <p:spPr>
          <a:xfrm>
            <a:off x="3963988" y="1868446"/>
            <a:ext cx="3214826" cy="2833118"/>
          </a:xfrm>
          <a:prstGeom prst="rect">
            <a:avLst/>
          </a:prstGeom>
        </p:spPr>
      </p:pic>
      <p:pic>
        <p:nvPicPr>
          <p:cNvPr id="10" name="Picture 9"/>
          <p:cNvPicPr>
            <a:picLocks noChangeAspect="1"/>
          </p:cNvPicPr>
          <p:nvPr/>
        </p:nvPicPr>
        <p:blipFill>
          <a:blip r:embed="rId4"/>
          <a:stretch>
            <a:fillRect/>
          </a:stretch>
        </p:blipFill>
        <p:spPr>
          <a:xfrm>
            <a:off x="1462743" y="1159264"/>
            <a:ext cx="8467725" cy="638175"/>
          </a:xfrm>
          <a:prstGeom prst="rect">
            <a:avLst/>
          </a:prstGeom>
        </p:spPr>
      </p:pic>
    </p:spTree>
    <p:extLst>
      <p:ext uri="{BB962C8B-B14F-4D97-AF65-F5344CB8AC3E}">
        <p14:creationId xmlns:p14="http://schemas.microsoft.com/office/powerpoint/2010/main" val="1411111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0"/>
            <a:ext cx="12636500" cy="7018638"/>
          </a:xfrm>
          <a:prstGeom prst="rect">
            <a:avLst/>
          </a:prstGeom>
          <a:solidFill>
            <a:srgbClr val="FF0000"/>
          </a:solidFill>
        </p:spPr>
      </p:pic>
      <p:sp>
        <p:nvSpPr>
          <p:cNvPr id="33" name="Donut 32"/>
          <p:cNvSpPr/>
          <p:nvPr/>
        </p:nvSpPr>
        <p:spPr>
          <a:xfrm>
            <a:off x="10158169" y="4987435"/>
            <a:ext cx="1651000" cy="1587500"/>
          </a:xfrm>
          <a:prstGeom prst="donu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4" name="TextBox 33"/>
          <p:cNvSpPr txBox="1"/>
          <p:nvPr/>
        </p:nvSpPr>
        <p:spPr>
          <a:xfrm>
            <a:off x="10343718" y="5519575"/>
            <a:ext cx="1279902" cy="523220"/>
          </a:xfrm>
          <a:prstGeom prst="rect">
            <a:avLst/>
          </a:prstGeom>
          <a:noFill/>
        </p:spPr>
        <p:txBody>
          <a:bodyPr wrap="none" rtlCol="0">
            <a:spAutoFit/>
          </a:bodyPr>
          <a:lstStyle/>
          <a:p>
            <a:r>
              <a:rPr lang="en-US" sz="2800" b="1" dirty="0" smtClean="0">
                <a:solidFill>
                  <a:schemeClr val="bg1"/>
                </a:solidFill>
                <a:latin typeface="Chalkduster" charset="0"/>
                <a:ea typeface="Chalkduster" charset="0"/>
                <a:cs typeface="Chalkduster" charset="0"/>
              </a:rPr>
              <a:t>STOP!</a:t>
            </a:r>
            <a:endParaRPr lang="en-US" sz="2800" b="1" dirty="0">
              <a:solidFill>
                <a:schemeClr val="bg1"/>
              </a:solidFill>
              <a:latin typeface="Chalkduster" charset="0"/>
              <a:ea typeface="Chalkduster" charset="0"/>
              <a:cs typeface="Chalkduster" charset="0"/>
            </a:endParaRPr>
          </a:p>
        </p:txBody>
      </p:sp>
      <p:sp>
        <p:nvSpPr>
          <p:cNvPr id="36" name="TextBox 35"/>
          <p:cNvSpPr txBox="1"/>
          <p:nvPr/>
        </p:nvSpPr>
        <p:spPr>
          <a:xfrm>
            <a:off x="5943600" y="1028700"/>
            <a:ext cx="4110494" cy="369332"/>
          </a:xfrm>
          <a:prstGeom prst="rect">
            <a:avLst/>
          </a:prstGeom>
          <a:noFill/>
        </p:spPr>
        <p:txBody>
          <a:bodyPr wrap="square" rtlCol="0">
            <a:spAutoFit/>
          </a:bodyPr>
          <a:lstStyle/>
          <a:p>
            <a:endParaRPr lang="en-US" dirty="0"/>
          </a:p>
        </p:txBody>
      </p:sp>
      <p:sp>
        <p:nvSpPr>
          <p:cNvPr id="43" name="TextBox 42"/>
          <p:cNvSpPr txBox="1"/>
          <p:nvPr/>
        </p:nvSpPr>
        <p:spPr>
          <a:xfrm>
            <a:off x="609599" y="508000"/>
            <a:ext cx="11199569" cy="400110"/>
          </a:xfrm>
          <a:prstGeom prst="rect">
            <a:avLst/>
          </a:prstGeom>
          <a:solidFill>
            <a:schemeClr val="accent5">
              <a:lumMod val="60000"/>
              <a:lumOff val="40000"/>
            </a:schemeClr>
          </a:solidFill>
        </p:spPr>
        <p:txBody>
          <a:bodyPr wrap="square" rtlCol="0">
            <a:spAutoFit/>
          </a:bodyPr>
          <a:lstStyle/>
          <a:p>
            <a:r>
              <a:rPr lang="en-US" sz="2000" dirty="0" smtClean="0">
                <a:latin typeface="Arial Rounded MT Bold" charset="0"/>
                <a:ea typeface="Arial Rounded MT Bold" charset="0"/>
                <a:cs typeface="Arial Rounded MT Bold" charset="0"/>
              </a:rPr>
              <a:t>TEAM: 2							            QUESTIONS: GROUP A</a:t>
            </a:r>
            <a:endParaRPr lang="en-US" sz="2000" dirty="0">
              <a:latin typeface="Arial Rounded MT Bold" charset="0"/>
              <a:ea typeface="Arial Rounded MT Bold" charset="0"/>
              <a:cs typeface="Arial Rounded MT Bold" charset="0"/>
            </a:endParaRPr>
          </a:p>
        </p:txBody>
      </p:sp>
      <p:sp>
        <p:nvSpPr>
          <p:cNvPr id="16" name="TextBox 15"/>
          <p:cNvSpPr txBox="1"/>
          <p:nvPr/>
        </p:nvSpPr>
        <p:spPr>
          <a:xfrm>
            <a:off x="990600" y="6304002"/>
            <a:ext cx="2404889" cy="553998"/>
          </a:xfrm>
          <a:prstGeom prst="rect">
            <a:avLst/>
          </a:prstGeom>
          <a:noFill/>
        </p:spPr>
        <p:txBody>
          <a:bodyPr wrap="none" rtlCol="0">
            <a:spAutoFit/>
          </a:bodyPr>
          <a:lstStyle/>
          <a:p>
            <a:r>
              <a:rPr lang="en-US" sz="1200" dirty="0" smtClean="0"/>
              <a:t>© </a:t>
            </a:r>
            <a:r>
              <a:rPr lang="en-US" sz="1200" dirty="0" smtClean="0">
                <a:latin typeface="Chalkduster" charset="0"/>
                <a:ea typeface="Chalkduster" charset="0"/>
                <a:cs typeface="Chalkduster" charset="0"/>
              </a:rPr>
              <a:t>Classroom Ms. Fit, 2016</a:t>
            </a:r>
          </a:p>
          <a:p>
            <a:endParaRPr lang="en-US" dirty="0"/>
          </a:p>
        </p:txBody>
      </p:sp>
      <p:pic>
        <p:nvPicPr>
          <p:cNvPr id="2" name="Picture 1"/>
          <p:cNvPicPr>
            <a:picLocks noChangeAspect="1"/>
          </p:cNvPicPr>
          <p:nvPr/>
        </p:nvPicPr>
        <p:blipFill>
          <a:blip r:embed="rId5"/>
          <a:stretch>
            <a:fillRect/>
          </a:stretch>
        </p:blipFill>
        <p:spPr>
          <a:xfrm>
            <a:off x="1267154" y="1398031"/>
            <a:ext cx="10637376" cy="1429251"/>
          </a:xfrm>
          <a:prstGeom prst="rect">
            <a:avLst/>
          </a:prstGeom>
        </p:spPr>
      </p:pic>
      <p:pic>
        <p:nvPicPr>
          <p:cNvPr id="3" name="Picture 2"/>
          <p:cNvPicPr>
            <a:picLocks noChangeAspect="1"/>
          </p:cNvPicPr>
          <p:nvPr/>
        </p:nvPicPr>
        <p:blipFill>
          <a:blip r:embed="rId6"/>
          <a:stretch>
            <a:fillRect/>
          </a:stretch>
        </p:blipFill>
        <p:spPr>
          <a:xfrm>
            <a:off x="1603485" y="3129749"/>
            <a:ext cx="1980542" cy="2871786"/>
          </a:xfrm>
          <a:prstGeom prst="rect">
            <a:avLst/>
          </a:prstGeom>
        </p:spPr>
      </p:pic>
    </p:spTree>
    <p:extLst>
      <p:ext uri="{BB962C8B-B14F-4D97-AF65-F5344CB8AC3E}">
        <p14:creationId xmlns:p14="http://schemas.microsoft.com/office/powerpoint/2010/main" val="158810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4)">
                                      <p:cBhvr>
                                        <p:cTn id="7" dur="120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Bongo.wav"/>
                                        </p:tgtEl>
                                      </p:cMediaNode>
                                    </p:audio>
                                  </p:subTnLst>
                                </p:cTn>
                              </p:par>
                            </p:childTnLst>
                          </p:cTn>
                        </p:par>
                        <p:par>
                          <p:cTn id="8" fill="hold">
                            <p:stCondLst>
                              <p:cond delay="120000"/>
                            </p:stCondLst>
                            <p:childTnLst>
                              <p:par>
                                <p:cTn id="9" presetID="53" presetClass="entr" presetSubtype="16"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750" fill="hold"/>
                                        <p:tgtEl>
                                          <p:spTgt spid="33"/>
                                        </p:tgtEl>
                                        <p:attrNameLst>
                                          <p:attrName>ppt_w</p:attrName>
                                        </p:attrNameLst>
                                      </p:cBhvr>
                                      <p:tavLst>
                                        <p:tav tm="0">
                                          <p:val>
                                            <p:fltVal val="0"/>
                                          </p:val>
                                        </p:tav>
                                        <p:tav tm="100000">
                                          <p:val>
                                            <p:strVal val="#ppt_w"/>
                                          </p:val>
                                        </p:tav>
                                      </p:tavLst>
                                    </p:anim>
                                    <p:anim calcmode="lin" valueType="num">
                                      <p:cBhvr>
                                        <p:cTn id="12" dur="750" fill="hold"/>
                                        <p:tgtEl>
                                          <p:spTgt spid="33"/>
                                        </p:tgtEl>
                                        <p:attrNameLst>
                                          <p:attrName>ppt_h</p:attrName>
                                        </p:attrNameLst>
                                      </p:cBhvr>
                                      <p:tavLst>
                                        <p:tav tm="0">
                                          <p:val>
                                            <p:fltVal val="0"/>
                                          </p:val>
                                        </p:tav>
                                        <p:tav tm="100000">
                                          <p:val>
                                            <p:strVal val="#ppt_h"/>
                                          </p:val>
                                        </p:tav>
                                      </p:tavLst>
                                    </p:anim>
                                    <p:animEffect transition="in" filter="fade">
                                      <p:cBhvr>
                                        <p:cTn id="13" dur="750"/>
                                        <p:tgtEl>
                                          <p:spTgt spid="33"/>
                                        </p:tgtEl>
                                      </p:cBhvr>
                                    </p:animEffect>
                                  </p:childTnLst>
                                  <p:subTnLst>
                                    <p:audio>
                                      <p:cMediaNode>
                                        <p:cTn display="0" masterRel="sameClick">
                                          <p:stCondLst>
                                            <p:cond evt="begin" delay="0">
                                              <p:tn val="9"/>
                                            </p:cond>
                                          </p:stCondLst>
                                          <p:endCondLst>
                                            <p:cond evt="onStopAudio" delay="0">
                                              <p:tgtEl>
                                                <p:sldTgt/>
                                              </p:tgtEl>
                                            </p:cond>
                                          </p:endCondLst>
                                        </p:cTn>
                                        <p:tgtEl>
                                          <p:sndTgt r:embed="rId3" name="Cymbal.wav"/>
                                        </p:tgtEl>
                                      </p:cMediaNode>
                                    </p:audio>
                                  </p:subTnLst>
                                </p:cTn>
                              </p:par>
                            </p:childTnLst>
                          </p:cTn>
                        </p:par>
                        <p:par>
                          <p:cTn id="14" fill="hold">
                            <p:stCondLst>
                              <p:cond delay="120750"/>
                            </p:stCondLst>
                            <p:childTnLst>
                              <p:par>
                                <p:cTn id="15" presetID="53" presetClass="entr" presetSubtype="16" fill="hold" grpId="2" nodeType="afterEffect">
                                  <p:stCondLst>
                                    <p:cond delay="17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3" name="Cymbal.wav"/>
                                        </p:tgtEl>
                                      </p:cMediaNode>
                                    </p:audio>
                                  </p:subTnLst>
                                </p:cTn>
                              </p:par>
                            </p:childTnLst>
                          </p:cTn>
                        </p:par>
                        <p:par>
                          <p:cTn id="20" fill="hold">
                            <p:stCondLst>
                              <p:cond delay="123250"/>
                            </p:stCondLst>
                            <p:childTnLst>
                              <p:par>
                                <p:cTn id="21" presetID="53" presetClass="entr" presetSubtype="16" fill="hold" grpId="3" nodeType="afterEffect">
                                  <p:stCondLst>
                                    <p:cond delay="1750"/>
                                  </p:stCondLst>
                                  <p:childTnLst>
                                    <p:set>
                                      <p:cBhvr>
                                        <p:cTn id="22" dur="1" fill="hold">
                                          <p:stCondLst>
                                            <p:cond delay="0"/>
                                          </p:stCondLst>
                                        </p:cTn>
                                        <p:tgtEl>
                                          <p:spTgt spid="33"/>
                                        </p:tgtEl>
                                        <p:attrNameLst>
                                          <p:attrName>style.visibility</p:attrName>
                                        </p:attrNameLst>
                                      </p:cBhvr>
                                      <p:to>
                                        <p:strVal val="visible"/>
                                      </p:to>
                                    </p:set>
                                    <p:anim calcmode="lin" valueType="num">
                                      <p:cBhvr>
                                        <p:cTn id="23" dur="750" fill="hold"/>
                                        <p:tgtEl>
                                          <p:spTgt spid="33"/>
                                        </p:tgtEl>
                                        <p:attrNameLst>
                                          <p:attrName>ppt_w</p:attrName>
                                        </p:attrNameLst>
                                      </p:cBhvr>
                                      <p:tavLst>
                                        <p:tav tm="0">
                                          <p:val>
                                            <p:fltVal val="0"/>
                                          </p:val>
                                        </p:tav>
                                        <p:tav tm="100000">
                                          <p:val>
                                            <p:strVal val="#ppt_w"/>
                                          </p:val>
                                        </p:tav>
                                      </p:tavLst>
                                    </p:anim>
                                    <p:anim calcmode="lin" valueType="num">
                                      <p:cBhvr>
                                        <p:cTn id="24" dur="750" fill="hold"/>
                                        <p:tgtEl>
                                          <p:spTgt spid="33"/>
                                        </p:tgtEl>
                                        <p:attrNameLst>
                                          <p:attrName>ppt_h</p:attrName>
                                        </p:attrNameLst>
                                      </p:cBhvr>
                                      <p:tavLst>
                                        <p:tav tm="0">
                                          <p:val>
                                            <p:fltVal val="0"/>
                                          </p:val>
                                        </p:tav>
                                        <p:tav tm="100000">
                                          <p:val>
                                            <p:strVal val="#ppt_h"/>
                                          </p:val>
                                        </p:tav>
                                      </p:tavLst>
                                    </p:anim>
                                    <p:animEffect transition="in" filter="fade">
                                      <p:cBhvr>
                                        <p:cTn id="25" dur="750"/>
                                        <p:tgtEl>
                                          <p:spTgt spid="33"/>
                                        </p:tgtEl>
                                      </p:cBhvr>
                                    </p:animEffect>
                                  </p:childTnLst>
                                  <p:subTnLst>
                                    <p:audio>
                                      <p:cMediaNode>
                                        <p:cTn display="0" masterRel="sameClick">
                                          <p:stCondLst>
                                            <p:cond evt="begin" delay="0">
                                              <p:tn val="21"/>
                                            </p:cond>
                                          </p:stCondLst>
                                          <p:endCondLst>
                                            <p:cond evt="onStopAudio" delay="0">
                                              <p:tgtEl>
                                                <p:sldTgt/>
                                              </p:tgtEl>
                                            </p:cond>
                                          </p:endCondLst>
                                        </p:cTn>
                                        <p:tgtEl>
                                          <p:sndTgt r:embed="rId3" name="Cymb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3" grpId="3" animBg="1"/>
    </p:bldLst>
  </p:timing>
</p:sld>
</file>

<file path=ppt/theme/theme1.xml><?xml version="1.0" encoding="utf-8"?>
<a:theme xmlns:a="http://schemas.openxmlformats.org/drawingml/2006/main" name="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TM03457444[[fn=Basis]]</Template>
  <TotalTime>1804</TotalTime>
  <Words>1074</Words>
  <Application>Microsoft Office PowerPoint</Application>
  <PresentationFormat>Widescreen</PresentationFormat>
  <Paragraphs>138</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 Rounded MT Bold</vt:lpstr>
      <vt:lpstr>Chalkduster</vt:lpstr>
      <vt:lpstr>Corbel</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Girard Newman</dc:creator>
  <cp:lastModifiedBy>Jenna M. Finnegan</cp:lastModifiedBy>
  <cp:revision>64</cp:revision>
  <dcterms:created xsi:type="dcterms:W3CDTF">2016-11-16T22:30:22Z</dcterms:created>
  <dcterms:modified xsi:type="dcterms:W3CDTF">2017-11-10T14:14:54Z</dcterms:modified>
</cp:coreProperties>
</file>