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68" r:id="rId2"/>
    <p:sldId id="259" r:id="rId3"/>
    <p:sldId id="257" r:id="rId4"/>
    <p:sldId id="258" r:id="rId5"/>
    <p:sldId id="260" r:id="rId6"/>
    <p:sldId id="261" r:id="rId7"/>
    <p:sldId id="262" r:id="rId8"/>
    <p:sldId id="263" r:id="rId9"/>
    <p:sldId id="269" r:id="rId10"/>
    <p:sldId id="270"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E11D0FD-15EC-45F4-A4D9-8119D26FFEC1}" type="datetimeFigureOut">
              <a:rPr lang="en-US" smtClean="0"/>
              <a:t>10/23/2013</a:t>
            </a:fld>
            <a:endParaRPr lang="en-US" dirty="0"/>
          </a:p>
        </p:txBody>
      </p:sp>
      <p:sp>
        <p:nvSpPr>
          <p:cNvPr id="8" name="Slide Number Placeholder 7"/>
          <p:cNvSpPr>
            <a:spLocks noGrp="1"/>
          </p:cNvSpPr>
          <p:nvPr>
            <p:ph type="sldNum" sz="quarter" idx="11"/>
          </p:nvPr>
        </p:nvSpPr>
        <p:spPr/>
        <p:txBody>
          <a:bodyPr/>
          <a:lstStyle/>
          <a:p>
            <a:fld id="{A4DB3ABC-6CAA-4EE8-AE8F-018CABA78791}"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1D0FD-15EC-45F4-A4D9-8119D26FFEC1}" type="datetimeFigureOut">
              <a:rPr lang="en-US" smtClean="0"/>
              <a:t>10/23/2013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DB3ABC-6CAA-4EE8-AE8F-018CABA7879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1D0FD-15EC-45F4-A4D9-8119D26FFEC1}" type="datetimeFigureOut">
              <a:rPr lang="en-US" smtClean="0"/>
              <a:t>10/23/2013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DB3ABC-6CAA-4EE8-AE8F-018CABA7879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4E11D0FD-15EC-45F4-A4D9-8119D26FFEC1}" type="datetimeFigureOut">
              <a:rPr lang="en-US" smtClean="0"/>
              <a:t>10/23/2013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DB3ABC-6CAA-4EE8-AE8F-018CABA7879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11D0FD-15EC-45F4-A4D9-8119D26FFEC1}" type="datetimeFigureOut">
              <a:rPr lang="en-US" smtClean="0"/>
              <a:t>10/23/2013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4DB3ABC-6CAA-4EE8-AE8F-018CABA78791}"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4E11D0FD-15EC-45F4-A4D9-8119D26FFEC1}" type="datetimeFigureOut">
              <a:rPr lang="en-US" smtClean="0"/>
              <a:t>10/23/2013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DB3ABC-6CAA-4EE8-AE8F-018CABA78791}"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E11D0FD-15EC-45F4-A4D9-8119D26FFEC1}" type="datetimeFigureOut">
              <a:rPr lang="en-US" smtClean="0"/>
              <a:t>10/23/2013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4DB3ABC-6CAA-4EE8-AE8F-018CABA78791}"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11D0FD-15EC-45F4-A4D9-8119D26FFEC1}" type="datetimeFigureOut">
              <a:rPr lang="en-US" smtClean="0"/>
              <a:t>10/23/2013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4DB3ABC-6CAA-4EE8-AE8F-018CABA7879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1D0FD-15EC-45F4-A4D9-8119D26FFEC1}" type="datetimeFigureOut">
              <a:rPr lang="en-US" smtClean="0"/>
              <a:t>10/23/2013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4DB3ABC-6CAA-4EE8-AE8F-018CABA7879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1D0FD-15EC-45F4-A4D9-8119D26FFEC1}" type="datetimeFigureOut">
              <a:rPr lang="en-US" smtClean="0"/>
              <a:t>10/23/2013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DB3ABC-6CAA-4EE8-AE8F-018CABA78791}"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1D0FD-15EC-45F4-A4D9-8119D26FFEC1}" type="datetimeFigureOut">
              <a:rPr lang="en-US" smtClean="0"/>
              <a:t>10/23/2013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4DB3ABC-6CAA-4EE8-AE8F-018CABA7879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E11D0FD-15EC-45F4-A4D9-8119D26FFEC1}" type="datetimeFigureOut">
              <a:rPr lang="en-US" smtClean="0"/>
              <a:t>10/23/2013</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4DB3ABC-6CAA-4EE8-AE8F-018CABA78791}"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5" Type="http://schemas.openxmlformats.org/officeDocument/2006/relationships/image" Target="../media/image22.png"/><Relationship Id="rId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4876800"/>
            <a:ext cx="4114800" cy="701040"/>
          </a:xfrm>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Geometry </a:t>
            </a:r>
            <a:r>
              <a:rPr lang="en-US" dirty="0" smtClean="0"/>
              <a:t>Review PPT</a:t>
            </a:r>
            <a:br>
              <a:rPr lang="en-US" dirty="0" smtClean="0"/>
            </a:br>
            <a:r>
              <a:rPr lang="en-US" dirty="0" smtClean="0"/>
              <a:t>Finnegan 2013</a:t>
            </a:r>
            <a:endParaRPr lang="en-US" dirty="0"/>
          </a:p>
        </p:txBody>
      </p:sp>
      <p:sp>
        <p:nvSpPr>
          <p:cNvPr id="3" name="Content Placeholder 2"/>
          <p:cNvSpPr>
            <a:spLocks noGrp="1"/>
          </p:cNvSpPr>
          <p:nvPr>
            <p:ph idx="1"/>
          </p:nvPr>
        </p:nvSpPr>
        <p:spPr>
          <a:xfrm>
            <a:off x="457200" y="0"/>
            <a:ext cx="7620000" cy="6400800"/>
          </a:xfrm>
        </p:spPr>
        <p:txBody>
          <a:bodyPr/>
          <a:lstStyle/>
          <a:p>
            <a:pPr algn="ctr"/>
            <a:endParaRPr lang="en-US" sz="4000" dirty="0" smtClean="0">
              <a:latin typeface="Arial" panose="020B0604020202020204" pitchFamily="34" charset="0"/>
              <a:cs typeface="Arial" panose="020B0604020202020204" pitchFamily="34" charset="0"/>
            </a:endParaRPr>
          </a:p>
          <a:p>
            <a:pPr algn="ctr"/>
            <a:r>
              <a:rPr lang="en-US" sz="4000" dirty="0" smtClean="0">
                <a:latin typeface="Arial" panose="020B0604020202020204" pitchFamily="34" charset="0"/>
                <a:cs typeface="Arial" panose="020B0604020202020204" pitchFamily="34" charset="0"/>
              </a:rPr>
              <a:t>SOL </a:t>
            </a:r>
          </a:p>
          <a:p>
            <a:pPr algn="ctr"/>
            <a:r>
              <a:rPr lang="en-US" sz="4000" dirty="0" smtClean="0">
                <a:latin typeface="Arial" panose="020B0604020202020204" pitchFamily="34" charset="0"/>
                <a:cs typeface="Arial" panose="020B0604020202020204" pitchFamily="34" charset="0"/>
              </a:rPr>
              <a:t>G.14</a:t>
            </a:r>
            <a:endParaRPr lang="en-US" sz="4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8042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52400"/>
            <a:ext cx="8610600" cy="1981200"/>
          </a:xfrm>
        </p:spPr>
        <p:txBody>
          <a:bodyPr>
            <a:normAutofit fontScale="92500"/>
          </a:bodyPr>
          <a:lstStyle/>
          <a:p>
            <a:pPr lvl="0"/>
            <a:r>
              <a:rPr lang="en-US" sz="2800" dirty="0">
                <a:solidFill>
                  <a:schemeClr val="tx1"/>
                </a:solidFill>
              </a:rPr>
              <a:t>Directions:  Circle the box you want to select.  You must select all correct answers. </a:t>
            </a:r>
          </a:p>
          <a:p>
            <a:r>
              <a:rPr lang="en-US" sz="2800" b="1" dirty="0">
                <a:solidFill>
                  <a:schemeClr val="tx1"/>
                </a:solidFill>
              </a:rPr>
              <a:t>Which figures have the same volume as the cone shown below? (figures not drawn to scale)</a:t>
            </a:r>
            <a:endParaRPr lang="en-US" sz="2800" dirty="0">
              <a:solidFill>
                <a:schemeClr val="tx1"/>
              </a:solidFill>
            </a:endParaRPr>
          </a:p>
          <a:p>
            <a:endParaRPr lang="en-US" dirty="0">
              <a:latin typeface="Arial" panose="020B0604020202020204" pitchFamily="34" charset="0"/>
              <a:cs typeface="Arial" panose="020B0604020202020204" pitchFamily="34" charset="0"/>
            </a:endParaRPr>
          </a:p>
        </p:txBody>
      </p:sp>
      <p:pic>
        <p:nvPicPr>
          <p:cNvPr id="92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1400" y="1905000"/>
            <a:ext cx="2446089" cy="1933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191000"/>
            <a:ext cx="1514475" cy="1914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8316" y="4163291"/>
            <a:ext cx="1738859" cy="19422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07097" y="4328871"/>
            <a:ext cx="2214562" cy="17766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223"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0" y="4328871"/>
            <a:ext cx="2173918" cy="17766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0927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533400" y="228600"/>
                <a:ext cx="8382000" cy="2133600"/>
              </a:xfrm>
            </p:spPr>
            <p:txBody>
              <a:bodyPr>
                <a:noAutofit/>
              </a:bodyPr>
              <a:lstStyle/>
              <a:p>
                <a:pPr lvl="0"/>
                <a:r>
                  <a:rPr lang="en-US" sz="2000" dirty="0" smtClean="0">
                    <a:solidFill>
                      <a:schemeClr val="tx1"/>
                    </a:solidFill>
                    <a:latin typeface="Arial" panose="020B0604020202020204" pitchFamily="34" charset="0"/>
                    <a:cs typeface="Arial" panose="020B0604020202020204" pitchFamily="34" charset="0"/>
                  </a:rPr>
                  <a:t>Directions:  After showing your thinking, write your answer in each box.  Leave your answer in </a:t>
                </a:r>
                <a14:m>
                  <m:oMath xmlns:m="http://schemas.openxmlformats.org/officeDocument/2006/math">
                    <m:r>
                      <a:rPr lang="en-US" sz="2000" i="1">
                        <a:solidFill>
                          <a:schemeClr val="tx1"/>
                        </a:solidFill>
                      </a:rPr>
                      <m:t>𝜋</m:t>
                    </m:r>
                  </m:oMath>
                </a14:m>
                <a:r>
                  <a:rPr lang="en-US" sz="2000" dirty="0">
                    <a:solidFill>
                      <a:schemeClr val="tx1"/>
                    </a:solidFill>
                    <a:latin typeface="Arial" panose="020B0604020202020204" pitchFamily="34" charset="0"/>
                    <a:cs typeface="Arial" panose="020B0604020202020204" pitchFamily="34" charset="0"/>
                  </a:rPr>
                  <a:t> form.</a:t>
                </a:r>
              </a:p>
              <a:p>
                <a:r>
                  <a:rPr lang="en-US" sz="2000" b="1" dirty="0">
                    <a:solidFill>
                      <a:schemeClr val="tx1"/>
                    </a:solidFill>
                    <a:latin typeface="Arial" panose="020B0604020202020204" pitchFamily="34" charset="0"/>
                    <a:cs typeface="Arial" panose="020B0604020202020204" pitchFamily="34" charset="0"/>
                  </a:rPr>
                  <a:t>Paint is being used to recover the surface of a lawn ornament, formed by placing a hemisphere on top of a cylinder that has the same diameter.  The bottom of the cylinder is not painted, but the rest of the exposed surface is covered by paint.  How many square inches of paint is used?</a:t>
                </a:r>
                <a:endParaRPr lang="en-US" sz="2000" dirty="0">
                  <a:solidFill>
                    <a:schemeClr val="tx1"/>
                  </a:solidFill>
                  <a:latin typeface="Arial" panose="020B0604020202020204" pitchFamily="34" charset="0"/>
                  <a:cs typeface="Arial" panose="020B0604020202020204" pitchFamily="34" charset="0"/>
                </a:endParaRPr>
              </a:p>
              <a:p>
                <a:endParaRPr lang="en-US" sz="11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533400" y="228600"/>
                <a:ext cx="8382000" cy="2133600"/>
              </a:xfrm>
              <a:blipFill rotWithShape="1">
                <a:blip r:embed="rId2"/>
                <a:stretch>
                  <a:fillRect l="-655" t="-1143" r="-800" b="-12286"/>
                </a:stretch>
              </a:blipFill>
            </p:spPr>
            <p:txBody>
              <a:bodyPr/>
              <a:lstStyle/>
              <a:p>
                <a:r>
                  <a:rPr lang="en-US">
                    <a:noFill/>
                  </a:rPr>
                  <a:t> </a:t>
                </a:r>
              </a:p>
            </p:txBody>
          </p:sp>
        </mc:Fallback>
      </mc:AlternateContent>
      <p:pic>
        <p:nvPicPr>
          <p:cNvPr id="102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124200"/>
            <a:ext cx="2343150" cy="257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4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6019800"/>
            <a:ext cx="1466850" cy="59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9040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5" name="TextBox 4"/>
              <p:cNvSpPr txBox="1"/>
              <p:nvPr/>
            </p:nvSpPr>
            <p:spPr>
              <a:xfrm>
                <a:off x="762000" y="304800"/>
                <a:ext cx="7543800" cy="1477328"/>
              </a:xfrm>
              <a:prstGeom prst="rect">
                <a:avLst/>
              </a:prstGeom>
              <a:noFill/>
            </p:spPr>
            <p:txBody>
              <a:bodyPr wrap="square" rtlCol="0">
                <a:spAutoFit/>
              </a:bodyPr>
              <a:lstStyle/>
              <a:p>
                <a:pPr lvl="0"/>
                <a:r>
                  <a:rPr lang="en-US" dirty="0"/>
                  <a:t>Directions:  After showing your thinking, write your answer in the box.  Your answer should be rounded to the nearest whole number.  Use </a:t>
                </a:r>
                <a14:m>
                  <m:oMath xmlns:m="http://schemas.openxmlformats.org/officeDocument/2006/math">
                    <m:r>
                      <a:rPr lang="en-US" i="1"/>
                      <m:t>𝜋</m:t>
                    </m:r>
                  </m:oMath>
                </a14:m>
                <a:r>
                  <a:rPr lang="en-US" dirty="0"/>
                  <a:t> = 3.14.</a:t>
                </a:r>
              </a:p>
              <a:p>
                <a:r>
                  <a:rPr lang="en-US" dirty="0"/>
                  <a:t> </a:t>
                </a:r>
              </a:p>
              <a:p>
                <a:r>
                  <a:rPr lang="en-US" b="1" dirty="0"/>
                  <a:t>Find the total surface area of the cylinder.</a:t>
                </a:r>
                <a:endParaRPr lang="en-US" dirty="0"/>
              </a:p>
            </p:txBody>
          </p:sp>
        </mc:Choice>
        <mc:Fallback>
          <p:sp>
            <p:nvSpPr>
              <p:cNvPr id="5" name="TextBox 4"/>
              <p:cNvSpPr txBox="1">
                <a:spLocks noRot="1" noChangeAspect="1" noMove="1" noResize="1" noEditPoints="1" noAdjustHandles="1" noChangeArrowheads="1" noChangeShapeType="1" noTextEdit="1"/>
              </p:cNvSpPr>
              <p:nvPr/>
            </p:nvSpPr>
            <p:spPr>
              <a:xfrm>
                <a:off x="762000" y="304800"/>
                <a:ext cx="7543800" cy="1477328"/>
              </a:xfrm>
              <a:prstGeom prst="rect">
                <a:avLst/>
              </a:prstGeom>
              <a:blipFill rotWithShape="1">
                <a:blip r:embed="rId2"/>
                <a:stretch>
                  <a:fillRect l="-646" t="-2066" b="-5785"/>
                </a:stretch>
              </a:blipFill>
            </p:spPr>
            <p:txBody>
              <a:bodyPr/>
              <a:lstStyle/>
              <a:p>
                <a:r>
                  <a:rPr lang="en-US">
                    <a:noFill/>
                  </a:rPr>
                  <a:t> </a:t>
                </a:r>
              </a:p>
            </p:txBody>
          </p:sp>
        </mc:Fallback>
      </mc:AlternateContent>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636" y="2819400"/>
            <a:ext cx="3648075" cy="3648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33755" y="6172200"/>
            <a:ext cx="1485900" cy="59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7473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extBox 1"/>
          <p:cNvSpPr txBox="1"/>
          <p:nvPr/>
        </p:nvSpPr>
        <p:spPr>
          <a:xfrm>
            <a:off x="457200" y="304800"/>
            <a:ext cx="8229600" cy="1631216"/>
          </a:xfrm>
          <a:prstGeom prst="rect">
            <a:avLst/>
          </a:prstGeom>
          <a:noFill/>
        </p:spPr>
        <p:txBody>
          <a:bodyPr wrap="square" rtlCol="0">
            <a:spAutoFit/>
          </a:bodyPr>
          <a:lstStyle/>
          <a:p>
            <a:pPr lvl="0"/>
            <a:r>
              <a:rPr lang="en-US" sz="2000" dirty="0">
                <a:latin typeface="Arial" panose="020B0604020202020204" pitchFamily="34" charset="0"/>
                <a:cs typeface="Arial" panose="020B0604020202020204" pitchFamily="34" charset="0"/>
              </a:rPr>
              <a:t>Directions:  After showing your thinking, write your answer in the box.</a:t>
            </a:r>
          </a:p>
          <a:p>
            <a:r>
              <a:rPr lang="en-US" sz="2000" dirty="0">
                <a:latin typeface="Arial" panose="020B0604020202020204" pitchFamily="34" charset="0"/>
                <a:cs typeface="Arial" panose="020B0604020202020204" pitchFamily="34" charset="0"/>
              </a:rPr>
              <a:t> </a:t>
            </a:r>
          </a:p>
          <a:p>
            <a:r>
              <a:rPr lang="en-US" sz="2000" b="1" dirty="0">
                <a:latin typeface="Arial" panose="020B0604020202020204" pitchFamily="34" charset="0"/>
                <a:cs typeface="Arial" panose="020B0604020202020204" pitchFamily="34" charset="0"/>
              </a:rPr>
              <a:t>A square base pyramid has a base area of 64 square centimeters.  The height of the pyramid is 3 centimeters.  What is the surface area of the pyramid?</a:t>
            </a:r>
            <a:endParaRPr lang="en-US" sz="2000" dirty="0">
              <a:latin typeface="Arial" panose="020B0604020202020204" pitchFamily="34" charset="0"/>
              <a:cs typeface="Arial" panose="020B0604020202020204" pitchFamily="34" charset="0"/>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191000"/>
            <a:ext cx="2771775" cy="1847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6038850"/>
            <a:ext cx="1495425" cy="571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6254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533400" y="381000"/>
                <a:ext cx="8001000" cy="1569660"/>
              </a:xfrm>
              <a:prstGeom prst="rect">
                <a:avLst/>
              </a:prstGeom>
              <a:noFill/>
            </p:spPr>
            <p:txBody>
              <a:bodyPr wrap="square" rtlCol="0">
                <a:spAutoFit/>
              </a:bodyPr>
              <a:lstStyle/>
              <a:p>
                <a:pPr lvl="0"/>
                <a:r>
                  <a:rPr lang="en-US" sz="2400" dirty="0">
                    <a:latin typeface="Arial" panose="020B0604020202020204" pitchFamily="34" charset="0"/>
                    <a:cs typeface="Arial" panose="020B0604020202020204" pitchFamily="34" charset="0"/>
                  </a:rPr>
                  <a:t>Directions:  After showing your thinking, write your answer in the box.  </a:t>
                </a:r>
                <a:r>
                  <a:rPr lang="en-US" sz="2400" b="1" dirty="0">
                    <a:latin typeface="Arial" panose="020B0604020202020204" pitchFamily="34" charset="0"/>
                    <a:cs typeface="Arial" panose="020B0604020202020204" pitchFamily="34" charset="0"/>
                  </a:rPr>
                  <a:t>Leave your answer in terms of </a:t>
                </a:r>
                <a14:m>
                  <m:oMath xmlns:m="http://schemas.openxmlformats.org/officeDocument/2006/math">
                    <m:r>
                      <a:rPr lang="en-US" sz="2400" b="1" i="1"/>
                      <m:t>𝝅</m:t>
                    </m:r>
                  </m:oMath>
                </a14:m>
                <a:r>
                  <a:rPr lang="en-US" sz="2400" dirty="0">
                    <a:latin typeface="Arial" panose="020B0604020202020204" pitchFamily="34" charset="0"/>
                    <a:cs typeface="Arial" panose="020B0604020202020204" pitchFamily="34" charset="0"/>
                  </a:rPr>
                  <a:t>.</a:t>
                </a:r>
              </a:p>
              <a:p>
                <a:r>
                  <a:rPr lang="en-US" sz="2400" dirty="0">
                    <a:latin typeface="Arial" panose="020B0604020202020204" pitchFamily="34" charset="0"/>
                    <a:cs typeface="Arial" panose="020B0604020202020204" pitchFamily="34" charset="0"/>
                  </a:rPr>
                  <a:t> </a:t>
                </a:r>
              </a:p>
              <a:p>
                <a:r>
                  <a:rPr lang="en-US" sz="2400" b="1" dirty="0">
                    <a:latin typeface="Arial" panose="020B0604020202020204" pitchFamily="34" charset="0"/>
                    <a:cs typeface="Arial" panose="020B0604020202020204" pitchFamily="34" charset="0"/>
                  </a:rPr>
                  <a:t>Find the total surface area of the sphere. </a:t>
                </a:r>
                <a:endParaRPr lang="en-US" sz="2400" dirty="0">
                  <a:latin typeface="Arial" panose="020B0604020202020204" pitchFamily="34" charset="0"/>
                  <a:cs typeface="Arial" panose="020B0604020202020204" pitchFamily="34"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533400" y="381000"/>
                <a:ext cx="8001000" cy="1569660"/>
              </a:xfrm>
              <a:prstGeom prst="rect">
                <a:avLst/>
              </a:prstGeom>
              <a:blipFill rotWithShape="1">
                <a:blip r:embed="rId2"/>
                <a:stretch>
                  <a:fillRect l="-1220" t="-2724" r="-2210" b="-8171"/>
                </a:stretch>
              </a:blipFill>
            </p:spPr>
            <p:txBody>
              <a:bodyPr/>
              <a:lstStyle/>
              <a:p>
                <a:r>
                  <a:rPr lang="en-US">
                    <a:noFill/>
                  </a:rPr>
                  <a:t> </a:t>
                </a:r>
              </a:p>
            </p:txBody>
          </p:sp>
        </mc:Fallback>
      </mc:AlternateContent>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2895600"/>
            <a:ext cx="3381375" cy="31741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5715000"/>
            <a:ext cx="2657475" cy="9755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39704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TextBox 2"/>
          <p:cNvSpPr txBox="1"/>
          <p:nvPr/>
        </p:nvSpPr>
        <p:spPr>
          <a:xfrm>
            <a:off x="685800" y="152400"/>
            <a:ext cx="8001000" cy="2246769"/>
          </a:xfrm>
          <a:prstGeom prst="rect">
            <a:avLst/>
          </a:prstGeom>
          <a:noFill/>
        </p:spPr>
        <p:txBody>
          <a:bodyPr wrap="square" rtlCol="0">
            <a:spAutoFit/>
          </a:bodyPr>
          <a:lstStyle/>
          <a:p>
            <a:pPr lvl="0"/>
            <a:r>
              <a:rPr lang="en-US" sz="2000" dirty="0">
                <a:latin typeface="Arial" panose="020B0604020202020204" pitchFamily="34" charset="0"/>
                <a:cs typeface="Arial" panose="020B0604020202020204" pitchFamily="34" charset="0"/>
              </a:rPr>
              <a:t>Directions:  After showing your thinking, write your answer in the box.  Your answer should be provided as an improper fraction.  Do not use mixed numbers.</a:t>
            </a:r>
          </a:p>
          <a:p>
            <a:r>
              <a:rPr lang="en-US" sz="2000" dirty="0">
                <a:latin typeface="Arial" panose="020B0604020202020204" pitchFamily="34" charset="0"/>
                <a:cs typeface="Arial" panose="020B0604020202020204" pitchFamily="34" charset="0"/>
              </a:rPr>
              <a:t> </a:t>
            </a:r>
          </a:p>
          <a:p>
            <a:r>
              <a:rPr lang="en-US" sz="2000" b="1" dirty="0">
                <a:latin typeface="Arial" panose="020B0604020202020204" pitchFamily="34" charset="0"/>
                <a:cs typeface="Arial" panose="020B0604020202020204" pitchFamily="34" charset="0"/>
              </a:rPr>
              <a:t>A paperweight made of glass is in the form of a square pyramid.  How many cubic inches of glass are needed for a pyramid that has a base length of 5 inches and a height of 8 inches?</a:t>
            </a:r>
            <a:endParaRPr lang="en-US" sz="2000" dirty="0">
              <a:latin typeface="Arial" panose="020B0604020202020204" pitchFamily="34" charset="0"/>
              <a:cs typeface="Arial" panose="020B0604020202020204" pitchFamily="34" charset="0"/>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5100396"/>
            <a:ext cx="3267075" cy="17576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50122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TextBox 3"/>
              <p:cNvSpPr txBox="1"/>
              <p:nvPr/>
            </p:nvSpPr>
            <p:spPr>
              <a:xfrm>
                <a:off x="381000" y="152400"/>
                <a:ext cx="8229600" cy="2246769"/>
              </a:xfrm>
              <a:prstGeom prst="rect">
                <a:avLst/>
              </a:prstGeom>
              <a:noFill/>
            </p:spPr>
            <p:txBody>
              <a:bodyPr wrap="square" rtlCol="0">
                <a:spAutoFit/>
              </a:bodyPr>
              <a:lstStyle/>
              <a:p>
                <a:pPr lvl="0"/>
                <a:r>
                  <a:rPr lang="en-US" sz="2000" dirty="0">
                    <a:latin typeface="Arial" panose="020B0604020202020204" pitchFamily="34" charset="0"/>
                    <a:cs typeface="Arial" panose="020B0604020202020204" pitchFamily="34" charset="0"/>
                  </a:rPr>
                  <a:t>Directions:  After showing your thinking, write your answers in the boxes provided.  You must complete each box.  Round your answer to the nearest whole number.  Use </a:t>
                </a:r>
                <a14:m>
                  <m:oMath xmlns:m="http://schemas.openxmlformats.org/officeDocument/2006/math">
                    <m:r>
                      <a:rPr lang="en-US" sz="2000" i="1"/>
                      <m:t>𝜋</m:t>
                    </m:r>
                  </m:oMath>
                </a14:m>
                <a:r>
                  <a:rPr lang="en-US" sz="2000" dirty="0">
                    <a:latin typeface="Arial" panose="020B0604020202020204" pitchFamily="34" charset="0"/>
                    <a:cs typeface="Arial" panose="020B0604020202020204" pitchFamily="34" charset="0"/>
                  </a:rPr>
                  <a:t> = 3.14.</a:t>
                </a:r>
              </a:p>
              <a:p>
                <a:r>
                  <a:rPr lang="en-US" sz="2000" dirty="0">
                    <a:latin typeface="Arial" panose="020B0604020202020204" pitchFamily="34" charset="0"/>
                    <a:cs typeface="Arial" panose="020B0604020202020204" pitchFamily="34" charset="0"/>
                  </a:rPr>
                  <a:t> </a:t>
                </a:r>
              </a:p>
              <a:p>
                <a:r>
                  <a:rPr lang="en-US" sz="2000" b="1" dirty="0">
                    <a:latin typeface="Arial" panose="020B0604020202020204" pitchFamily="34" charset="0"/>
                    <a:cs typeface="Arial" panose="020B0604020202020204" pitchFamily="34" charset="0"/>
                  </a:rPr>
                  <a:t>A sphere fits perfectly inside a cube that has side lengths of 20 inches.  How much space is left over that is not taken up by the sphere?</a:t>
                </a:r>
                <a:endParaRPr lang="en-US" sz="2000" dirty="0">
                  <a:latin typeface="Arial" panose="020B0604020202020204" pitchFamily="34" charset="0"/>
                  <a:cs typeface="Arial" panose="020B0604020202020204" pitchFamily="34" charset="0"/>
                </a:endParaRPr>
              </a:p>
            </p:txBody>
          </p:sp>
        </mc:Choice>
        <mc:Fallback>
          <p:sp>
            <p:nvSpPr>
              <p:cNvPr id="4" name="TextBox 3"/>
              <p:cNvSpPr txBox="1">
                <a:spLocks noRot="1" noChangeAspect="1" noMove="1" noResize="1" noEditPoints="1" noAdjustHandles="1" noChangeArrowheads="1" noChangeShapeType="1" noTextEdit="1"/>
              </p:cNvSpPr>
              <p:nvPr/>
            </p:nvSpPr>
            <p:spPr>
              <a:xfrm>
                <a:off x="381000" y="152400"/>
                <a:ext cx="8229600" cy="2246769"/>
              </a:xfrm>
              <a:prstGeom prst="rect">
                <a:avLst/>
              </a:prstGeom>
              <a:blipFill rotWithShape="1">
                <a:blip r:embed="rId2"/>
                <a:stretch>
                  <a:fillRect l="-815" t="-1084" b="-4065"/>
                </a:stretch>
              </a:blipFill>
            </p:spPr>
            <p:txBody>
              <a:bodyPr/>
              <a:lstStyle/>
              <a:p>
                <a:r>
                  <a:rPr lang="en-US">
                    <a:noFill/>
                  </a:rPr>
                  <a:t> </a:t>
                </a:r>
              </a:p>
            </p:txBody>
          </p:sp>
        </mc:Fallback>
      </mc:AlternateContent>
      <p:pic>
        <p:nvPicPr>
          <p:cNvPr id="512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1" y="2392242"/>
            <a:ext cx="1828800" cy="1895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3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5486400"/>
            <a:ext cx="6896100" cy="942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14433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4" name="TextBox 3"/>
          <p:cNvSpPr txBox="1"/>
          <p:nvPr/>
        </p:nvSpPr>
        <p:spPr>
          <a:xfrm>
            <a:off x="609600" y="152400"/>
            <a:ext cx="8001000" cy="1200329"/>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A pentagonal prism has a base area of 85 square inches.  What is the height of the prism in order for the volume to be 1,020 cubic inches?</a:t>
            </a:r>
            <a:endParaRPr lang="en-US" sz="2400" dirty="0">
              <a:latin typeface="Arial" panose="020B0604020202020204" pitchFamily="34" charset="0"/>
              <a:cs typeface="Arial" panose="020B0604020202020204" pitchFamily="34" charset="0"/>
            </a:endParaRPr>
          </a:p>
        </p:txBody>
      </p:sp>
      <p:pic>
        <p:nvPicPr>
          <p:cNvPr id="6154"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891" y="1600201"/>
            <a:ext cx="1705429"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5867400"/>
            <a:ext cx="3448050" cy="895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96174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381000" y="258130"/>
                <a:ext cx="8305800" cy="1631216"/>
              </a:xfrm>
              <a:prstGeom prst="rect">
                <a:avLst/>
              </a:prstGeom>
              <a:noFill/>
            </p:spPr>
            <p:txBody>
              <a:bodyPr wrap="square" rtlCol="0">
                <a:spAutoFit/>
              </a:bodyPr>
              <a:lstStyle/>
              <a:p>
                <a:pPr lvl="0"/>
                <a:r>
                  <a:rPr lang="en-US" sz="2000" dirty="0">
                    <a:latin typeface="Arial" panose="020B0604020202020204" pitchFamily="34" charset="0"/>
                    <a:cs typeface="Arial" panose="020B0604020202020204" pitchFamily="34" charset="0"/>
                  </a:rPr>
                  <a:t>Directions:  After showing your thinking, write your answer in the box.  Your answer should be rounded to the nearest whole number.  Use </a:t>
                </a:r>
                <a14:m>
                  <m:oMath xmlns:m="http://schemas.openxmlformats.org/officeDocument/2006/math">
                    <m:r>
                      <a:rPr lang="en-US" sz="2000" i="1"/>
                      <m:t>𝜋</m:t>
                    </m:r>
                  </m:oMath>
                </a14:m>
                <a:r>
                  <a:rPr lang="en-US" sz="2000" dirty="0">
                    <a:latin typeface="Arial" panose="020B0604020202020204" pitchFamily="34" charset="0"/>
                    <a:cs typeface="Arial" panose="020B0604020202020204" pitchFamily="34" charset="0"/>
                  </a:rPr>
                  <a:t> = 3.14.</a:t>
                </a:r>
              </a:p>
              <a:p>
                <a:r>
                  <a:rPr lang="en-US" sz="2000" b="1" dirty="0">
                    <a:latin typeface="Arial" panose="020B0604020202020204" pitchFamily="34" charset="0"/>
                    <a:cs typeface="Arial" panose="020B0604020202020204" pitchFamily="34" charset="0"/>
                  </a:rPr>
                  <a:t>A cone sites inside a cylinder, where they share the same base and the same height.  How much space does the cone take up?</a:t>
                </a:r>
                <a:endParaRPr lang="en-US" sz="2000" dirty="0">
                  <a:latin typeface="Arial" panose="020B0604020202020204" pitchFamily="34" charset="0"/>
                  <a:cs typeface="Arial" panose="020B0604020202020204" pitchFamily="34"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381000" y="258130"/>
                <a:ext cx="8305800" cy="1631216"/>
              </a:xfrm>
              <a:prstGeom prst="rect">
                <a:avLst/>
              </a:prstGeom>
              <a:blipFill rotWithShape="1">
                <a:blip r:embed="rId2"/>
                <a:stretch>
                  <a:fillRect l="-808" t="-1493" r="-1175" b="-5970"/>
                </a:stretch>
              </a:blipFill>
            </p:spPr>
            <p:txBody>
              <a:bodyPr/>
              <a:lstStyle/>
              <a:p>
                <a:r>
                  <a:rPr lang="en-US">
                    <a:noFill/>
                  </a:rPr>
                  <a:t> </a:t>
                </a:r>
              </a:p>
            </p:txBody>
          </p:sp>
        </mc:Fallback>
      </mc:AlternateContent>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4322619"/>
            <a:ext cx="3149600" cy="236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5943600"/>
            <a:ext cx="4114800"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019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TextBox 3"/>
          <p:cNvSpPr txBox="1"/>
          <p:nvPr/>
        </p:nvSpPr>
        <p:spPr>
          <a:xfrm>
            <a:off x="381000" y="381000"/>
            <a:ext cx="7696200" cy="369332"/>
          </a:xfrm>
          <a:prstGeom prst="rect">
            <a:avLst/>
          </a:prstGeom>
          <a:noFill/>
        </p:spPr>
        <p:txBody>
          <a:bodyPr wrap="square" rtlCol="0">
            <a:spAutoFit/>
          </a:bodyPr>
          <a:lstStyle/>
          <a:p>
            <a:endParaRPr lang="en-US" dirty="0"/>
          </a:p>
        </p:txBody>
      </p:sp>
      <p:sp>
        <p:nvSpPr>
          <p:cNvPr id="2" name="TextBox 1"/>
          <p:cNvSpPr txBox="1"/>
          <p:nvPr/>
        </p:nvSpPr>
        <p:spPr>
          <a:xfrm>
            <a:off x="411480" y="381000"/>
            <a:ext cx="7772400" cy="1015663"/>
          </a:xfrm>
          <a:prstGeom prst="rect">
            <a:avLst/>
          </a:prstGeom>
          <a:noFill/>
        </p:spPr>
        <p:txBody>
          <a:bodyPr wrap="square" rtlCol="0">
            <a:spAutoFit/>
          </a:bodyPr>
          <a:lstStyle/>
          <a:p>
            <a:pPr lvl="0"/>
            <a:r>
              <a:rPr lang="en-US" sz="2000" dirty="0">
                <a:latin typeface="Arial" panose="020B0604020202020204" pitchFamily="34" charset="0"/>
                <a:cs typeface="Arial" panose="020B0604020202020204" pitchFamily="34" charset="0"/>
              </a:rPr>
              <a:t>Directions:  Circle the box you want to select.</a:t>
            </a:r>
          </a:p>
          <a:p>
            <a:r>
              <a:rPr lang="en-US" sz="2000" b="1" dirty="0">
                <a:latin typeface="Arial" panose="020B0604020202020204" pitchFamily="34" charset="0"/>
                <a:cs typeface="Arial" panose="020B0604020202020204" pitchFamily="34" charset="0"/>
              </a:rPr>
              <a:t>Which two figures have the same surface area?  (figures not drawn to scale)</a:t>
            </a:r>
            <a:endParaRPr lang="en-US" sz="2000" dirty="0">
              <a:latin typeface="Arial" panose="020B0604020202020204" pitchFamily="34" charset="0"/>
              <a:cs typeface="Arial" panose="020B0604020202020204" pitchFamily="34" charset="0"/>
            </a:endParaRPr>
          </a:p>
        </p:txBody>
      </p:sp>
      <p:pic>
        <p:nvPicPr>
          <p:cNvPr id="819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3330" y="4033635"/>
            <a:ext cx="2485270" cy="21048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20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3998359"/>
            <a:ext cx="2547858" cy="2021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201"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53330" y="1676400"/>
            <a:ext cx="2485270" cy="20710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202"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4390" y="1750285"/>
            <a:ext cx="2125980" cy="21359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21076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371</TotalTime>
  <Words>362</Words>
  <Application>Microsoft Office PowerPoint</Application>
  <PresentationFormat>On-screen Show (4:3)</PresentationFormat>
  <Paragraphs>28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Executive</vt:lpstr>
      <vt:lpstr>                                    Geometry Review PPT Finnegan 2013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Geometry Review PPT Finnegan 2013</dc:title>
  <dc:creator>Jenna Finnegan</dc:creator>
  <cp:lastModifiedBy>Jenna Finnegan</cp:lastModifiedBy>
  <cp:revision>41</cp:revision>
  <dcterms:created xsi:type="dcterms:W3CDTF">2013-10-15T22:20:27Z</dcterms:created>
  <dcterms:modified xsi:type="dcterms:W3CDTF">2013-10-23T22:39:57Z</dcterms:modified>
</cp:coreProperties>
</file>