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7" r:id="rId3"/>
    <p:sldId id="258" r:id="rId4"/>
    <p:sldId id="259" r:id="rId5"/>
    <p:sldId id="260" r:id="rId6"/>
    <p:sldId id="261" r:id="rId7"/>
    <p:sldId id="262" r:id="rId8"/>
    <p:sldId id="263"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4E11D0FD-15EC-45F4-A4D9-8119D26FFEC1}" type="datetimeFigureOut">
              <a:rPr lang="en-US" smtClean="0"/>
              <a:t>10/15/2013</a:t>
            </a:fld>
            <a:endParaRPr lang="en-US"/>
          </a:p>
        </p:txBody>
      </p:sp>
      <p:sp>
        <p:nvSpPr>
          <p:cNvPr id="17" name="Slide Number Placeholder 16"/>
          <p:cNvSpPr>
            <a:spLocks noGrp="1"/>
          </p:cNvSpPr>
          <p:nvPr>
            <p:ph type="sldNum" sz="quarter" idx="11"/>
          </p:nvPr>
        </p:nvSpPr>
        <p:spPr/>
        <p:txBody>
          <a:bodyPr/>
          <a:lstStyle/>
          <a:p>
            <a:fld id="{A4DB3ABC-6CAA-4EE8-AE8F-018CABA78791}"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1D0FD-15EC-45F4-A4D9-8119D26FFEC1}"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B3ABC-6CAA-4EE8-AE8F-018CABA787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1D0FD-15EC-45F4-A4D9-8119D26FFEC1}"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B3ABC-6CAA-4EE8-AE8F-018CABA78791}"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4E11D0FD-15EC-45F4-A4D9-8119D26FFEC1}" type="datetimeFigureOut">
              <a:rPr lang="en-US" smtClean="0"/>
              <a:t>10/15/2013</a:t>
            </a:fld>
            <a:endParaRPr lang="en-US"/>
          </a:p>
        </p:txBody>
      </p:sp>
      <p:sp>
        <p:nvSpPr>
          <p:cNvPr id="12" name="Slide Number Placeholder 11"/>
          <p:cNvSpPr>
            <a:spLocks noGrp="1"/>
          </p:cNvSpPr>
          <p:nvPr>
            <p:ph type="sldNum" sz="quarter" idx="15"/>
          </p:nvPr>
        </p:nvSpPr>
        <p:spPr/>
        <p:txBody>
          <a:bodyPr/>
          <a:lstStyle/>
          <a:p>
            <a:fld id="{A4DB3ABC-6CAA-4EE8-AE8F-018CABA78791}"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4E11D0FD-15EC-45F4-A4D9-8119D26FFEC1}" type="datetimeFigureOut">
              <a:rPr lang="en-US" smtClean="0"/>
              <a:t>10/15/2013</a:t>
            </a:fld>
            <a:endParaRPr lang="en-US"/>
          </a:p>
        </p:txBody>
      </p:sp>
      <p:sp>
        <p:nvSpPr>
          <p:cNvPr id="14" name="Slide Number Placeholder 13"/>
          <p:cNvSpPr>
            <a:spLocks noGrp="1"/>
          </p:cNvSpPr>
          <p:nvPr>
            <p:ph type="sldNum" sz="quarter" idx="11"/>
          </p:nvPr>
        </p:nvSpPr>
        <p:spPr/>
        <p:txBody>
          <a:bodyPr/>
          <a:lstStyle/>
          <a:p>
            <a:fld id="{A4DB3ABC-6CAA-4EE8-AE8F-018CABA7879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4E11D0FD-15EC-45F4-A4D9-8119D26FFEC1}" type="datetimeFigureOut">
              <a:rPr lang="en-US" smtClean="0"/>
              <a:t>10/15/2013</a:t>
            </a:fld>
            <a:endParaRPr lang="en-US"/>
          </a:p>
        </p:txBody>
      </p:sp>
      <p:sp>
        <p:nvSpPr>
          <p:cNvPr id="12" name="Slide Number Placeholder 11"/>
          <p:cNvSpPr>
            <a:spLocks noGrp="1"/>
          </p:cNvSpPr>
          <p:nvPr>
            <p:ph type="sldNum" sz="quarter" idx="16"/>
          </p:nvPr>
        </p:nvSpPr>
        <p:spPr/>
        <p:txBody>
          <a:bodyPr/>
          <a:lstStyle/>
          <a:p>
            <a:fld id="{A4DB3ABC-6CAA-4EE8-AE8F-018CABA78791}"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4E11D0FD-15EC-45F4-A4D9-8119D26FFEC1}" type="datetimeFigureOut">
              <a:rPr lang="en-US" smtClean="0"/>
              <a:t>10/15/2013</a:t>
            </a:fld>
            <a:endParaRPr lang="en-US"/>
          </a:p>
        </p:txBody>
      </p:sp>
      <p:sp>
        <p:nvSpPr>
          <p:cNvPr id="12" name="Slide Number Placeholder 11"/>
          <p:cNvSpPr>
            <a:spLocks noGrp="1"/>
          </p:cNvSpPr>
          <p:nvPr>
            <p:ph type="sldNum" sz="quarter" idx="17"/>
          </p:nvPr>
        </p:nvSpPr>
        <p:spPr/>
        <p:txBody>
          <a:bodyPr/>
          <a:lstStyle/>
          <a:p>
            <a:fld id="{A4DB3ABC-6CAA-4EE8-AE8F-018CABA78791}"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4E11D0FD-15EC-45F4-A4D9-8119D26FFEC1}" type="datetimeFigureOut">
              <a:rPr lang="en-US" smtClean="0"/>
              <a:t>10/15/2013</a:t>
            </a:fld>
            <a:endParaRPr lang="en-US"/>
          </a:p>
        </p:txBody>
      </p:sp>
      <p:sp>
        <p:nvSpPr>
          <p:cNvPr id="16" name="Slide Number Placeholder 15"/>
          <p:cNvSpPr>
            <a:spLocks noGrp="1"/>
          </p:cNvSpPr>
          <p:nvPr>
            <p:ph type="sldNum" sz="quarter" idx="11"/>
          </p:nvPr>
        </p:nvSpPr>
        <p:spPr/>
        <p:txBody>
          <a:bodyPr/>
          <a:lstStyle/>
          <a:p>
            <a:fld id="{A4DB3ABC-6CAA-4EE8-AE8F-018CABA7879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E11D0FD-15EC-45F4-A4D9-8119D26FFEC1}" type="datetimeFigureOut">
              <a:rPr lang="en-US" smtClean="0"/>
              <a:t>10/15/2013</a:t>
            </a:fld>
            <a:endParaRPr lang="en-US"/>
          </a:p>
        </p:txBody>
      </p:sp>
      <p:sp>
        <p:nvSpPr>
          <p:cNvPr id="8" name="Slide Number Placeholder 7"/>
          <p:cNvSpPr>
            <a:spLocks noGrp="1"/>
          </p:cNvSpPr>
          <p:nvPr>
            <p:ph type="sldNum" sz="quarter" idx="11"/>
          </p:nvPr>
        </p:nvSpPr>
        <p:spPr/>
        <p:txBody>
          <a:bodyPr/>
          <a:lstStyle/>
          <a:p>
            <a:fld id="{A4DB3ABC-6CAA-4EE8-AE8F-018CABA7879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4E11D0FD-15EC-45F4-A4D9-8119D26FFEC1}" type="datetimeFigureOut">
              <a:rPr lang="en-US" smtClean="0"/>
              <a:t>10/15/2013</a:t>
            </a:fld>
            <a:endParaRPr lang="en-US"/>
          </a:p>
        </p:txBody>
      </p:sp>
      <p:sp>
        <p:nvSpPr>
          <p:cNvPr id="19" name="Slide Number Placeholder 18"/>
          <p:cNvSpPr>
            <a:spLocks noGrp="1"/>
          </p:cNvSpPr>
          <p:nvPr>
            <p:ph type="sldNum" sz="quarter" idx="16"/>
          </p:nvPr>
        </p:nvSpPr>
        <p:spPr/>
        <p:txBody>
          <a:bodyPr/>
          <a:lstStyle/>
          <a:p>
            <a:fld id="{A4DB3ABC-6CAA-4EE8-AE8F-018CABA78791}"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4E11D0FD-15EC-45F4-A4D9-8119D26FFEC1}" type="datetimeFigureOut">
              <a:rPr lang="en-US" smtClean="0"/>
              <a:t>10/15/2013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A4DB3ABC-6CAA-4EE8-AE8F-018CABA78791}"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4E11D0FD-15EC-45F4-A4D9-8119D26FFEC1}" type="datetimeFigureOut">
              <a:rPr lang="en-US" smtClean="0"/>
              <a:t>10/15/2013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A4DB3ABC-6CAA-4EE8-AE8F-018CABA78791}"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4000" dirty="0" smtClean="0">
                <a:latin typeface="Arial" panose="020B0604020202020204" pitchFamily="34" charset="0"/>
                <a:cs typeface="Arial" panose="020B0604020202020204" pitchFamily="34" charset="0"/>
              </a:rPr>
              <a:t>SOL </a:t>
            </a:r>
          </a:p>
          <a:p>
            <a:r>
              <a:rPr lang="en-US" sz="4000" dirty="0" smtClean="0">
                <a:latin typeface="Arial" panose="020B0604020202020204" pitchFamily="34" charset="0"/>
                <a:cs typeface="Arial" panose="020B0604020202020204" pitchFamily="34" charset="0"/>
              </a:rPr>
              <a:t>G.2</a:t>
            </a:r>
          </a:p>
          <a:p>
            <a:r>
              <a:rPr lang="en-US" sz="4000" dirty="0" smtClean="0">
                <a:latin typeface="Arial" panose="020B0604020202020204" pitchFamily="34" charset="0"/>
                <a:cs typeface="Arial" panose="020B0604020202020204" pitchFamily="34" charset="0"/>
              </a:rPr>
              <a:t>Parallel Lines </a:t>
            </a:r>
            <a:endParaRPr lang="en-US" dirty="0"/>
          </a:p>
        </p:txBody>
      </p:sp>
      <p:sp>
        <p:nvSpPr>
          <p:cNvPr id="2" name="Title 1"/>
          <p:cNvSpPr>
            <a:spLocks noGrp="1"/>
          </p:cNvSpPr>
          <p:nvPr>
            <p:ph type="title"/>
          </p:nvPr>
        </p:nvSpPr>
        <p:spPr>
          <a:xfrm>
            <a:off x="2590800" y="685800"/>
            <a:ext cx="4114800" cy="701040"/>
          </a:xfrm>
        </p:spPr>
        <p:txBody>
          <a:bodyPr/>
          <a:lstStyle/>
          <a:p>
            <a:r>
              <a:rPr lang="en-US" dirty="0" smtClean="0"/>
              <a:t>Geometry Review PPT</a:t>
            </a:r>
            <a:br>
              <a:rPr lang="en-US" dirty="0" smtClean="0"/>
            </a:br>
            <a:r>
              <a:rPr lang="en-US" dirty="0" smtClean="0"/>
              <a:t>Finnegan 2013</a:t>
            </a:r>
            <a:endParaRPr lang="en-US" dirty="0"/>
          </a:p>
        </p:txBody>
      </p:sp>
    </p:spTree>
    <p:extLst>
      <p:ext uri="{BB962C8B-B14F-4D97-AF65-F5344CB8AC3E}">
        <p14:creationId xmlns:p14="http://schemas.microsoft.com/office/powerpoint/2010/main" val="218804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 y="228600"/>
            <a:ext cx="8077200" cy="2585323"/>
          </a:xfrm>
          <a:prstGeom prst="rect">
            <a:avLst/>
          </a:prstGeom>
          <a:solidFill>
            <a:schemeClr val="bg1"/>
          </a:solidFill>
          <a:ln>
            <a:solidFill>
              <a:schemeClr val="tx1"/>
            </a:solidFill>
          </a:ln>
        </p:spPr>
        <p:txBody>
          <a:bodyPr wrap="square">
            <a:spAutoFit/>
          </a:bodyPr>
          <a:lstStyle/>
          <a:p>
            <a:r>
              <a:rPr lang="en-US" b="1" dirty="0"/>
              <a:t> </a:t>
            </a:r>
            <a:endParaRPr lang="en-US" dirty="0"/>
          </a:p>
          <a:p>
            <a:pPr lvl="0"/>
            <a:r>
              <a:rPr lang="en-US" sz="2400" dirty="0">
                <a:latin typeface="Arial" panose="020B0604020202020204" pitchFamily="34" charset="0"/>
                <a:cs typeface="Arial" panose="020B0604020202020204" pitchFamily="34" charset="0"/>
              </a:rPr>
              <a:t>Directions:  After showing your thinking, write your answer in the empty boxes.  You may use the choices provided in the shaded box. </a:t>
            </a:r>
          </a:p>
          <a:p>
            <a:r>
              <a:rPr lang="en-US" sz="2400"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Given the following coordinates, determine </a:t>
            </a:r>
            <a:r>
              <a:rPr lang="en-US" sz="2400" b="1" dirty="0" smtClean="0">
                <a:latin typeface="Arial" panose="020B0604020202020204" pitchFamily="34" charset="0"/>
                <a:cs typeface="Arial" panose="020B0604020202020204" pitchFamily="34" charset="0"/>
              </a:rPr>
              <a:t>which </a:t>
            </a:r>
            <a:r>
              <a:rPr lang="en-US" sz="2400" b="1" dirty="0">
                <a:latin typeface="Arial" panose="020B0604020202020204" pitchFamily="34" charset="0"/>
                <a:cs typeface="Arial" panose="020B0604020202020204" pitchFamily="34" charset="0"/>
              </a:rPr>
              <a:t>lines are </a:t>
            </a:r>
            <a:r>
              <a:rPr lang="en-US" sz="2400" b="1" dirty="0" smtClean="0">
                <a:latin typeface="Arial" panose="020B0604020202020204" pitchFamily="34" charset="0"/>
                <a:cs typeface="Arial" panose="020B0604020202020204" pitchFamily="34" charset="0"/>
              </a:rPr>
              <a:t>parallel.</a:t>
            </a:r>
            <a:endParaRPr lang="en-US" sz="2400" dirty="0">
              <a:latin typeface="Arial" panose="020B0604020202020204" pitchFamily="34" charset="0"/>
              <a:cs typeface="Arial" panose="020B0604020202020204" pitchFamily="34" charset="0"/>
            </a:endParaRPr>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9" y="2971800"/>
            <a:ext cx="336401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9" y="3195638"/>
            <a:ext cx="5092179" cy="84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623032"/>
            <a:ext cx="4068596" cy="113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254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609600" y="152400"/>
                <a:ext cx="7620000" cy="1324145"/>
              </a:xfrm>
              <a:prstGeom prst="rect">
                <a:avLst/>
              </a:prstGeom>
              <a:solidFill>
                <a:schemeClr val="bg1"/>
              </a:solidFill>
              <a:ln>
                <a:solidFill>
                  <a:schemeClr val="tx1"/>
                </a:solidFill>
              </a:ln>
            </p:spPr>
            <p:txBody>
              <a:bodyPr wrap="square">
                <a:spAutoFit/>
              </a:bodyPr>
              <a:lstStyle/>
              <a:p>
                <a:r>
                  <a:rPr lang="en-US" sz="2000" dirty="0"/>
                  <a:t>Line </a:t>
                </a:r>
                <a14:m>
                  <m:oMath xmlns:m="http://schemas.openxmlformats.org/officeDocument/2006/math">
                    <m:r>
                      <a:rPr lang="en-US" sz="2000" b="0" i="1"/>
                      <m:t>𝐴𝐵</m:t>
                    </m:r>
                  </m:oMath>
                </a14:m>
                <a:r>
                  <a:rPr lang="en-US" sz="2000" dirty="0"/>
                  <a:t> has endpoints </a:t>
                </a:r>
                <a14:m>
                  <m:oMath xmlns:m="http://schemas.openxmlformats.org/officeDocument/2006/math">
                    <m:r>
                      <a:rPr lang="en-US" sz="2000" b="0" i="1"/>
                      <m:t>𝐴</m:t>
                    </m:r>
                    <m:r>
                      <a:rPr lang="en-US" sz="2000" b="0" i="1"/>
                      <m:t>(−4, 5)</m:t>
                    </m:r>
                  </m:oMath>
                </a14:m>
                <a:r>
                  <a:rPr lang="en-US" sz="2000" dirty="0"/>
                  <a:t> and </a:t>
                </a:r>
                <a14:m>
                  <m:oMath xmlns:m="http://schemas.openxmlformats.org/officeDocument/2006/math">
                    <m:r>
                      <a:rPr lang="en-US" sz="2000" b="0" i="1"/>
                      <m:t>𝐵</m:t>
                    </m:r>
                    <m:r>
                      <a:rPr lang="en-US" sz="2000" b="0" i="1"/>
                      <m:t>(6, 8)</m:t>
                    </m:r>
                  </m:oMath>
                </a14:m>
                <a:r>
                  <a:rPr lang="en-US" sz="2000" dirty="0"/>
                  <a:t>.  </a:t>
                </a:r>
                <a14:m>
                  <m:oMath xmlns:m="http://schemas.openxmlformats.org/officeDocument/2006/math">
                    <m:r>
                      <a:rPr lang="en-US" sz="2000" b="0" i="1"/>
                      <m:t>𝐹</m:t>
                    </m:r>
                  </m:oMath>
                </a14:m>
                <a:r>
                  <a:rPr lang="en-US" sz="2000" dirty="0"/>
                  <a:t> has coordinates </a:t>
                </a:r>
                <a14:m>
                  <m:oMath xmlns:m="http://schemas.openxmlformats.org/officeDocument/2006/math">
                    <m:r>
                      <a:rPr lang="en-US" sz="2000" b="0" i="1"/>
                      <m:t>(−2, −1)</m:t>
                    </m:r>
                  </m:oMath>
                </a14:m>
                <a:r>
                  <a:rPr lang="en-US" sz="2000" dirty="0"/>
                  <a:t>.  Graph possible coordinates for </a:t>
                </a:r>
                <a14:m>
                  <m:oMath xmlns:m="http://schemas.openxmlformats.org/officeDocument/2006/math">
                    <m:r>
                      <a:rPr lang="en-US" sz="2000" b="0" i="1"/>
                      <m:t>𝐺</m:t>
                    </m:r>
                  </m:oMath>
                </a14:m>
                <a:r>
                  <a:rPr lang="en-US" sz="2000" dirty="0"/>
                  <a:t> so that </a:t>
                </a:r>
                <a14:m>
                  <m:oMath xmlns:m="http://schemas.openxmlformats.org/officeDocument/2006/math">
                    <m:acc>
                      <m:accPr>
                        <m:chr m:val="̅"/>
                        <m:ctrlPr>
                          <a:rPr lang="en-US" sz="2000" i="1"/>
                        </m:ctrlPr>
                      </m:accPr>
                      <m:e>
                        <m:r>
                          <a:rPr lang="en-US" sz="2000" b="0" i="1"/>
                          <m:t>𝐴𝐵</m:t>
                        </m:r>
                      </m:e>
                    </m:acc>
                    <m:r>
                      <a:rPr lang="en-US" sz="2000" b="0" i="1"/>
                      <m:t> </m:t>
                    </m:r>
                    <m:d>
                      <m:dPr>
                        <m:begChr m:val="‖"/>
                        <m:endChr m:val=""/>
                        <m:ctrlPr>
                          <a:rPr lang="en-US" sz="2000" i="1"/>
                        </m:ctrlPr>
                      </m:dPr>
                      <m:e>
                        <m:acc>
                          <m:accPr>
                            <m:chr m:val="̅"/>
                            <m:ctrlPr>
                              <a:rPr lang="en-US" sz="2000" i="1"/>
                            </m:ctrlPr>
                          </m:accPr>
                          <m:e>
                            <m:r>
                              <a:rPr lang="en-US" sz="2000" b="0" i="1"/>
                              <m:t>𝐹𝐺</m:t>
                            </m:r>
                          </m:e>
                        </m:acc>
                      </m:e>
                    </m:d>
                  </m:oMath>
                </a14:m>
                <a:r>
                  <a:rPr lang="en-US" sz="2000" dirty="0"/>
                  <a:t>.  </a:t>
                </a:r>
                <a14:m>
                  <m:oMath xmlns:m="http://schemas.openxmlformats.org/officeDocument/2006/math">
                    <m:r>
                      <a:rPr lang="en-US" sz="2000" b="0" i="1"/>
                      <m:t>𝐺</m:t>
                    </m:r>
                  </m:oMath>
                </a14:m>
                <a:r>
                  <a:rPr lang="en-US" sz="2000" dirty="0"/>
                  <a:t> must have integral coordinates and land on the coordinate plane provided.  After graphing your point, write the coordinates in the empty box.</a:t>
                </a:r>
              </a:p>
            </p:txBody>
          </p:sp>
        </mc:Choice>
        <mc:Fallback>
          <p:sp>
            <p:nvSpPr>
              <p:cNvPr id="5" name="Rectangle 4"/>
              <p:cNvSpPr>
                <a:spLocks noRot="1" noChangeAspect="1" noMove="1" noResize="1" noEditPoints="1" noAdjustHandles="1" noChangeArrowheads="1" noChangeShapeType="1" noTextEdit="1"/>
              </p:cNvSpPr>
              <p:nvPr/>
            </p:nvSpPr>
            <p:spPr>
              <a:xfrm>
                <a:off x="609600" y="152400"/>
                <a:ext cx="7620000" cy="1324145"/>
              </a:xfrm>
              <a:prstGeom prst="rect">
                <a:avLst/>
              </a:prstGeom>
              <a:blipFill rotWithShape="1">
                <a:blip r:embed="rId2"/>
                <a:stretch>
                  <a:fillRect l="-719" t="-13699" r="-1198" b="-8219"/>
                </a:stretch>
              </a:blipFill>
              <a:ln>
                <a:solidFill>
                  <a:schemeClr val="tx1"/>
                </a:solidFill>
              </a:ln>
            </p:spPr>
            <p:txBody>
              <a:bodyPr/>
              <a:lstStyle/>
              <a:p>
                <a:r>
                  <a:rPr lang="en-US">
                    <a:noFill/>
                  </a:rPr>
                  <a:t> </a:t>
                </a:r>
              </a:p>
            </p:txBody>
          </p:sp>
        </mc:Fallback>
      </mc:AlternateContent>
      <p:pic>
        <p:nvPicPr>
          <p:cNvPr id="14" name="Picture 13" descr="Parallel Lines 2.png"/>
          <p:cNvPicPr/>
          <p:nvPr/>
        </p:nvPicPr>
        <p:blipFill>
          <a:blip r:embed="rId3" cstate="print"/>
          <a:srcRect/>
          <a:stretch>
            <a:fillRect/>
          </a:stretch>
        </p:blipFill>
        <p:spPr bwMode="auto">
          <a:xfrm>
            <a:off x="152400" y="1600200"/>
            <a:ext cx="5181600" cy="4905212"/>
          </a:xfrm>
          <a:prstGeom prst="rect">
            <a:avLst/>
          </a:prstGeom>
          <a:noFill/>
          <a:ln w="9525">
            <a:noFill/>
            <a:miter lim="800000"/>
            <a:headEnd/>
            <a:tailEnd/>
          </a:ln>
        </p:spPr>
      </p:pic>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971800"/>
            <a:ext cx="2876790" cy="84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704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p:cNvSpPr txBox="1"/>
              <p:nvPr/>
            </p:nvSpPr>
            <p:spPr>
              <a:xfrm>
                <a:off x="750276" y="152400"/>
                <a:ext cx="7860323" cy="1768754"/>
              </a:xfrm>
              <a:prstGeom prst="rect">
                <a:avLst/>
              </a:prstGeom>
              <a:solidFill>
                <a:schemeClr val="bg1"/>
              </a:solidFill>
            </p:spPr>
            <p:txBody>
              <a:bodyPr wrap="square" rtlCol="0">
                <a:spAutoFit/>
              </a:bodyPr>
              <a:lstStyle/>
              <a:p>
                <a:r>
                  <a:rPr lang="en-US" sz="2000" b="1" dirty="0">
                    <a:latin typeface="Arial" panose="020B0604020202020204" pitchFamily="34" charset="0"/>
                    <a:cs typeface="Arial" panose="020B0604020202020204" pitchFamily="34" charset="0"/>
                  </a:rPr>
                  <a:t>Given </a:t>
                </a:r>
                <a:r>
                  <a:rPr lang="en-US" sz="2000" b="1" dirty="0" smtClean="0">
                    <a:latin typeface="Arial" panose="020B0604020202020204" pitchFamily="34" charset="0"/>
                    <a:cs typeface="Arial" panose="020B0604020202020204" pitchFamily="34" charset="0"/>
                  </a:rPr>
                  <a:t>that the slope </a:t>
                </a:r>
                <a14:m>
                  <m:oMath xmlns:m="http://schemas.openxmlformats.org/officeDocument/2006/math">
                    <m:sSub>
                      <m:sSubPr>
                        <m:ctrlPr>
                          <a:rPr lang="en-US" sz="2000" b="1" i="1"/>
                        </m:ctrlPr>
                      </m:sSubPr>
                      <m:e>
                        <m:r>
                          <a:rPr lang="en-US" sz="2000" b="1" i="1"/>
                          <m:t>  </m:t>
                        </m:r>
                        <m:r>
                          <a:rPr lang="en-US" sz="2000" b="1" i="1"/>
                          <m:t>𝒇𝒐𝒓</m:t>
                        </m:r>
                        <m:r>
                          <a:rPr lang="en-US" sz="2000" b="1" i="1"/>
                          <m:t> </m:t>
                        </m:r>
                      </m:e>
                      <m:sub>
                        <m:r>
                          <a:rPr lang="en-US" sz="2000" b="1" i="1"/>
                          <m:t>𝑪𝑫</m:t>
                        </m:r>
                      </m:sub>
                    </m:sSub>
                    <m:r>
                      <a:rPr lang="en-US" sz="2000" b="1" i="1"/>
                      <m:t>= −</m:t>
                    </m:r>
                    <m:f>
                      <m:fPr>
                        <m:ctrlPr>
                          <a:rPr lang="en-US" sz="2000" b="1" i="1"/>
                        </m:ctrlPr>
                      </m:fPr>
                      <m:num>
                        <m:r>
                          <a:rPr lang="en-US" sz="2000" b="1" i="1"/>
                          <m:t>𝟐</m:t>
                        </m:r>
                      </m:num>
                      <m:den>
                        <m:r>
                          <a:rPr lang="en-US" sz="2000" b="1" i="1"/>
                          <m:t>𝟑</m:t>
                        </m:r>
                      </m:den>
                    </m:f>
                  </m:oMath>
                </a14:m>
                <a:r>
                  <a:rPr lang="en-US" sz="2000" b="1" dirty="0">
                    <a:latin typeface="Arial" panose="020B0604020202020204" pitchFamily="34" charset="0"/>
                    <a:cs typeface="Arial" panose="020B0604020202020204" pitchFamily="34" charset="0"/>
                  </a:rPr>
                  <a:t> and </a:t>
                </a:r>
                <a14:m>
                  <m:oMath xmlns:m="http://schemas.openxmlformats.org/officeDocument/2006/math">
                    <m:r>
                      <a:rPr lang="en-US" sz="2000" b="1" i="1"/>
                      <m:t>𝑩</m:t>
                    </m:r>
                    <m:r>
                      <a:rPr lang="en-US" sz="2000" b="1" i="1"/>
                      <m:t>(</m:t>
                    </m:r>
                    <m:r>
                      <a:rPr lang="en-US" sz="2000" b="1" i="1"/>
                      <m:t>𝟏</m:t>
                    </m:r>
                    <m:r>
                      <a:rPr lang="en-US" sz="2000" b="1" i="1"/>
                      <m:t>, −</m:t>
                    </m:r>
                    <m:r>
                      <a:rPr lang="en-US" sz="2000" b="1" i="1"/>
                      <m:t>𝟑</m:t>
                    </m:r>
                    <m:r>
                      <a:rPr lang="en-US" sz="2000" b="1" i="1"/>
                      <m:t>)</m:t>
                    </m:r>
                  </m:oMath>
                </a14:m>
                <a:r>
                  <a:rPr lang="en-US" sz="2000" b="1" dirty="0">
                    <a:latin typeface="Arial" panose="020B0604020202020204" pitchFamily="34" charset="0"/>
                    <a:cs typeface="Arial" panose="020B0604020202020204" pitchFamily="34" charset="0"/>
                  </a:rPr>
                  <a:t>, graph point </a:t>
                </a:r>
                <a14:m>
                  <m:oMath xmlns:m="http://schemas.openxmlformats.org/officeDocument/2006/math">
                    <m:r>
                      <a:rPr lang="en-US" sz="2000" b="1" i="1"/>
                      <m:t>𝑨</m:t>
                    </m:r>
                  </m:oMath>
                </a14:m>
                <a:r>
                  <a:rPr lang="en-US" sz="2000" b="1" dirty="0">
                    <a:latin typeface="Arial" panose="020B0604020202020204" pitchFamily="34" charset="0"/>
                    <a:cs typeface="Arial" panose="020B0604020202020204" pitchFamily="34" charset="0"/>
                  </a:rPr>
                  <a:t> so that </a:t>
                </a:r>
                <a14:m>
                  <m:oMath xmlns:m="http://schemas.openxmlformats.org/officeDocument/2006/math">
                    <m:d>
                      <m:dPr>
                        <m:begChr m:val=""/>
                        <m:endChr m:val="‖"/>
                        <m:ctrlPr>
                          <a:rPr lang="en-US" sz="2000" b="1" i="1"/>
                        </m:ctrlPr>
                      </m:dPr>
                      <m:e>
                        <m:acc>
                          <m:accPr>
                            <m:chr m:val="̅"/>
                            <m:ctrlPr>
                              <a:rPr lang="en-US" sz="2000" b="1" i="1"/>
                            </m:ctrlPr>
                          </m:accPr>
                          <m:e>
                            <m:r>
                              <a:rPr lang="en-US" sz="2000" b="1" i="1"/>
                              <m:t>𝑨𝑩</m:t>
                            </m:r>
                          </m:e>
                        </m:acc>
                      </m:e>
                    </m:d>
                    <m:acc>
                      <m:accPr>
                        <m:chr m:val="̅"/>
                        <m:ctrlPr>
                          <a:rPr lang="en-US" sz="2000" b="1" i="1"/>
                        </m:ctrlPr>
                      </m:accPr>
                      <m:e>
                        <m:r>
                          <a:rPr lang="en-US" sz="2000" b="1" i="1"/>
                          <m:t>𝑪𝑫</m:t>
                        </m:r>
                      </m:e>
                    </m:acc>
                  </m:oMath>
                </a14:m>
                <a:r>
                  <a:rPr lang="en-US" sz="2000" b="1" dirty="0">
                    <a:latin typeface="Arial" panose="020B0604020202020204" pitchFamily="34" charset="0"/>
                    <a:cs typeface="Arial" panose="020B0604020202020204" pitchFamily="34" charset="0"/>
                  </a:rPr>
                  <a:t>.  Draw a point where you would like your answer to land.  Your coordinates must have integral coordinates and land on the coordinate plane provided.  After graphing your point, write the coordinates in the empty box.</a:t>
                </a:r>
                <a:endParaRPr lang="en-US" sz="2000" dirty="0">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750276" y="152400"/>
                <a:ext cx="7860323" cy="1768754"/>
              </a:xfrm>
              <a:prstGeom prst="rect">
                <a:avLst/>
              </a:prstGeom>
              <a:blipFill rotWithShape="1">
                <a:blip r:embed="rId2"/>
                <a:stretch>
                  <a:fillRect l="-776" t="-2414" r="-1474" b="-5517"/>
                </a:stretch>
              </a:blipFill>
            </p:spPr>
            <p:txBody>
              <a:bodyPr/>
              <a:lstStyle/>
              <a:p>
                <a:r>
                  <a:rPr lang="en-US">
                    <a:noFill/>
                  </a:rPr>
                  <a:t> </a:t>
                </a:r>
              </a:p>
            </p:txBody>
          </p:sp>
        </mc:Fallback>
      </mc:AlternateContent>
      <p:pic>
        <p:nvPicPr>
          <p:cNvPr id="18" name="Picture 17" descr="Graph paper 2.jpg"/>
          <p:cNvPicPr/>
          <p:nvPr/>
        </p:nvPicPr>
        <p:blipFill>
          <a:blip r:embed="rId3" cstate="print"/>
          <a:srcRect l="2698" t="3352" r="6094" b="5338"/>
          <a:stretch>
            <a:fillRect/>
          </a:stretch>
        </p:blipFill>
        <p:spPr bwMode="auto">
          <a:xfrm>
            <a:off x="152400" y="1981200"/>
            <a:ext cx="4750191"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784" y="3699803"/>
            <a:ext cx="3238244" cy="93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473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280182" y="152400"/>
                <a:ext cx="8229600" cy="4075176"/>
              </a:xfrm>
            </p:spPr>
            <p:txBody>
              <a:bodyPr>
                <a:normAutofit/>
              </a:bodyPr>
              <a:lstStyle/>
              <a:p>
                <a:pPr lvl="0"/>
                <a:r>
                  <a:rPr lang="en-US" dirty="0">
                    <a:latin typeface="Arial" panose="020B0604020202020204" pitchFamily="34" charset="0"/>
                    <a:cs typeface="Arial" panose="020B0604020202020204" pitchFamily="34" charset="0"/>
                  </a:rPr>
                  <a:t>Directions:  After showing your thinking, write your answers in the boxes.  You must complete both boxes.  Include a negative sign, if necessary.</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Write the equation of the line parallel to </a:t>
                </a:r>
                <a14:m>
                  <m:oMath xmlns:m="http://schemas.openxmlformats.org/officeDocument/2006/math">
                    <m:r>
                      <a:rPr lang="en-US" b="1" i="1"/>
                      <m:t>𝒚</m:t>
                    </m:r>
                    <m:r>
                      <a:rPr lang="en-US" b="1" i="1"/>
                      <m:t> = −</m:t>
                    </m:r>
                    <m:r>
                      <a:rPr lang="en-US" b="1" i="1"/>
                      <m:t>𝟑</m:t>
                    </m:r>
                    <m:r>
                      <a:rPr lang="en-US" b="1" i="1"/>
                      <m:t>𝒙</m:t>
                    </m:r>
                    <m:r>
                      <a:rPr lang="en-US" b="1" i="1"/>
                      <m:t>−</m:t>
                    </m:r>
                    <m:r>
                      <a:rPr lang="en-US" b="1" i="1"/>
                      <m:t>𝟕</m:t>
                    </m:r>
                  </m:oMath>
                </a14:m>
                <a:r>
                  <a:rPr lang="en-US" b="1" dirty="0">
                    <a:latin typeface="Arial" panose="020B0604020202020204" pitchFamily="34" charset="0"/>
                    <a:cs typeface="Arial" panose="020B0604020202020204" pitchFamily="34" charset="0"/>
                  </a:rPr>
                  <a:t> through the point </a:t>
                </a:r>
                <a14:m>
                  <m:oMath xmlns:m="http://schemas.openxmlformats.org/officeDocument/2006/math">
                    <m:r>
                      <a:rPr lang="en-US" b="1" i="1"/>
                      <m:t>(</m:t>
                    </m:r>
                    <m:r>
                      <a:rPr lang="en-US" b="1" i="1"/>
                      <m:t>𝟒</m:t>
                    </m:r>
                    <m:r>
                      <a:rPr lang="en-US" b="1" i="1"/>
                      <m:t>, </m:t>
                    </m:r>
                    <m:r>
                      <a:rPr lang="en-US" b="1" i="1"/>
                      <m:t>𝟏</m:t>
                    </m:r>
                    <m:r>
                      <a:rPr lang="en-US" b="1" i="1"/>
                      <m:t>)</m:t>
                    </m:r>
                  </m:oMath>
                </a14:m>
                <a:r>
                  <a:rPr lang="en-US" b="1" dirty="0">
                    <a:latin typeface="Arial" panose="020B0604020202020204" pitchFamily="34" charset="0"/>
                    <a:cs typeface="Arial" panose="020B0604020202020204" pitchFamily="34" charset="0"/>
                  </a:rPr>
                  <a:t>.  Write the slope and </a:t>
                </a:r>
                <a14:m>
                  <m:oMath xmlns:m="http://schemas.openxmlformats.org/officeDocument/2006/math">
                    <m:r>
                      <a:rPr lang="en-US" b="1" i="1"/>
                      <m:t>𝒚</m:t>
                    </m:r>
                  </m:oMath>
                </a14:m>
                <a:r>
                  <a:rPr lang="en-US" b="1" dirty="0">
                    <a:latin typeface="Arial" panose="020B0604020202020204" pitchFamily="34" charset="0"/>
                    <a:cs typeface="Arial" panose="020B0604020202020204" pitchFamily="34" charset="0"/>
                  </a:rPr>
                  <a:t>-intercept in the boxes provided.  </a:t>
                </a:r>
                <a:endParaRPr lang="en-US" dirty="0">
                  <a:latin typeface="Arial" panose="020B0604020202020204" pitchFamily="34" charset="0"/>
                  <a:cs typeface="Arial" panose="020B0604020202020204" pitchFamily="34"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280182" y="152400"/>
                <a:ext cx="8229600" cy="4075176"/>
              </a:xfrm>
              <a:blipFill rotWithShape="1">
                <a:blip r:embed="rId2"/>
                <a:stretch>
                  <a:fillRect t="-598"/>
                </a:stretch>
              </a:blipFill>
            </p:spPr>
            <p:txBody>
              <a:bodyPr/>
              <a:lstStyle/>
              <a:p>
                <a:r>
                  <a:rPr lang="en-US">
                    <a:noFill/>
                  </a:rPr>
                  <a:t> </a:t>
                </a:r>
              </a:p>
            </p:txBody>
          </p:sp>
        </mc:Fallback>
      </mc:AlternateContent>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81400"/>
            <a:ext cx="6289358"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12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416169" y="102856"/>
                <a:ext cx="8229600" cy="1268744"/>
              </a:xfrm>
            </p:spPr>
            <p:txBody>
              <a:bodyPr/>
              <a:lstStyle/>
              <a:p>
                <a:pPr lvl="0"/>
                <a:r>
                  <a:rPr lang="en-US" dirty="0">
                    <a:latin typeface="Arial" panose="020B0604020202020204" pitchFamily="34" charset="0"/>
                    <a:cs typeface="Arial" panose="020B0604020202020204" pitchFamily="34" charset="0"/>
                  </a:rPr>
                  <a:t>Directions:  After showing your thinking, write your answer in the box.</a:t>
                </a:r>
              </a:p>
              <a:p>
                <a:r>
                  <a:rPr lang="en-US" b="1" dirty="0">
                    <a:latin typeface="Arial" panose="020B0604020202020204" pitchFamily="34" charset="0"/>
                    <a:cs typeface="Arial" panose="020B0604020202020204" pitchFamily="34" charset="0"/>
                  </a:rPr>
                  <a:t>Given that </a:t>
                </a:r>
                <a14:m>
                  <m:oMath xmlns:m="http://schemas.openxmlformats.org/officeDocument/2006/math">
                    <m:d>
                      <m:dPr>
                        <m:begChr m:val=""/>
                        <m:endChr m:val="‖"/>
                        <m:ctrlPr>
                          <a:rPr lang="en-US" b="1" i="1"/>
                        </m:ctrlPr>
                      </m:dPr>
                      <m:e>
                        <m:acc>
                          <m:accPr>
                            <m:chr m:val="̅"/>
                            <m:ctrlPr>
                              <a:rPr lang="en-US" b="1" i="1"/>
                            </m:ctrlPr>
                          </m:accPr>
                          <m:e>
                            <m:r>
                              <a:rPr lang="en-US" b="1" i="1"/>
                              <m:t>𝑨𝑪</m:t>
                            </m:r>
                          </m:e>
                        </m:acc>
                      </m:e>
                    </m:d>
                    <m:acc>
                      <m:accPr>
                        <m:chr m:val="̅"/>
                        <m:ctrlPr>
                          <a:rPr lang="en-US" b="1" i="1"/>
                        </m:ctrlPr>
                      </m:accPr>
                      <m:e>
                        <m:r>
                          <a:rPr lang="en-US" b="1" i="1"/>
                          <m:t>𝑫𝑬</m:t>
                        </m:r>
                      </m:e>
                    </m:acc>
                  </m:oMath>
                </a14:m>
                <a:r>
                  <a:rPr lang="en-US" b="1" dirty="0">
                    <a:latin typeface="Arial" panose="020B0604020202020204" pitchFamily="34" charset="0"/>
                    <a:cs typeface="Arial" panose="020B0604020202020204" pitchFamily="34" charset="0"/>
                  </a:rPr>
                  <a:t>, determine the </a:t>
                </a:r>
                <a14:m>
                  <m:oMath xmlns:m="http://schemas.openxmlformats.org/officeDocument/2006/math">
                    <m:r>
                      <a:rPr lang="en-US" b="1" i="1"/>
                      <m:t>𝒎</m:t>
                    </m:r>
                    <m:r>
                      <a:rPr lang="en-US" b="1" i="1"/>
                      <m:t> </m:t>
                    </m:r>
                    <m:r>
                      <a:rPr lang="en-US" b="1" i="1"/>
                      <m:t>𝑨𝑩𝑪</m:t>
                    </m:r>
                  </m:oMath>
                </a14:m>
                <a:r>
                  <a:rPr lang="en-US"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416169" y="102856"/>
                <a:ext cx="8229600" cy="1268744"/>
              </a:xfrm>
              <a:blipFill rotWithShape="1">
                <a:blip r:embed="rId2"/>
                <a:stretch>
                  <a:fillRect l="-667" t="-8173" r="-667" b="-20192"/>
                </a:stretch>
              </a:blipFill>
            </p:spPr>
            <p:txBody>
              <a:bodyPr/>
              <a:lstStyle/>
              <a:p>
                <a:r>
                  <a:rPr lang="en-US">
                    <a:noFill/>
                  </a:rPr>
                  <a:t> </a:t>
                </a:r>
              </a:p>
            </p:txBody>
          </p:sp>
        </mc:Fallback>
      </mc:AlternateContent>
      <p:pic>
        <p:nvPicPr>
          <p:cNvPr id="6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200400" cy="3278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62" y="5181600"/>
            <a:ext cx="4280533" cy="130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43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381000" y="228600"/>
                <a:ext cx="7848600" cy="3694176"/>
              </a:xfrm>
            </p:spPr>
            <p:txBody>
              <a:bodyPr/>
              <a:lstStyle/>
              <a:p>
                <a:pPr lvl="0"/>
                <a:r>
                  <a:rPr lang="en-US" dirty="0">
                    <a:latin typeface="Arial" panose="020B0604020202020204" pitchFamily="34" charset="0"/>
                    <a:cs typeface="Arial" panose="020B0604020202020204" pitchFamily="34" charset="0"/>
                  </a:rPr>
                  <a:t>Directions:  After showing your thinking, write your answer in the box.  Round your answer to the nearest degree, if necessary.</a:t>
                </a:r>
              </a:p>
              <a:p>
                <a:r>
                  <a:rPr lang="en-US" b="1" dirty="0">
                    <a:latin typeface="Arial" panose="020B0604020202020204" pitchFamily="34" charset="0"/>
                    <a:cs typeface="Arial" panose="020B0604020202020204" pitchFamily="34" charset="0"/>
                  </a:rPr>
                  <a:t>Find the value of </a:t>
                </a:r>
                <a14:m>
                  <m:oMath xmlns:m="http://schemas.openxmlformats.org/officeDocument/2006/math">
                    <m:r>
                      <a:rPr lang="en-US" b="1" i="1"/>
                      <m:t>𝒙</m:t>
                    </m:r>
                  </m:oMath>
                </a14:m>
                <a:r>
                  <a:rPr lang="en-US" b="1" dirty="0">
                    <a:latin typeface="Arial" panose="020B0604020202020204" pitchFamily="34" charset="0"/>
                    <a:cs typeface="Arial" panose="020B0604020202020204" pitchFamily="34" charset="0"/>
                  </a:rPr>
                  <a:t>, given that </a:t>
                </a:r>
                <a14:m>
                  <m:oMath xmlns:m="http://schemas.openxmlformats.org/officeDocument/2006/math">
                    <m:d>
                      <m:dPr>
                        <m:begChr m:val=""/>
                        <m:endChr m:val="‖"/>
                        <m:ctrlPr>
                          <a:rPr lang="en-US" b="1" i="1"/>
                        </m:ctrlPr>
                      </m:dPr>
                      <m:e>
                        <m:r>
                          <a:rPr lang="en-US" b="1" i="1"/>
                          <m:t>𝒍</m:t>
                        </m:r>
                      </m:e>
                    </m:d>
                    <m:r>
                      <a:rPr lang="en-US" b="1" i="1"/>
                      <m:t>𝒎</m:t>
                    </m:r>
                  </m:oMath>
                </a14:m>
                <a:r>
                  <a:rPr lang="en-US"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381000" y="228600"/>
                <a:ext cx="7848600" cy="3694176"/>
              </a:xfrm>
              <a:blipFill rotWithShape="1">
                <a:blip r:embed="rId2"/>
                <a:stretch>
                  <a:fillRect t="-660" r="-233"/>
                </a:stretch>
              </a:blipFill>
            </p:spPr>
            <p:txBody>
              <a:bodyPr/>
              <a:lstStyle/>
              <a:p>
                <a:r>
                  <a:rPr lang="en-US">
                    <a:noFill/>
                  </a:rPr>
                  <a:t> </a:t>
                </a:r>
              </a:p>
            </p:txBody>
          </p:sp>
        </mc:Fallback>
      </mc:AlternateContent>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21" y="1600200"/>
            <a:ext cx="3798411" cy="4433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636785"/>
            <a:ext cx="2891246" cy="1006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17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381000" y="533400"/>
                <a:ext cx="8229600" cy="2286000"/>
              </a:xfrm>
            </p:spPr>
            <p:txBody>
              <a:bodyPr>
                <a:normAutofit/>
              </a:bodyPr>
              <a:lstStyle/>
              <a:p>
                <a:pPr lvl="0"/>
                <a:r>
                  <a:rPr lang="en-US" dirty="0">
                    <a:latin typeface="Arial" panose="020B0604020202020204" pitchFamily="34" charset="0"/>
                    <a:cs typeface="Arial" panose="020B0604020202020204" pitchFamily="34" charset="0"/>
                  </a:rPr>
                  <a:t>Directions:  After showing your thinking, write your answer in the box. </a:t>
                </a:r>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handrail is being added to a staircase.  All the vertical poles that connect the handrail need to be perfectly parallel before the handrail is put in place.  What does the angle, labeled </a:t>
                </a:r>
                <a14:m>
                  <m:oMath xmlns:m="http://schemas.openxmlformats.org/officeDocument/2006/math">
                    <m:r>
                      <a:rPr lang="en-US" b="1" i="1"/>
                      <m:t>𝒙</m:t>
                    </m:r>
                  </m:oMath>
                </a14:m>
                <a:r>
                  <a:rPr lang="en-US" b="1" dirty="0">
                    <a:latin typeface="Arial" panose="020B0604020202020204" pitchFamily="34" charset="0"/>
                    <a:cs typeface="Arial" panose="020B0604020202020204" pitchFamily="34" charset="0"/>
                  </a:rPr>
                  <a:t>, have to measure in order to ensure that they are parallel?  </a:t>
                </a:r>
                <a:endParaRPr lang="en-US" dirty="0">
                  <a:latin typeface="Arial" panose="020B0604020202020204" pitchFamily="34" charset="0"/>
                  <a:cs typeface="Arial" panose="020B0604020202020204" pitchFamily="34"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381000" y="533400"/>
                <a:ext cx="8229600" cy="2286000"/>
              </a:xfrm>
              <a:blipFill rotWithShape="1">
                <a:blip r:embed="rId2"/>
                <a:stretch>
                  <a:fillRect l="-741" t="-1067" r="-1333"/>
                </a:stretch>
              </a:blipFill>
            </p:spPr>
            <p:txBody>
              <a:bodyPr/>
              <a:lstStyle/>
              <a:p>
                <a:r>
                  <a:rPr lang="en-US">
                    <a:noFill/>
                  </a:rPr>
                  <a:t> </a:t>
                </a:r>
              </a:p>
            </p:txBody>
          </p:sp>
        </mc:Fallback>
      </mc:AlternateContent>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15" y="3308692"/>
            <a:ext cx="3569535" cy="31683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424488"/>
            <a:ext cx="2829704" cy="10525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1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a:xfrm>
                <a:off x="457200" y="573024"/>
                <a:ext cx="8229600" cy="4075176"/>
              </a:xfrm>
            </p:spPr>
            <p:txBody>
              <a:bodyPr>
                <a:normAutofit/>
              </a:bodyPr>
              <a:lstStyle/>
              <a:p>
                <a:pPr lvl="0"/>
                <a:r>
                  <a:rPr lang="en-US" dirty="0">
                    <a:latin typeface="Arial" panose="020B0604020202020204" pitchFamily="34" charset="0"/>
                    <a:cs typeface="Arial" panose="020B0604020202020204" pitchFamily="34" charset="0"/>
                  </a:rPr>
                  <a:t>Directions:  After showing your thinking, write your answer in the box. </a:t>
                </a:r>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Two shelves are being fastened to the wall using a metal bracket.  In order for the shelves to be parallel, what would be the value for angle </a:t>
                </a:r>
                <a14:m>
                  <m:oMath xmlns:m="http://schemas.openxmlformats.org/officeDocument/2006/math">
                    <m:r>
                      <a:rPr lang="en-US" b="1" i="1"/>
                      <m:t>𝒙</m:t>
                    </m:r>
                  </m:oMath>
                </a14:m>
                <a:r>
                  <a:rPr lang="en-US"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xfrm>
                <a:off x="457200" y="573024"/>
                <a:ext cx="8229600" cy="4075176"/>
              </a:xfrm>
              <a:blipFill rotWithShape="1">
                <a:blip r:embed="rId2"/>
                <a:stretch>
                  <a:fillRect l="-667" t="-598" r="-1407"/>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4913601" cy="2971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566337"/>
            <a:ext cx="2829704" cy="10525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107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68</TotalTime>
  <Words>349</Words>
  <Application>Microsoft Office PowerPoint</Application>
  <PresentationFormat>On-screen Show (4:3)</PresentationFormat>
  <Paragraphs>23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BlackTie</vt:lpstr>
      <vt:lpstr>Geometry Review PPT Finnegan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Geometry Review PPT Finnegan 2013</dc:title>
  <dc:creator>Jenna Finnegan</dc:creator>
  <cp:lastModifiedBy>Jenna Finnegan</cp:lastModifiedBy>
  <cp:revision>8</cp:revision>
  <dcterms:created xsi:type="dcterms:W3CDTF">2013-10-15T22:20:27Z</dcterms:created>
  <dcterms:modified xsi:type="dcterms:W3CDTF">2013-10-15T23:28:41Z</dcterms:modified>
</cp:coreProperties>
</file>