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8" r:id="rId2"/>
    <p:sldId id="259" r:id="rId3"/>
    <p:sldId id="257" r:id="rId4"/>
    <p:sldId id="258" r:id="rId5"/>
    <p:sldId id="260" r:id="rId6"/>
    <p:sldId id="261" r:id="rId7"/>
    <p:sldId id="262" r:id="rId8"/>
    <p:sldId id="263"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11D0FD-15EC-45F4-A4D9-8119D26FFEC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1D0FD-15EC-45F4-A4D9-8119D26FFEC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1D0FD-15EC-45F4-A4D9-8119D26FFEC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E11D0FD-15EC-45F4-A4D9-8119D26FFEC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1D0FD-15EC-45F4-A4D9-8119D26FFEC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11D0FD-15EC-45F4-A4D9-8119D26FFEC1}"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1D0FD-15EC-45F4-A4D9-8119D26FFEC1}"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1D0FD-15EC-45F4-A4D9-8119D26FFEC1}"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1D0FD-15EC-45F4-A4D9-8119D26FFEC1}"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1D0FD-15EC-45F4-A4D9-8119D26FFEC1}"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1D0FD-15EC-45F4-A4D9-8119D26FFEC1}"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4E11D0FD-15EC-45F4-A4D9-8119D26FFEC1}" type="datetimeFigureOut">
              <a:rPr lang="en-US" smtClean="0"/>
              <a:t>10/16/2013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4DB3ABC-6CAA-4EE8-AE8F-018CABA78791}"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85800"/>
            <a:ext cx="4114800" cy="701040"/>
          </a:xfrm>
        </p:spPr>
        <p:txBody>
          <a:bodyPr>
            <a:normAutofit fontScale="90000"/>
          </a:bodyPr>
          <a:lstStyle/>
          <a:p>
            <a:pPr algn="ctr"/>
            <a:r>
              <a:rPr lang="en-US" dirty="0" smtClean="0"/>
              <a:t>Geometry Review PPT</a:t>
            </a:r>
            <a:br>
              <a:rPr lang="en-US" dirty="0" smtClean="0"/>
            </a:br>
            <a:r>
              <a:rPr lang="en-US" dirty="0" smtClean="0"/>
              <a:t>Finnegan 2013</a:t>
            </a:r>
            <a:endParaRPr lang="en-US" dirty="0"/>
          </a:p>
        </p:txBody>
      </p:sp>
      <p:sp>
        <p:nvSpPr>
          <p:cNvPr id="3" name="Content Placeholder 2"/>
          <p:cNvSpPr>
            <a:spLocks noGrp="1"/>
          </p:cNvSpPr>
          <p:nvPr>
            <p:ph idx="1"/>
          </p:nvPr>
        </p:nvSpPr>
        <p:spPr/>
        <p:txBody>
          <a:bodyPr/>
          <a:lstStyle/>
          <a:p>
            <a:pPr algn="ctr"/>
            <a:r>
              <a:rPr lang="en-US" sz="4000" dirty="0" smtClean="0">
                <a:latin typeface="Arial" panose="020B0604020202020204" pitchFamily="34" charset="0"/>
                <a:cs typeface="Arial" panose="020B0604020202020204" pitchFamily="34" charset="0"/>
              </a:rPr>
              <a:t>SOL </a:t>
            </a:r>
          </a:p>
          <a:p>
            <a:pPr algn="ctr"/>
            <a:r>
              <a:rPr lang="en-US" sz="4000" dirty="0" smtClean="0">
                <a:latin typeface="Arial" panose="020B0604020202020204" pitchFamily="34" charset="0"/>
                <a:cs typeface="Arial" panose="020B0604020202020204" pitchFamily="34" charset="0"/>
              </a:rPr>
              <a:t>G.5</a:t>
            </a:r>
            <a:endParaRPr lang="en-US" sz="4000" dirty="0" smtClean="0">
              <a:latin typeface="Arial" panose="020B0604020202020204" pitchFamily="34" charset="0"/>
              <a:cs typeface="Arial" panose="020B0604020202020204" pitchFamily="34" charset="0"/>
            </a:endParaRPr>
          </a:p>
          <a:p>
            <a:pPr algn="ctr"/>
            <a:r>
              <a:rPr lang="en-US" sz="4000" dirty="0" smtClean="0">
                <a:latin typeface="Arial" panose="020B0604020202020204" pitchFamily="34" charset="0"/>
                <a:cs typeface="Arial" panose="020B0604020202020204" pitchFamily="34" charset="0"/>
              </a:rPr>
              <a:t>Triangles</a:t>
            </a:r>
            <a:endParaRPr lang="en-US" dirty="0"/>
          </a:p>
        </p:txBody>
      </p:sp>
    </p:spTree>
    <p:extLst>
      <p:ext uri="{BB962C8B-B14F-4D97-AF65-F5344CB8AC3E}">
        <p14:creationId xmlns:p14="http://schemas.microsoft.com/office/powerpoint/2010/main" val="218804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1"/>
            <a:ext cx="8077200" cy="3810000"/>
          </a:xfrm>
        </p:spPr>
        <p:txBody>
          <a:bodyPr>
            <a:normAutofit lnSpcReduction="10000"/>
          </a:bodyPr>
          <a:lstStyle/>
          <a:p>
            <a:pPr lvl="0"/>
            <a:r>
              <a:rPr lang="en-US" sz="2400" dirty="0">
                <a:latin typeface="Arial" panose="020B0604020202020204" pitchFamily="34" charset="0"/>
                <a:cs typeface="Arial" panose="020B0604020202020204" pitchFamily="34" charset="0"/>
              </a:rPr>
              <a:t>Directions:  After showing your thinking, </a:t>
            </a:r>
            <a:r>
              <a:rPr lang="en-US" sz="2400" dirty="0" smtClean="0">
                <a:latin typeface="Arial" panose="020B0604020202020204" pitchFamily="34" charset="0"/>
                <a:cs typeface="Arial" panose="020B0604020202020204" pitchFamily="34" charset="0"/>
              </a:rPr>
              <a:t>highlight </a:t>
            </a:r>
            <a:r>
              <a:rPr lang="en-US" sz="2400" dirty="0">
                <a:latin typeface="Arial" panose="020B0604020202020204" pitchFamily="34" charset="0"/>
                <a:cs typeface="Arial" panose="020B0604020202020204" pitchFamily="34" charset="0"/>
              </a:rPr>
              <a:t>the box you want to select.  You must select all correct answers.</a:t>
            </a:r>
          </a:p>
          <a:p>
            <a:r>
              <a:rPr lang="en-US" sz="2400" b="1" dirty="0">
                <a:latin typeface="Arial" panose="020B0604020202020204" pitchFamily="34" charset="0"/>
                <a:cs typeface="Arial" panose="020B0604020202020204" pitchFamily="34" charset="0"/>
              </a:rPr>
              <a:t>The Bermuda Triangle connects Miami to Bermuda to Puerto Rico.  If the distance from Miami to Bermuda is approximately 1,040 miles and the distance from Bermuda to Puerto Rico is approximately 970 miles, then what are possible distances from Puerto Rico to Miami (since the distance must form a triangle)?</a:t>
            </a:r>
            <a:endParaRPr lang="en-US" sz="2400" dirty="0">
              <a:latin typeface="Arial" panose="020B0604020202020204" pitchFamily="34" charset="0"/>
              <a:cs typeface="Arial" panose="020B0604020202020204" pitchFamily="34" charset="0"/>
            </a:endParaRP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867400"/>
            <a:ext cx="165735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105400"/>
            <a:ext cx="165735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100637"/>
            <a:ext cx="16573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5867400"/>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5067300"/>
            <a:ext cx="165735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1782" y="5867400"/>
            <a:ext cx="16764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5043055"/>
            <a:ext cx="1685925"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2230" y="5857875"/>
            <a:ext cx="165735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52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7125112" cy="1905000"/>
          </a:xfrm>
        </p:spPr>
        <p:txBody>
          <a:bodyPr/>
          <a:lstStyle/>
          <a:p>
            <a:r>
              <a:rPr lang="en-US" sz="2400" b="1" dirty="0">
                <a:latin typeface="Arial" panose="020B0604020202020204" pitchFamily="34" charset="0"/>
                <a:cs typeface="Arial" panose="020B0604020202020204" pitchFamily="34" charset="0"/>
              </a:rPr>
              <a:t>A tree and its shadow create a right triangle.  The angle of elevation from the ground to the tree is 47°.  Which one is longer, the height of the tree or the length of the shadow?</a:t>
            </a:r>
            <a:endParaRPr lang="en-US" sz="2400" dirty="0">
              <a:latin typeface="Arial" panose="020B0604020202020204" pitchFamily="34" charset="0"/>
              <a:cs typeface="Arial" panose="020B0604020202020204" pitchFamily="34" charset="0"/>
            </a:endParaRP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488" y="1981200"/>
            <a:ext cx="4103359" cy="259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715000"/>
            <a:ext cx="2076450"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0234" y="5632739"/>
            <a:ext cx="2181225"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165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TextBox 6"/>
              <p:cNvSpPr txBox="1"/>
              <p:nvPr/>
            </p:nvSpPr>
            <p:spPr>
              <a:xfrm>
                <a:off x="750276" y="117764"/>
                <a:ext cx="7860323" cy="2554545"/>
              </a:xfrm>
              <a:prstGeom prst="rect">
                <a:avLst/>
              </a:prstGeom>
              <a:noFill/>
            </p:spPr>
            <p:txBody>
              <a:bodyPr wrap="square" rtlCol="0">
                <a:spAutoFit/>
              </a:bodyPr>
              <a:lstStyle/>
              <a:p>
                <a:r>
                  <a:rPr lang="en-US" sz="2000" dirty="0"/>
                  <a:t> </a:t>
                </a:r>
              </a:p>
              <a:p>
                <a:r>
                  <a:rPr lang="en-US" sz="2800" b="1" dirty="0">
                    <a:latin typeface="Arial" panose="020B0604020202020204" pitchFamily="34" charset="0"/>
                    <a:cs typeface="Arial" panose="020B0604020202020204" pitchFamily="34" charset="0"/>
                  </a:rPr>
                  <a:t>In triangle </a:t>
                </a:r>
                <a14:m>
                  <m:oMath xmlns:m="http://schemas.openxmlformats.org/officeDocument/2006/math">
                    <m:r>
                      <a:rPr lang="en-US" sz="2800" b="1" i="1"/>
                      <m:t>𝑷𝑸𝑹</m:t>
                    </m:r>
                  </m:oMath>
                </a14:m>
                <a:r>
                  <a:rPr lang="en-US" sz="2800" b="1" dirty="0">
                    <a:latin typeface="Arial" panose="020B0604020202020204" pitchFamily="34" charset="0"/>
                    <a:cs typeface="Arial" panose="020B0604020202020204" pitchFamily="34" charset="0"/>
                  </a:rPr>
                  <a:t>, </a:t>
                </a:r>
                <a14:m>
                  <m:oMath xmlns:m="http://schemas.openxmlformats.org/officeDocument/2006/math">
                    <m:r>
                      <a:rPr lang="en-US" sz="2800" b="1" i="1"/>
                      <m:t>𝒎</m:t>
                    </m:r>
                    <m:r>
                      <a:rPr lang="en-US" sz="2800" b="1" i="1"/>
                      <m:t> </m:t>
                    </m:r>
                    <m:r>
                      <a:rPr lang="en-US" sz="2800" b="1" i="1"/>
                      <m:t>𝑷</m:t>
                    </m:r>
                  </m:oMath>
                </a14:m>
                <a:r>
                  <a:rPr lang="en-US" sz="2800" b="1" dirty="0">
                    <a:latin typeface="Arial" panose="020B0604020202020204" pitchFamily="34" charset="0"/>
                    <a:cs typeface="Arial" panose="020B0604020202020204" pitchFamily="34" charset="0"/>
                  </a:rPr>
                  <a:t> = 60°, </a:t>
                </a:r>
                <a14:m>
                  <m:oMath xmlns:m="http://schemas.openxmlformats.org/officeDocument/2006/math">
                    <m:r>
                      <a:rPr lang="en-US" sz="2800" b="1" i="1"/>
                      <m:t>𝒎</m:t>
                    </m:r>
                    <m:r>
                      <a:rPr lang="en-US" sz="2800" b="1" i="1"/>
                      <m:t> </m:t>
                    </m:r>
                    <m:r>
                      <a:rPr lang="en-US" sz="2800" b="1" i="1"/>
                      <m:t>𝑸</m:t>
                    </m:r>
                  </m:oMath>
                </a14:m>
                <a:r>
                  <a:rPr lang="en-US" sz="2800" b="1" dirty="0">
                    <a:latin typeface="Arial" panose="020B0604020202020204" pitchFamily="34" charset="0"/>
                    <a:cs typeface="Arial" panose="020B0604020202020204" pitchFamily="34" charset="0"/>
                  </a:rPr>
                  <a:t> = 77° and </a:t>
                </a:r>
                <a14:m>
                  <m:oMath xmlns:m="http://schemas.openxmlformats.org/officeDocument/2006/math">
                    <m:r>
                      <a:rPr lang="en-US" sz="2800" b="1" i="1"/>
                      <m:t>𝒎</m:t>
                    </m:r>
                    <m:r>
                      <a:rPr lang="en-US" sz="2800" b="1" i="1"/>
                      <m:t> </m:t>
                    </m:r>
                    <m:r>
                      <a:rPr lang="en-US" sz="2800" b="1" i="1"/>
                      <m:t>𝑹</m:t>
                    </m:r>
                  </m:oMath>
                </a14:m>
                <a:r>
                  <a:rPr lang="en-US" sz="2800" b="1" dirty="0">
                    <a:latin typeface="Arial" panose="020B0604020202020204" pitchFamily="34" charset="0"/>
                    <a:cs typeface="Arial" panose="020B0604020202020204" pitchFamily="34" charset="0"/>
                  </a:rPr>
                  <a:t> = 43°.  Order the sides of the triangle from longest to shortest.  Write the sides in order in the boxes provided below.  A list of the sides is shown below.</a:t>
                </a:r>
                <a:endParaRPr lang="en-US" sz="2800" dirty="0">
                  <a:latin typeface="Arial" panose="020B0604020202020204" pitchFamily="34" charset="0"/>
                  <a:cs typeface="Arial" panose="020B0604020202020204" pitchFamily="34"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750276" y="117764"/>
                <a:ext cx="7860323" cy="2554545"/>
              </a:xfrm>
              <a:prstGeom prst="rect">
                <a:avLst/>
              </a:prstGeom>
              <a:blipFill rotWithShape="1">
                <a:blip r:embed="rId2"/>
                <a:stretch>
                  <a:fillRect l="-1552" b="-5728"/>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47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2" name="TextBox 11"/>
              <p:cNvSpPr txBox="1"/>
              <p:nvPr/>
            </p:nvSpPr>
            <p:spPr>
              <a:xfrm>
                <a:off x="762000" y="76200"/>
                <a:ext cx="7391400" cy="3046988"/>
              </a:xfrm>
              <a:prstGeom prst="rect">
                <a:avLst/>
              </a:prstGeom>
              <a:solidFill>
                <a:schemeClr val="tx2"/>
              </a:solidFill>
              <a:ln w="38100">
                <a:solidFill>
                  <a:srgbClr val="FFC000"/>
                </a:solidFill>
              </a:ln>
            </p:spPr>
            <p:txBody>
              <a:bodyPr wrap="square" rtlCol="0">
                <a:spAutoFit/>
              </a:bodyPr>
              <a:lstStyle/>
              <a:p>
                <a:pPr lvl="0"/>
                <a:r>
                  <a:rPr lang="en-US" sz="2400" dirty="0" smtClean="0">
                    <a:solidFill>
                      <a:schemeClr val="bg2">
                        <a:lumMod val="50000"/>
                      </a:schemeClr>
                    </a:solidFill>
                    <a:latin typeface="Arial" panose="020B0604020202020204" pitchFamily="34" charset="0"/>
                    <a:cs typeface="Arial" panose="020B0604020202020204" pitchFamily="34" charset="0"/>
                  </a:rPr>
                  <a:t>Directions:  After showing your thinking, write your answers in the series of boxes below.  You must complete each box.</a:t>
                </a:r>
              </a:p>
              <a:p>
                <a:r>
                  <a:rPr lang="en-US" sz="2400" dirty="0">
                    <a:solidFill>
                      <a:schemeClr val="bg2">
                        <a:lumMod val="50000"/>
                      </a:schemeClr>
                    </a:solidFill>
                    <a:latin typeface="Arial" panose="020B0604020202020204" pitchFamily="34" charset="0"/>
                    <a:cs typeface="Arial" panose="020B0604020202020204" pitchFamily="34" charset="0"/>
                  </a:rPr>
                  <a:t> </a:t>
                </a:r>
              </a:p>
              <a:p>
                <a14:m>
                  <m:oMath xmlns:m="http://schemas.openxmlformats.org/officeDocument/2006/math">
                    <m:r>
                      <a:rPr lang="en-US" sz="2400" b="1" i="1">
                        <a:solidFill>
                          <a:schemeClr val="bg2">
                            <a:lumMod val="50000"/>
                          </a:schemeClr>
                        </a:solidFill>
                      </a:rPr>
                      <m:t>𝒎</m:t>
                    </m:r>
                    <m:r>
                      <a:rPr lang="en-US" sz="2400" b="1" i="1">
                        <a:solidFill>
                          <a:schemeClr val="bg2">
                            <a:lumMod val="50000"/>
                          </a:schemeClr>
                        </a:solidFill>
                      </a:rPr>
                      <m:t> </m:t>
                    </m:r>
                    <m:r>
                      <a:rPr lang="en-US" sz="2400" b="1" i="1">
                        <a:solidFill>
                          <a:schemeClr val="bg2">
                            <a:lumMod val="50000"/>
                          </a:schemeClr>
                        </a:solidFill>
                      </a:rPr>
                      <m:t>𝑨</m:t>
                    </m:r>
                  </m:oMath>
                </a14:m>
                <a:r>
                  <a:rPr lang="en-US" sz="2400" b="1" dirty="0">
                    <a:solidFill>
                      <a:schemeClr val="bg2">
                        <a:lumMod val="50000"/>
                      </a:schemeClr>
                    </a:solidFill>
                    <a:latin typeface="Arial" panose="020B0604020202020204" pitchFamily="34" charset="0"/>
                    <a:cs typeface="Arial" panose="020B0604020202020204" pitchFamily="34" charset="0"/>
                  </a:rPr>
                  <a:t> = (10</a:t>
                </a:r>
                <a14:m>
                  <m:oMath xmlns:m="http://schemas.openxmlformats.org/officeDocument/2006/math">
                    <m:r>
                      <a:rPr lang="en-US" sz="2400" b="1" i="1">
                        <a:solidFill>
                          <a:schemeClr val="bg2">
                            <a:lumMod val="50000"/>
                          </a:schemeClr>
                        </a:solidFill>
                      </a:rPr>
                      <m:t>𝒙</m:t>
                    </m:r>
                  </m:oMath>
                </a14:m>
                <a:r>
                  <a:rPr lang="en-US" sz="2400" b="1" dirty="0">
                    <a:solidFill>
                      <a:schemeClr val="bg2">
                        <a:lumMod val="50000"/>
                      </a:schemeClr>
                    </a:solidFill>
                    <a:latin typeface="Arial" panose="020B0604020202020204" pitchFamily="34" charset="0"/>
                    <a:cs typeface="Arial" panose="020B0604020202020204" pitchFamily="34" charset="0"/>
                  </a:rPr>
                  <a:t>)°, </a:t>
                </a:r>
                <a14:m>
                  <m:oMath xmlns:m="http://schemas.openxmlformats.org/officeDocument/2006/math">
                    <m:r>
                      <a:rPr lang="en-US" sz="2400" b="1" i="1">
                        <a:solidFill>
                          <a:schemeClr val="bg2">
                            <a:lumMod val="50000"/>
                          </a:schemeClr>
                        </a:solidFill>
                      </a:rPr>
                      <m:t>𝒎</m:t>
                    </m:r>
                    <m:r>
                      <a:rPr lang="en-US" sz="2400" b="1" i="1">
                        <a:solidFill>
                          <a:schemeClr val="bg2">
                            <a:lumMod val="50000"/>
                          </a:schemeClr>
                        </a:solidFill>
                      </a:rPr>
                      <m:t> </m:t>
                    </m:r>
                    <m:r>
                      <a:rPr lang="en-US" sz="2400" b="1" i="1">
                        <a:solidFill>
                          <a:schemeClr val="bg2">
                            <a:lumMod val="50000"/>
                          </a:schemeClr>
                        </a:solidFill>
                      </a:rPr>
                      <m:t>𝑩</m:t>
                    </m:r>
                  </m:oMath>
                </a14:m>
                <a:r>
                  <a:rPr lang="en-US" sz="2400" b="1" dirty="0">
                    <a:solidFill>
                      <a:schemeClr val="bg2">
                        <a:lumMod val="50000"/>
                      </a:schemeClr>
                    </a:solidFill>
                    <a:latin typeface="Arial" panose="020B0604020202020204" pitchFamily="34" charset="0"/>
                    <a:cs typeface="Arial" panose="020B0604020202020204" pitchFamily="34" charset="0"/>
                  </a:rPr>
                  <a:t> = (</a:t>
                </a:r>
                <a14:m>
                  <m:oMath xmlns:m="http://schemas.openxmlformats.org/officeDocument/2006/math">
                    <m:r>
                      <a:rPr lang="en-US" sz="2400" b="1" i="1">
                        <a:solidFill>
                          <a:schemeClr val="bg2">
                            <a:lumMod val="50000"/>
                          </a:schemeClr>
                        </a:solidFill>
                      </a:rPr>
                      <m:t>𝒙</m:t>
                    </m:r>
                  </m:oMath>
                </a14:m>
                <a:r>
                  <a:rPr lang="en-US" sz="2400" b="1" baseline="30000" dirty="0">
                    <a:solidFill>
                      <a:schemeClr val="bg2">
                        <a:lumMod val="50000"/>
                      </a:schemeClr>
                    </a:solidFill>
                    <a:latin typeface="Arial" panose="020B0604020202020204" pitchFamily="34" charset="0"/>
                    <a:cs typeface="Arial" panose="020B0604020202020204" pitchFamily="34" charset="0"/>
                  </a:rPr>
                  <a:t>2</a:t>
                </a:r>
                <a:r>
                  <a:rPr lang="en-US" sz="2400" b="1" dirty="0">
                    <a:solidFill>
                      <a:schemeClr val="bg2">
                        <a:lumMod val="50000"/>
                      </a:schemeClr>
                    </a:solidFill>
                    <a:latin typeface="Arial" panose="020B0604020202020204" pitchFamily="34" charset="0"/>
                    <a:cs typeface="Arial" panose="020B0604020202020204" pitchFamily="34" charset="0"/>
                  </a:rPr>
                  <a:t>)°, and </a:t>
                </a:r>
                <a14:m>
                  <m:oMath xmlns:m="http://schemas.openxmlformats.org/officeDocument/2006/math">
                    <m:r>
                      <a:rPr lang="en-US" sz="2400" b="1" i="1">
                        <a:solidFill>
                          <a:schemeClr val="bg2">
                            <a:lumMod val="50000"/>
                          </a:schemeClr>
                        </a:solidFill>
                      </a:rPr>
                      <m:t>𝒎</m:t>
                    </m:r>
                    <m:r>
                      <a:rPr lang="en-US" sz="2400" b="1" i="1">
                        <a:solidFill>
                          <a:schemeClr val="bg2">
                            <a:lumMod val="50000"/>
                          </a:schemeClr>
                        </a:solidFill>
                      </a:rPr>
                      <m:t> </m:t>
                    </m:r>
                    <m:r>
                      <a:rPr lang="en-US" sz="2400" b="1" i="1">
                        <a:solidFill>
                          <a:schemeClr val="bg2">
                            <a:lumMod val="50000"/>
                          </a:schemeClr>
                        </a:solidFill>
                      </a:rPr>
                      <m:t>𝑪</m:t>
                    </m:r>
                  </m:oMath>
                </a14:m>
                <a:r>
                  <a:rPr lang="en-US" sz="2400" b="1" dirty="0">
                    <a:solidFill>
                      <a:schemeClr val="bg2">
                        <a:lumMod val="50000"/>
                      </a:schemeClr>
                    </a:solidFill>
                    <a:latin typeface="Arial" panose="020B0604020202020204" pitchFamily="34" charset="0"/>
                    <a:cs typeface="Arial" panose="020B0604020202020204" pitchFamily="34" charset="0"/>
                  </a:rPr>
                  <a:t> = (21</a:t>
                </a:r>
                <a14:m>
                  <m:oMath xmlns:m="http://schemas.openxmlformats.org/officeDocument/2006/math">
                    <m:r>
                      <a:rPr lang="en-US" sz="2400" b="1" i="1">
                        <a:solidFill>
                          <a:schemeClr val="bg2">
                            <a:lumMod val="50000"/>
                          </a:schemeClr>
                        </a:solidFill>
                      </a:rPr>
                      <m:t>𝒙</m:t>
                    </m:r>
                  </m:oMath>
                </a14:m>
                <a:r>
                  <a:rPr lang="en-US" sz="2400" b="1" dirty="0">
                    <a:solidFill>
                      <a:schemeClr val="bg2">
                        <a:lumMod val="50000"/>
                      </a:schemeClr>
                    </a:solidFill>
                    <a:latin typeface="Arial" panose="020B0604020202020204" pitchFamily="34" charset="0"/>
                    <a:cs typeface="Arial" panose="020B0604020202020204" pitchFamily="34" charset="0"/>
                  </a:rPr>
                  <a:t>)°.  In </a:t>
                </a:r>
                <a14:m>
                  <m:oMath xmlns:m="http://schemas.openxmlformats.org/officeDocument/2006/math">
                    <m:r>
                      <a:rPr lang="en-US" sz="2400" b="1" i="1">
                        <a:solidFill>
                          <a:schemeClr val="bg2">
                            <a:lumMod val="50000"/>
                          </a:schemeClr>
                        </a:solidFill>
                      </a:rPr>
                      <m:t>∆</m:t>
                    </m:r>
                    <m:r>
                      <a:rPr lang="en-US" sz="2400" b="1" i="1">
                        <a:solidFill>
                          <a:schemeClr val="bg2">
                            <a:lumMod val="50000"/>
                          </a:schemeClr>
                        </a:solidFill>
                      </a:rPr>
                      <m:t>𝑨𝑩𝑪</m:t>
                    </m:r>
                  </m:oMath>
                </a14:m>
                <a:r>
                  <a:rPr lang="en-US" sz="2400" b="1" dirty="0">
                    <a:solidFill>
                      <a:schemeClr val="bg2">
                        <a:lumMod val="50000"/>
                      </a:schemeClr>
                    </a:solidFill>
                    <a:latin typeface="Arial" panose="020B0604020202020204" pitchFamily="34" charset="0"/>
                    <a:cs typeface="Arial" panose="020B0604020202020204" pitchFamily="34" charset="0"/>
                  </a:rPr>
                  <a:t>, order the sides from longest to shortest.  Write the sides in order in the boxes provided below.</a:t>
                </a:r>
                <a:endParaRPr lang="en-US" sz="2400" dirty="0">
                  <a:solidFill>
                    <a:schemeClr val="bg2">
                      <a:lumMod val="50000"/>
                    </a:schemeClr>
                  </a:solidFill>
                  <a:latin typeface="Arial" panose="020B0604020202020204" pitchFamily="34" charset="0"/>
                  <a:cs typeface="Arial" panose="020B0604020202020204" pitchFamily="34" charset="0"/>
                </a:endParaRPr>
              </a:p>
            </p:txBody>
          </p:sp>
        </mc:Choice>
        <mc:Fallback>
          <p:sp>
            <p:nvSpPr>
              <p:cNvPr id="12" name="TextBox 11"/>
              <p:cNvSpPr txBox="1">
                <a:spLocks noRot="1" noChangeAspect="1" noMove="1" noResize="1" noEditPoints="1" noAdjustHandles="1" noChangeArrowheads="1" noChangeShapeType="1" noTextEdit="1"/>
              </p:cNvSpPr>
              <p:nvPr/>
            </p:nvSpPr>
            <p:spPr>
              <a:xfrm>
                <a:off x="762000" y="76200"/>
                <a:ext cx="7391400" cy="3046988"/>
              </a:xfrm>
              <a:prstGeom prst="rect">
                <a:avLst/>
              </a:prstGeom>
              <a:blipFill rotWithShape="1">
                <a:blip r:embed="rId2"/>
                <a:stretch>
                  <a:fillRect l="-984" t="-792" b="-3168"/>
                </a:stretch>
              </a:blipFill>
              <a:ln w="38100">
                <a:solidFill>
                  <a:srgbClr val="FFC000"/>
                </a:solidFill>
              </a:ln>
            </p:spPr>
            <p:txBody>
              <a:bodyPr/>
              <a:lstStyle/>
              <a:p>
                <a:r>
                  <a:rPr 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9027" y="5992091"/>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599209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625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Rectangle 4"/>
              <p:cNvSpPr/>
              <p:nvPr/>
            </p:nvSpPr>
            <p:spPr>
              <a:xfrm>
                <a:off x="304801" y="228600"/>
                <a:ext cx="8599942" cy="2246769"/>
              </a:xfrm>
              <a:prstGeom prst="rect">
                <a:avLst/>
              </a:prstGeom>
              <a:solidFill>
                <a:schemeClr val="accent3">
                  <a:lumMod val="50000"/>
                </a:schemeClr>
              </a:solidFill>
              <a:ln>
                <a:solidFill>
                  <a:schemeClr val="tx1"/>
                </a:solidFill>
              </a:ln>
            </p:spPr>
            <p:txBody>
              <a:bodyPr wrap="square">
                <a:spAutoFit/>
              </a:bodyPr>
              <a:lstStyle/>
              <a:p>
                <a:r>
                  <a:rPr lang="en-US" sz="2800" b="1" dirty="0">
                    <a:latin typeface="Arial" panose="020B0604020202020204" pitchFamily="34" charset="0"/>
                    <a:cs typeface="Arial" panose="020B0604020202020204" pitchFamily="34" charset="0"/>
                  </a:rPr>
                  <a:t>Right triangle </a:t>
                </a:r>
                <a14:m>
                  <m:oMath xmlns:m="http://schemas.openxmlformats.org/officeDocument/2006/math">
                    <m:r>
                      <a:rPr lang="en-US" sz="2800" b="1" i="1"/>
                      <m:t>𝑴𝑷𝑸</m:t>
                    </m:r>
                  </m:oMath>
                </a14:m>
                <a:r>
                  <a:rPr lang="en-US" sz="2800" b="1" dirty="0">
                    <a:latin typeface="Arial" panose="020B0604020202020204" pitchFamily="34" charset="0"/>
                    <a:cs typeface="Arial" panose="020B0604020202020204" pitchFamily="34" charset="0"/>
                  </a:rPr>
                  <a:t> has acute angles </a:t>
                </a:r>
                <a14:m>
                  <m:oMath xmlns:m="http://schemas.openxmlformats.org/officeDocument/2006/math">
                    <m:r>
                      <a:rPr lang="en-US" sz="2800" b="1" i="1"/>
                      <m:t>𝑴</m:t>
                    </m:r>
                  </m:oMath>
                </a14:m>
                <a:r>
                  <a:rPr lang="en-US" sz="2800" b="1" dirty="0">
                    <a:latin typeface="Arial" panose="020B0604020202020204" pitchFamily="34" charset="0"/>
                    <a:cs typeface="Arial" panose="020B0604020202020204" pitchFamily="34" charset="0"/>
                  </a:rPr>
                  <a:t> and </a:t>
                </a:r>
                <a14:m>
                  <m:oMath xmlns:m="http://schemas.openxmlformats.org/officeDocument/2006/math">
                    <m:r>
                      <a:rPr lang="en-US" sz="2800" b="1" i="1"/>
                      <m:t>𝑸</m:t>
                    </m:r>
                  </m:oMath>
                </a14:m>
                <a:r>
                  <a:rPr lang="en-US" sz="2800" b="1" dirty="0">
                    <a:latin typeface="Arial" panose="020B0604020202020204" pitchFamily="34" charset="0"/>
                    <a:cs typeface="Arial" panose="020B0604020202020204" pitchFamily="34" charset="0"/>
                  </a:rPr>
                  <a:t>.  </a:t>
                </a:r>
                <a14:m>
                  <m:oMath xmlns:m="http://schemas.openxmlformats.org/officeDocument/2006/math">
                    <m:r>
                      <a:rPr lang="en-US" sz="2800" b="1" i="1"/>
                      <m:t>𝒎</m:t>
                    </m:r>
                    <m:r>
                      <a:rPr lang="en-US" sz="2800" b="1" i="1"/>
                      <m:t> </m:t>
                    </m:r>
                    <m:r>
                      <a:rPr lang="en-US" sz="2800" b="1" i="1"/>
                      <m:t>𝑴</m:t>
                    </m:r>
                  </m:oMath>
                </a14:m>
                <a:r>
                  <a:rPr lang="en-US" sz="2800" b="1" dirty="0">
                    <a:latin typeface="Arial" panose="020B0604020202020204" pitchFamily="34" charset="0"/>
                    <a:cs typeface="Arial" panose="020B0604020202020204" pitchFamily="34" charset="0"/>
                  </a:rPr>
                  <a:t> = (3</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+ 9)° and </a:t>
                </a:r>
                <a14:m>
                  <m:oMath xmlns:m="http://schemas.openxmlformats.org/officeDocument/2006/math">
                    <m:r>
                      <a:rPr lang="en-US" sz="2800" b="1" i="1"/>
                      <m:t>𝒎</m:t>
                    </m:r>
                    <m:r>
                      <a:rPr lang="en-US" sz="2800" b="1" i="1"/>
                      <m:t> </m:t>
                    </m:r>
                    <m:r>
                      <a:rPr lang="en-US" sz="2800" b="1" i="1"/>
                      <m:t>𝑸</m:t>
                    </m:r>
                  </m:oMath>
                </a14:m>
                <a:r>
                  <a:rPr lang="en-US" sz="2800" b="1" dirty="0">
                    <a:latin typeface="Arial" panose="020B0604020202020204" pitchFamily="34" charset="0"/>
                    <a:cs typeface="Arial" panose="020B0604020202020204" pitchFamily="34" charset="0"/>
                  </a:rPr>
                  <a:t> = (4</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+ 4)°.  Order the sides of the triangle from longest to shortest.  Write the sides in order in the boxes provided below.</a:t>
                </a:r>
                <a:endParaRPr lang="en-US" sz="2800" dirty="0">
                  <a:latin typeface="Arial" panose="020B0604020202020204" pitchFamily="34" charset="0"/>
                  <a:cs typeface="Arial" panose="020B0604020202020204" pitchFamily="34" charset="0"/>
                </a:endParaRPr>
              </a:p>
            </p:txBody>
          </p:sp>
        </mc:Choice>
        <mc:Fallback>
          <p:sp>
            <p:nvSpPr>
              <p:cNvPr id="5" name="Rectangle 4"/>
              <p:cNvSpPr>
                <a:spLocks noRot="1" noChangeAspect="1" noMove="1" noResize="1" noEditPoints="1" noAdjustHandles="1" noChangeArrowheads="1" noChangeShapeType="1" noTextEdit="1"/>
              </p:cNvSpPr>
              <p:nvPr/>
            </p:nvSpPr>
            <p:spPr>
              <a:xfrm>
                <a:off x="304801" y="228600"/>
                <a:ext cx="8599942" cy="2246769"/>
              </a:xfrm>
              <a:prstGeom prst="rect">
                <a:avLst/>
              </a:prstGeom>
              <a:blipFill rotWithShape="1">
                <a:blip r:embed="rId2"/>
                <a:stretch>
                  <a:fillRect l="-1345" t="-2432" b="-6216"/>
                </a:stretch>
              </a:blipFill>
              <a:ln>
                <a:solidFill>
                  <a:schemeClr val="tx1"/>
                </a:solidFill>
              </a:ln>
            </p:spPr>
            <p:txBody>
              <a:bodyPr/>
              <a:lstStyle/>
              <a:p>
                <a:r>
                  <a:rPr lang="en-US">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668"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3259" y="6019799"/>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970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80182" y="152400"/>
                <a:ext cx="8229600" cy="2286000"/>
              </a:xfrm>
            </p:spPr>
            <p:txBody>
              <a:bodyPr>
                <a:normAutofit/>
              </a:bodyPr>
              <a:lstStyle/>
              <a:p>
                <a:r>
                  <a:rPr lang="en-US" sz="2800" b="1" dirty="0">
                    <a:latin typeface="Arial" panose="020B0604020202020204" pitchFamily="34" charset="0"/>
                    <a:cs typeface="Arial" panose="020B0604020202020204" pitchFamily="34" charset="0"/>
                  </a:rPr>
                  <a:t>Triangle </a:t>
                </a:r>
                <a14:m>
                  <m:oMath xmlns:m="http://schemas.openxmlformats.org/officeDocument/2006/math">
                    <m:r>
                      <a:rPr lang="en-US" sz="2800" b="1" i="1"/>
                      <m:t>𝑬𝑭𝑮</m:t>
                    </m:r>
                  </m:oMath>
                </a14:m>
                <a:r>
                  <a:rPr lang="en-US" sz="2800" b="1" dirty="0">
                    <a:latin typeface="Arial" panose="020B0604020202020204" pitchFamily="34" charset="0"/>
                    <a:cs typeface="Arial" panose="020B0604020202020204" pitchFamily="34" charset="0"/>
                  </a:rPr>
                  <a:t> has side lengths </a:t>
                </a:r>
                <a14:m>
                  <m:oMath xmlns:m="http://schemas.openxmlformats.org/officeDocument/2006/math">
                    <m:r>
                      <a:rPr lang="en-US" sz="2800" b="1" i="1"/>
                      <m:t>𝑬𝑮</m:t>
                    </m:r>
                  </m:oMath>
                </a14:m>
                <a:r>
                  <a:rPr lang="en-US" sz="2800" b="1" dirty="0">
                    <a:latin typeface="Arial" panose="020B0604020202020204" pitchFamily="34" charset="0"/>
                    <a:cs typeface="Arial" panose="020B0604020202020204" pitchFamily="34" charset="0"/>
                  </a:rPr>
                  <a:t> = 5, </a:t>
                </a:r>
                <a14:m>
                  <m:oMath xmlns:m="http://schemas.openxmlformats.org/officeDocument/2006/math">
                    <m:r>
                      <a:rPr lang="en-US" sz="2800" b="1" i="1"/>
                      <m:t>𝑬𝑭</m:t>
                    </m:r>
                  </m:oMath>
                </a14:m>
                <a:r>
                  <a:rPr lang="en-US" sz="2800" b="1" dirty="0">
                    <a:latin typeface="Arial" panose="020B0604020202020204" pitchFamily="34" charset="0"/>
                    <a:cs typeface="Arial" panose="020B0604020202020204" pitchFamily="34" charset="0"/>
                  </a:rPr>
                  <a:t> = </a:t>
                </a:r>
                <a14:m>
                  <m:oMath xmlns:m="http://schemas.openxmlformats.org/officeDocument/2006/math">
                    <m:rad>
                      <m:radPr>
                        <m:degHide m:val="on"/>
                        <m:ctrlPr>
                          <a:rPr lang="en-US" sz="2800" b="1" i="1"/>
                        </m:ctrlPr>
                      </m:radPr>
                      <m:deg/>
                      <m:e>
                        <m:r>
                          <a:rPr lang="en-US" sz="2800" b="1" i="1"/>
                          <m:t>𝟏𝟎</m:t>
                        </m:r>
                      </m:e>
                    </m:rad>
                  </m:oMath>
                </a14:m>
                <a:r>
                  <a:rPr lang="en-US" sz="2800" b="1" dirty="0">
                    <a:latin typeface="Arial" panose="020B0604020202020204" pitchFamily="34" charset="0"/>
                    <a:cs typeface="Arial" panose="020B0604020202020204" pitchFamily="34" charset="0"/>
                  </a:rPr>
                  <a:t> and </a:t>
                </a:r>
                <a14:m>
                  <m:oMath xmlns:m="http://schemas.openxmlformats.org/officeDocument/2006/math">
                    <m:r>
                      <a:rPr lang="en-US" sz="2800" b="1" i="1"/>
                      <m:t>𝑭𝑮</m:t>
                    </m:r>
                  </m:oMath>
                </a14:m>
                <a:r>
                  <a:rPr lang="en-US" sz="2800" b="1" dirty="0">
                    <a:latin typeface="Arial" panose="020B0604020202020204" pitchFamily="34" charset="0"/>
                    <a:cs typeface="Arial" panose="020B0604020202020204" pitchFamily="34" charset="0"/>
                  </a:rPr>
                  <a:t> = </a:t>
                </a:r>
                <a14:m>
                  <m:oMath xmlns:m="http://schemas.openxmlformats.org/officeDocument/2006/math">
                    <m:r>
                      <a:rPr lang="en-US" sz="2800" b="1" i="1"/>
                      <m:t>𝟑</m:t>
                    </m:r>
                    <m:rad>
                      <m:radPr>
                        <m:degHide m:val="on"/>
                        <m:ctrlPr>
                          <a:rPr lang="en-US" sz="2800" b="1" i="1"/>
                        </m:ctrlPr>
                      </m:radPr>
                      <m:deg/>
                      <m:e>
                        <m:r>
                          <a:rPr lang="en-US" sz="2800" b="1" i="1"/>
                          <m:t>𝟐</m:t>
                        </m:r>
                      </m:e>
                    </m:rad>
                  </m:oMath>
                </a14:m>
                <a:r>
                  <a:rPr lang="en-US" sz="2800" b="1" dirty="0">
                    <a:latin typeface="Arial" panose="020B0604020202020204" pitchFamily="34" charset="0"/>
                    <a:cs typeface="Arial" panose="020B0604020202020204" pitchFamily="34" charset="0"/>
                  </a:rPr>
                  <a:t>.  Write the </a:t>
                </a:r>
                <a:r>
                  <a:rPr lang="en-US" sz="2800" b="1" dirty="0" smtClean="0">
                    <a:latin typeface="Arial" panose="020B0604020202020204" pitchFamily="34" charset="0"/>
                    <a:cs typeface="Arial" panose="020B0604020202020204" pitchFamily="34" charset="0"/>
                  </a:rPr>
                  <a:t>angles in </a:t>
                </a:r>
                <a:r>
                  <a:rPr lang="en-US" sz="2800" b="1" dirty="0">
                    <a:latin typeface="Arial" panose="020B0604020202020204" pitchFamily="34" charset="0"/>
                    <a:cs typeface="Arial" panose="020B0604020202020204" pitchFamily="34" charset="0"/>
                  </a:rPr>
                  <a:t>order from greatest to least.</a:t>
                </a:r>
                <a:endParaRPr lang="en-US" sz="2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80182" y="152400"/>
                <a:ext cx="8229600" cy="2286000"/>
              </a:xfrm>
              <a:blipFill rotWithShape="1">
                <a:blip r:embed="rId2"/>
                <a:stretch>
                  <a:fillRect l="-1185"/>
                </a:stretch>
              </a:blipFill>
            </p:spPr>
            <p:txBody>
              <a:bodyPr/>
              <a:lstStyle/>
              <a:p>
                <a:r>
                  <a:rPr lang="en-US">
                    <a:noFill/>
                  </a:rPr>
                  <a:t> </a:t>
                </a:r>
              </a:p>
            </p:txBody>
          </p:sp>
        </mc:Fallback>
      </mc:AlternateContent>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1980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005510"/>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6005512"/>
            <a:ext cx="13430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12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16168" y="152400"/>
                <a:ext cx="8346832" cy="2209800"/>
              </a:xfrm>
              <a:solidFill>
                <a:schemeClr val="accent4">
                  <a:lumMod val="75000"/>
                </a:schemeClr>
              </a:solidFill>
            </p:spPr>
            <p:txBody>
              <a:bodyPr>
                <a:normAutofit fontScale="85000" lnSpcReduction="20000"/>
              </a:bodyPr>
              <a:lstStyle/>
              <a:p>
                <a:endParaRPr lang="en-US" sz="2800" b="1" dirty="0" smtClean="0">
                  <a:latin typeface="Arial" panose="020B0604020202020204" pitchFamily="34" charset="0"/>
                  <a:cs typeface="Arial" panose="020B0604020202020204" pitchFamily="34" charset="0"/>
                </a:endParaRPr>
              </a:p>
              <a:p>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sum of three side lengths is 174.  The three lengths are represented by the following expressions (4</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 8), (5</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+ 3) and (6</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 1).  Find the value of </a:t>
                </a:r>
                <a14:m>
                  <m:oMath xmlns:m="http://schemas.openxmlformats.org/officeDocument/2006/math">
                    <m:r>
                      <a:rPr lang="en-US" sz="2800" b="1" i="1"/>
                      <m:t>𝒙</m:t>
                    </m:r>
                  </m:oMath>
                </a14:m>
                <a:r>
                  <a:rPr lang="en-US" sz="2800" b="1" dirty="0">
                    <a:latin typeface="Arial" panose="020B0604020202020204" pitchFamily="34" charset="0"/>
                    <a:cs typeface="Arial" panose="020B0604020202020204" pitchFamily="34" charset="0"/>
                  </a:rPr>
                  <a:t> and then determine whether the lengths could form a triangle.</a:t>
                </a:r>
                <a:endParaRPr lang="en-US" sz="2800" dirty="0">
                  <a:latin typeface="Arial" panose="020B0604020202020204" pitchFamily="34" charset="0"/>
                  <a:cs typeface="Arial" panose="020B0604020202020204" pitchFamily="34" charset="0"/>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16168" y="152400"/>
                <a:ext cx="8346832" cy="2209800"/>
              </a:xfrm>
              <a:blipFill rotWithShape="1">
                <a:blip r:embed="rId2"/>
                <a:stretch>
                  <a:fillRect l="-803" r="-876"/>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91200"/>
            <a:ext cx="83058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443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7848600" cy="2209800"/>
          </a:xfrm>
          <a:solidFill>
            <a:schemeClr val="accent1">
              <a:lumMod val="75000"/>
            </a:schemeClr>
          </a:solidFill>
        </p:spPr>
        <p:txBody>
          <a:bodyPr/>
          <a:lstStyle/>
          <a:p>
            <a:r>
              <a:rPr lang="en-US" sz="3200" b="1" dirty="0">
                <a:latin typeface="Arial" panose="020B0604020202020204" pitchFamily="34" charset="0"/>
                <a:cs typeface="Arial" panose="020B0604020202020204" pitchFamily="34" charset="0"/>
              </a:rPr>
              <a:t>A side length of 23 could be combined with what two other sides to form a triangle?  </a:t>
            </a:r>
            <a:endParaRPr lang="en-US" sz="3200" dirty="0">
              <a:latin typeface="Arial" panose="020B0604020202020204" pitchFamily="34" charset="0"/>
              <a:cs typeface="Arial" panose="020B0604020202020204" pitchFamily="34" charset="0"/>
            </a:endParaRPr>
          </a:p>
          <a:p>
            <a:pPr lvl="0"/>
            <a:endParaRPr lang="en-US" dirty="0">
              <a:latin typeface="Arial" panose="020B0604020202020204" pitchFamily="34" charset="0"/>
              <a:cs typeface="Arial" panose="020B0604020202020204" pitchFamily="34" charset="0"/>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419475"/>
            <a:ext cx="195262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419475"/>
            <a:ext cx="191452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419475"/>
            <a:ext cx="19050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6636" y="4343400"/>
            <a:ext cx="191452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4650" y="4343400"/>
            <a:ext cx="19335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41348" y="4343400"/>
            <a:ext cx="1914525"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617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9514" y="152400"/>
                <a:ext cx="8655885" cy="3352800"/>
              </a:xfrm>
              <a:solidFill>
                <a:schemeClr val="accent5">
                  <a:lumMod val="75000"/>
                </a:schemeClr>
              </a:solidFill>
            </p:spPr>
            <p:txBody>
              <a:bodyPr>
                <a:normAutofit/>
              </a:bodyPr>
              <a:lstStyle/>
              <a:p>
                <a:pPr lvl="0"/>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Directions:  After showing your thinking, write your answers in the boxes below.  Your answers should be fractions.  Use improper fractions, if necessary.  Do not use mixed numbers.</a:t>
                </a:r>
              </a:p>
              <a:p>
                <a:r>
                  <a:rPr lang="en-US" sz="2400" b="1" dirty="0">
                    <a:latin typeface="Arial" panose="020B0604020202020204" pitchFamily="34" charset="0"/>
                    <a:cs typeface="Arial" panose="020B0604020202020204" pitchFamily="34" charset="0"/>
                  </a:rPr>
                  <a:t>If two side lengths are </a:t>
                </a:r>
                <a14:m>
                  <m:oMath xmlns:m="http://schemas.openxmlformats.org/officeDocument/2006/math">
                    <m:f>
                      <m:fPr>
                        <m:ctrlPr>
                          <a:rPr lang="en-US" sz="2400" b="1" i="1"/>
                        </m:ctrlPr>
                      </m:fPr>
                      <m:num>
                        <m:r>
                          <a:rPr lang="en-US" sz="2400" b="1" i="1"/>
                          <m:t>𝟑</m:t>
                        </m:r>
                      </m:num>
                      <m:den>
                        <m:r>
                          <a:rPr lang="en-US" sz="2400" b="1" i="1"/>
                          <m:t>𝟒</m:t>
                        </m:r>
                      </m:den>
                    </m:f>
                  </m:oMath>
                </a14:m>
                <a:r>
                  <a:rPr lang="en-US" sz="2400" b="1" dirty="0">
                    <a:latin typeface="Arial" panose="020B0604020202020204" pitchFamily="34" charset="0"/>
                    <a:cs typeface="Arial" panose="020B0604020202020204" pitchFamily="34" charset="0"/>
                  </a:rPr>
                  <a:t> and </a:t>
                </a:r>
                <a14:m>
                  <m:oMath xmlns:m="http://schemas.openxmlformats.org/officeDocument/2006/math">
                    <m:f>
                      <m:fPr>
                        <m:ctrlPr>
                          <a:rPr lang="en-US" sz="2400" b="1" i="1"/>
                        </m:ctrlPr>
                      </m:fPr>
                      <m:num>
                        <m:r>
                          <a:rPr lang="en-US" sz="2400" b="1" i="1"/>
                          <m:t>𝟓</m:t>
                        </m:r>
                      </m:num>
                      <m:den>
                        <m:r>
                          <a:rPr lang="en-US" sz="2400" b="1" i="1"/>
                          <m:t>𝟖</m:t>
                        </m:r>
                      </m:den>
                    </m:f>
                  </m:oMath>
                </a14:m>
                <a:r>
                  <a:rPr lang="en-US" sz="2400" b="1" dirty="0">
                    <a:latin typeface="Arial" panose="020B0604020202020204" pitchFamily="34" charset="0"/>
                    <a:cs typeface="Arial" panose="020B0604020202020204" pitchFamily="34" charset="0"/>
                  </a:rPr>
                  <a:t>, what are possible lengths of the third side, </a:t>
                </a:r>
                <a14:m>
                  <m:oMath xmlns:m="http://schemas.openxmlformats.org/officeDocument/2006/math">
                    <m:r>
                      <a:rPr lang="en-US" sz="2400" b="1" i="1"/>
                      <m:t>𝒙</m:t>
                    </m:r>
                  </m:oMath>
                </a14:m>
                <a:r>
                  <a:rPr lang="en-US" sz="2400" b="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9514" y="152400"/>
                <a:ext cx="8655885" cy="3352800"/>
              </a:xfrm>
              <a:blipFill rotWithShape="1">
                <a:blip r:embed="rId2"/>
                <a:stretch>
                  <a:fillRect l="-846" t="-7636" r="-987"/>
                </a:stretch>
              </a:blipFill>
            </p:spPr>
            <p:txBody>
              <a:bodyPr/>
              <a:lstStyle/>
              <a:p>
                <a:r>
                  <a:rPr lang="en-US">
                    <a:noFill/>
                  </a:rPr>
                  <a:t> </a:t>
                </a:r>
              </a:p>
            </p:txBody>
          </p:sp>
        </mc:Fallback>
      </mc:AlternateContent>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572000"/>
            <a:ext cx="4314092"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01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3024"/>
            <a:ext cx="8229600" cy="2398776"/>
          </a:xfrm>
        </p:spPr>
        <p:txBody>
          <a:bodyPr>
            <a:normAutofit/>
          </a:bodyPr>
          <a:lstStyle/>
          <a:p>
            <a:pPr lvl="0"/>
            <a:r>
              <a:rPr lang="en-US" sz="2400" dirty="0">
                <a:latin typeface="Arial" panose="020B0604020202020204" pitchFamily="34" charset="0"/>
                <a:cs typeface="Arial" panose="020B0604020202020204" pitchFamily="34" charset="0"/>
              </a:rPr>
              <a:t>Directions:  After showing your thinking, write your answers in the boxes below to complete the inequality.  Your answers should be decimals to the tenths place.</a:t>
            </a:r>
          </a:p>
          <a:p>
            <a:r>
              <a:rPr lang="en-US" sz="2400" b="1" dirty="0">
                <a:latin typeface="Arial" panose="020B0604020202020204" pitchFamily="34" charset="0"/>
                <a:cs typeface="Arial" panose="020B0604020202020204" pitchFamily="34" charset="0"/>
              </a:rPr>
              <a:t>Two lengths of a triangle are 1.8 and 2.9.  What are the possible lengths of the third side?  </a:t>
            </a:r>
            <a:endParaRPr lang="en-US" sz="2400" dirty="0">
              <a:latin typeface="Arial" panose="020B0604020202020204" pitchFamily="34" charset="0"/>
              <a:cs typeface="Arial" panose="020B0604020202020204" pitchFamily="34" charset="0"/>
            </a:endParaRP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429000"/>
            <a:ext cx="4697353"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107651"/>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123</TotalTime>
  <Words>409</Words>
  <Application>Microsoft Office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Summer</vt:lpstr>
      <vt:lpstr>Geometry Review PPT Finnegan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Review PPT Finnegan 2013</dc:title>
  <dc:creator>Jenna Finnegan</dc:creator>
  <cp:lastModifiedBy>Jenna Finnegan</cp:lastModifiedBy>
  <cp:revision>14</cp:revision>
  <dcterms:created xsi:type="dcterms:W3CDTF">2013-10-15T22:20:27Z</dcterms:created>
  <dcterms:modified xsi:type="dcterms:W3CDTF">2013-10-16T21:41:35Z</dcterms:modified>
</cp:coreProperties>
</file>