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1D0FD-15EC-45F4-A4D9-8119D26FFEC1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3ABC-6CAA-4EE8-AE8F-018CABA787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3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5800"/>
            <a:ext cx="4114800" cy="7010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Geometry Review PPT</a:t>
            </a:r>
            <a:br>
              <a:rPr lang="en-US" dirty="0" smtClean="0"/>
            </a:br>
            <a:r>
              <a:rPr lang="en-US" dirty="0" smtClean="0"/>
              <a:t>Finnegan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SOL </a:t>
            </a: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G.5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Triangles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304801"/>
                <a:ext cx="8077200" cy="2209799"/>
              </a:xfrm>
              <a:solidFill>
                <a:schemeClr val="accent5">
                  <a:lumMod val="75000"/>
                </a:schemeClr>
              </a:solidFill>
            </p:spPr>
            <p:txBody>
              <a:bodyPr>
                <a:normAutofit/>
              </a:bodyPr>
              <a:lstStyle/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diagram, </a:t>
                </a:r>
                <a14:m>
                  <m:oMath xmlns:m="http://schemas.openxmlformats.org/officeDocument/2006/math">
                    <m:r>
                      <a:rPr lang="en-US" sz="2800" b="1" i="1"/>
                      <m:t>𝒎</m:t>
                    </m:r>
                    <m:r>
                      <a:rPr lang="en-US" sz="2800" b="1" i="1"/>
                      <m:t> </m:t>
                    </m:r>
                    <m:r>
                      <a:rPr lang="en-US" sz="2800" b="1" i="1"/>
                      <m:t>𝑲𝑵𝑴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(8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6)° and </a:t>
                </a:r>
                <a14:m>
                  <m:oMath xmlns:m="http://schemas.openxmlformats.org/officeDocument/2006/math">
                    <m:r>
                      <a:rPr lang="en-US" sz="2800" b="1" i="1"/>
                      <m:t>𝒎</m:t>
                    </m:r>
                    <m:r>
                      <a:rPr lang="en-US" sz="2800" b="1" i="1"/>
                      <m:t> </m:t>
                    </m:r>
                    <m:r>
                      <a:rPr lang="en-US" sz="2800" b="1" i="1"/>
                      <m:t>𝑳𝑵𝑴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(6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+ 18)°.  What would be the value for 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800" b="1" i="1"/>
                      <m:t>∆</m:t>
                    </m:r>
                    <m:r>
                      <a:rPr lang="en-US" sz="2800" b="1" i="1"/>
                      <m:t>𝑲𝑵𝑴</m:t>
                    </m:r>
                    <m:r>
                      <a:rPr lang="en-US" sz="2800" b="1" i="1"/>
                      <m:t>≅∆</m:t>
                    </m:r>
                    <m:r>
                      <a:rPr lang="en-US" sz="2800" b="1" i="1"/>
                      <m:t>𝑳𝑵𝑴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  Then, determine the </a:t>
                </a:r>
                <a14:m>
                  <m:oMath xmlns:m="http://schemas.openxmlformats.org/officeDocument/2006/math">
                    <m:r>
                      <a:rPr lang="en-US" sz="2800" b="1" i="1"/>
                      <m:t>𝒎</m:t>
                    </m:r>
                    <m:r>
                      <a:rPr lang="en-US" sz="2800" b="1" i="1"/>
                      <m:t> </m:t>
                    </m:r>
                    <m:r>
                      <a:rPr lang="en-US" sz="2800" b="1" i="1"/>
                      <m:t>𝑲𝑴𝑵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304801"/>
                <a:ext cx="8077200" cy="2209799"/>
              </a:xfrm>
              <a:blipFill rotWithShape="1">
                <a:blip r:embed="rId2"/>
                <a:stretch>
                  <a:fillRect l="-1208" t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 descr="triangle congruence 14.png"/>
          <p:cNvPicPr/>
          <p:nvPr/>
        </p:nvPicPr>
        <p:blipFill>
          <a:blip r:embed="rId3" cstate="print"/>
          <a:srcRect l="15514" r="16811"/>
          <a:stretch>
            <a:fillRect/>
          </a:stretch>
        </p:blipFill>
        <p:spPr bwMode="auto">
          <a:xfrm>
            <a:off x="152400" y="2743200"/>
            <a:ext cx="2895600" cy="3962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5" y="5951393"/>
            <a:ext cx="58007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2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50276" y="117764"/>
                <a:ext cx="7860323" cy="261687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 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write your answer in the boxes.  You must complete each box. 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diagram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𝑫𝑹</m:t>
                        </m:r>
                      </m:e>
                    </m:acc>
                    <m:r>
                      <a:rPr lang="en-US" sz="2400" b="1" i="1"/>
                      <m:t>≅</m:t>
                    </m:r>
                    <m:acc>
                      <m:accPr>
                        <m:chr m:val="̅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𝑻𝑮</m:t>
                        </m:r>
                      </m:e>
                    </m:acc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and 2 </a:t>
                </a:r>
                <a14:m>
                  <m:oMath xmlns:m="http://schemas.openxmlformats.org/officeDocument/2006/math">
                    <m:r>
                      <a:rPr lang="en-US" sz="2400" b="1" i="1"/>
                      <m:t>≅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5.  In order for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𝑺𝑫𝑹</m:t>
                    </m:r>
                    <m:r>
                      <a:rPr lang="en-US" sz="2400" b="1" i="1"/>
                      <m:t> ≅ ∆</m:t>
                    </m:r>
                    <m:r>
                      <a:rPr lang="en-US" sz="2400" b="1" i="1"/>
                      <m:t>𝑭𝑻𝑮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by Angle-Side-Angle, what other pair of angles must be congruent?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276" y="117764"/>
                <a:ext cx="7860323" cy="2616870"/>
              </a:xfrm>
              <a:prstGeom prst="rect">
                <a:avLst/>
              </a:prstGeom>
              <a:blipFill rotWithShape="1">
                <a:blip r:embed="rId2"/>
                <a:stretch>
                  <a:fillRect l="-1164" r="-78" b="-4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triangle congruence 6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352800"/>
            <a:ext cx="5044815" cy="386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29146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4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28600" y="76200"/>
                <a:ext cx="8534400" cy="3417089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 </a:t>
                </a:r>
              </a:p>
              <a:p>
                <a:pPr lvl="0"/>
                <a:r>
                  <a:rPr lang="en-US" sz="2400" dirty="0" smtClean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 and marking the diagram, highlight the box you want to select.  You must select all correct answers.</a:t>
                </a:r>
              </a:p>
              <a:p>
                <a:r>
                  <a:rPr lang="en-US" sz="2400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</a:rPr>
                        </m:ctrlPr>
                      </m:accPr>
                      <m:e>
                        <m: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</a:rPr>
                          <m:t>𝑨𝑿</m:t>
                        </m:r>
                      </m:e>
                    </m:acc>
                    <m:d>
                      <m:dPr>
                        <m:begChr m:val="‖"/>
                        <m:endChr m:val=""/>
                        <m:ctrlP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b="1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</a:rPr>
                            </m:ctrlPr>
                          </m:accPr>
                          <m:e>
                            <m:r>
                              <a:rPr lang="en-US" sz="2400" b="1" i="1">
                                <a:solidFill>
                                  <a:schemeClr val="accent4">
                                    <a:lumMod val="50000"/>
                                  </a:schemeClr>
                                </a:solidFill>
                              </a:rPr>
                              <m:t>𝑮𝑯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</a:rPr>
                        </m:ctrlPr>
                      </m:accPr>
                      <m:e>
                        <m: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</a:rPr>
                          <m:t>𝑨𝑯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</a:rPr>
                        </m:ctrlPr>
                      </m:accPr>
                      <m:e>
                        <m:r>
                          <a:rPr lang="en-US" sz="2400" b="1" i="1">
                            <a:solidFill>
                              <a:schemeClr val="accent4">
                                <a:lumMod val="50000"/>
                              </a:schemeClr>
                            </a:solidFill>
                          </a:rPr>
                          <m:t>𝑮𝑿</m:t>
                        </m:r>
                      </m:e>
                    </m:acc>
                  </m:oMath>
                </a14:m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bisect each other.  Find all the possible ways to prove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m:t>∆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m:t>𝑨𝑭𝑿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m:t>≅∆</m:t>
                    </m:r>
                    <m:r>
                      <a:rPr lang="en-US" sz="2400" b="1" i="1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m:t>𝑯𝑭𝑮</m:t>
                    </m:r>
                  </m:oMath>
                </a14:m>
                <a:r>
                  <a:rPr lang="en-US" sz="2400" b="1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After marking the diagram, circle the congruence postulates and theorems that could be used in a proof.</a:t>
                </a:r>
                <a:endParaRPr lang="en-US" sz="2400" dirty="0">
                  <a:solidFill>
                    <a:schemeClr val="accent4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6200"/>
                <a:ext cx="8534400" cy="3417089"/>
              </a:xfrm>
              <a:prstGeom prst="rect">
                <a:avLst/>
              </a:prstGeom>
              <a:blipFill rotWithShape="1">
                <a:blip r:embed="rId2"/>
                <a:stretch>
                  <a:fillRect l="-925" r="-142" b="-265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triangle congruence 3.pn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505199"/>
            <a:ext cx="4267200" cy="297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25786"/>
            <a:ext cx="23241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4495800"/>
            <a:ext cx="2314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" y="5257800"/>
            <a:ext cx="23050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98323"/>
            <a:ext cx="2333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341" y="4706428"/>
            <a:ext cx="2314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2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74" y="3865416"/>
            <a:ext cx="2064326" cy="27639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801" y="48491"/>
                <a:ext cx="8599942" cy="120109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b="1" dirty="0"/>
                  <a:t>Given:  </a:t>
                </a:r>
                <a14:m>
                  <m:oMath xmlns:m="http://schemas.openxmlformats.org/officeDocument/2006/math">
                    <m:r>
                      <a:rPr lang="en-US" sz="2400" b="1" i="1"/>
                      <m:t>𝑬</m:t>
                    </m:r>
                  </m:oMath>
                </a14:m>
                <a:r>
                  <a:rPr lang="en-US" sz="2400" b="1" dirty="0"/>
                  <a:t> is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𝑩𝑫</m:t>
                        </m:r>
                      </m:e>
                    </m:acc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𝑨𝑪</m:t>
                        </m:r>
                      </m:e>
                    </m:acc>
                  </m:oMath>
                </a14:m>
                <a:endParaRPr lang="en-US" sz="2400" dirty="0"/>
              </a:p>
              <a:p>
                <a:r>
                  <a:rPr lang="en-US" sz="2400" b="1" dirty="0"/>
                  <a:t> </a:t>
                </a:r>
                <a:endParaRPr lang="en-US" sz="2400" dirty="0"/>
              </a:p>
              <a:p>
                <a:r>
                  <a:rPr lang="en-US" sz="2400" b="1" dirty="0"/>
                  <a:t>Prove: 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𝑨𝑩𝑬</m:t>
                    </m:r>
                    <m:r>
                      <a:rPr lang="en-US" sz="2400" b="1" i="1"/>
                      <m:t>≅∆</m:t>
                    </m:r>
                    <m:r>
                      <a:rPr lang="en-US" sz="2400" b="1" i="1"/>
                      <m:t>𝑪𝑫𝑬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48491"/>
                <a:ext cx="8599942" cy="1201098"/>
              </a:xfrm>
              <a:prstGeom prst="rect">
                <a:avLst/>
              </a:prstGeom>
              <a:blipFill rotWithShape="1">
                <a:blip r:embed="rId3"/>
                <a:stretch>
                  <a:fillRect l="-991" t="-4020" b="-95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triangle congruence 1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355970" y="3937371"/>
            <a:ext cx="3352800" cy="248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7084981"/>
                  </p:ext>
                </p:extLst>
              </p:nvPr>
            </p:nvGraphicFramePr>
            <p:xfrm>
              <a:off x="2322968" y="3311236"/>
              <a:ext cx="6581775" cy="343976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04569"/>
                    <a:gridCol w="4077206"/>
                  </a:tblGrid>
                  <a:tr h="45950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Statement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Reason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5304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𝐸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is midpoint of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>
                                      <a:effectLst/>
                                    </a:rPr>
                                    <m:t>𝐵𝐷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>
                                      <a:effectLst/>
                                    </a:rPr>
                                    <m:t>𝐴𝐶</m:t>
                                  </m:r>
                                </m:e>
                              </m:acc>
                            </m:oMath>
                          </a14:m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75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>
                                      <a:effectLst/>
                                    </a:rPr>
                                    <m:t>𝐵𝐸</m:t>
                                  </m:r>
                                </m:e>
                              </m:acc>
                              <m:r>
                                <a:rPr lang="en-US" sz="1400">
                                  <a:effectLst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4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>
                                      <a:effectLst/>
                                    </a:rPr>
                                    <m:t>𝐷𝐸</m:t>
                                  </m:r>
                                </m:e>
                              </m:acc>
                              <m:r>
                                <a:rPr lang="en-US" sz="1400">
                                  <a:effectLst/>
                                </a:rPr>
                                <m:t>,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4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>
                                      <a:effectLst/>
                                    </a:rPr>
                                    <m:t>𝐴𝐸</m:t>
                                  </m:r>
                                </m:e>
                              </m:acc>
                              <m:r>
                                <a:rPr lang="en-US" sz="1400">
                                  <a:effectLst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400">
                                      <a:effectLst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>
                                      <a:effectLst/>
                                    </a:rPr>
                                    <m:t>𝐶𝐸</m:t>
                                  </m:r>
                                </m:e>
                              </m:acc>
                            </m:oMath>
                          </a14:m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75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3. </a:t>
                          </a:r>
                          <a:r>
                            <a:rPr lang="en-US" sz="1400" dirty="0" smtClean="0">
                              <a:effectLst/>
                            </a:rPr>
                            <a:t>  1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≅</m:t>
                              </m:r>
                            </m:oMath>
                          </a14:m>
                          <a:r>
                            <a:rPr lang="en-US" sz="1400" dirty="0">
                              <a:effectLst/>
                            </a:rPr>
                            <a:t>  </a:t>
                          </a:r>
                          <a:r>
                            <a:rPr lang="en-US" sz="1400" dirty="0" smtClean="0">
                              <a:effectLst/>
                            </a:rPr>
                            <a:t> 2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75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4. </a:t>
                          </a:r>
                          <a14:m>
                            <m:oMath xmlns:m="http://schemas.openxmlformats.org/officeDocument/2006/math">
                              <m:r>
                                <a:rPr lang="en-US" sz="1400">
                                  <a:effectLst/>
                                </a:rPr>
                                <m:t>∆</m:t>
                              </m:r>
                              <m:r>
                                <a:rPr lang="en-US" sz="1400">
                                  <a:effectLst/>
                                </a:rPr>
                                <m:t>𝐴𝐵𝐸</m:t>
                              </m:r>
                              <m:r>
                                <a:rPr lang="en-US" sz="1400">
                                  <a:effectLst/>
                                </a:rPr>
                                <m:t>≅∆</m:t>
                              </m:r>
                              <m:r>
                                <a:rPr lang="en-US" sz="1400">
                                  <a:effectLst/>
                                </a:rPr>
                                <m:t>𝐶𝐷𝐸</m:t>
                              </m:r>
                            </m:oMath>
                          </a14:m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4.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7084981"/>
                  </p:ext>
                </p:extLst>
              </p:nvPr>
            </p:nvGraphicFramePr>
            <p:xfrm>
              <a:off x="2322968" y="3311236"/>
              <a:ext cx="6581775" cy="343976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504569"/>
                    <a:gridCol w="4077206"/>
                  </a:tblGrid>
                  <a:tr h="45950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Statement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Reason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95304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52229" r="-162774" b="-2121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757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217273" r="-162774" b="-20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757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314414" r="-162774" b="-1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3.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757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5"/>
                          <a:stretch>
                            <a:fillRect t="-414414" r="-162774" b="-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4. </a:t>
                          </a:r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265764"/>
              </p:ext>
            </p:extLst>
          </p:nvPr>
        </p:nvGraphicFramePr>
        <p:xfrm>
          <a:off x="3105150" y="5410200"/>
          <a:ext cx="17145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6" imgW="215713" imgH="203024" progId="Equation.3">
                  <p:embed/>
                </p:oleObj>
              </mc:Choice>
              <mc:Fallback>
                <p:oleObj name="Equation" r:id="rId6" imgW="215713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5410200"/>
                        <a:ext cx="17145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124550"/>
              </p:ext>
            </p:extLst>
          </p:nvPr>
        </p:nvGraphicFramePr>
        <p:xfrm>
          <a:off x="2647950" y="5410200"/>
          <a:ext cx="17145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8" imgW="215713" imgH="203024" progId="Equation.3">
                  <p:embed/>
                </p:oleObj>
              </mc:Choice>
              <mc:Fallback>
                <p:oleObj name="Equation" r:id="rId8" imgW="215713" imgH="2030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5410200"/>
                        <a:ext cx="17145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1" y="1256516"/>
            <a:ext cx="8599942" cy="203132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Choices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Vertical angles are congruent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Side-Angle-Side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Angle-Angle-Side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Corresponding angles are congruent when a transversal passes through parallel lines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 midpoint creates two congruent segments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 bisector creates two congruent segments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Angle-Side-Angle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-6928"/>
                <a:ext cx="3352800" cy="5036127"/>
              </a:xfr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>
                <a:noAutofit/>
              </a:bodyPr>
              <a:lstStyle/>
              <a:p>
                <a:pPr lvl="0"/>
                <a:endParaRPr lang="en-US" sz="1400" dirty="0" smtClean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1600" dirty="0" smtClean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graphing the midpoint indicated, write the coordinates in the boxes provided.</a:t>
                </a:r>
              </a:p>
              <a:p>
                <a:r>
                  <a:rPr lang="en-US" sz="1600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Graph point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𝑱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m:t>𝑯𝑲</m:t>
                        </m:r>
                      </m:e>
                    </m:acc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m:t>𝑮𝑳</m:t>
                        </m:r>
                      </m:e>
                    </m:acc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∆</m:t>
                    </m:r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𝑲𝑳𝑱</m:t>
                    </m:r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≅∆</m:t>
                    </m:r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𝑯𝑮𝑱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given the following coordinates:</a:t>
                </a:r>
                <a:endParaRPr lang="en-US" sz="20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𝑮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−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−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𝑯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−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−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8),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𝑲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(1, 0), and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𝑳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(4,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m:t>−</m:t>
                    </m:r>
                  </m:oMath>
                </a14:m>
                <a:r>
                  <a:rPr lang="en-US" sz="20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endParaRPr lang="en-US" sz="20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-6928"/>
                <a:ext cx="3352800" cy="5036127"/>
              </a:xfrm>
              <a:blipFill rotWithShape="1">
                <a:blip r:embed="rId2"/>
                <a:stretch>
                  <a:fillRect l="-1273" r="-3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Graph paper 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71925" y="0"/>
            <a:ext cx="5172075" cy="5638800"/>
          </a:xfrm>
          <a:prstGeom prst="rect">
            <a:avLst/>
          </a:prstGeom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200"/>
            <a:ext cx="38195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12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52400"/>
                <a:ext cx="2590800" cy="4648200"/>
              </a:xfrm>
              <a:solidFill>
                <a:schemeClr val="accent4">
                  <a:lumMod val="75000"/>
                </a:schemeClr>
              </a:solidFill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𝑿𝒀𝒁</m:t>
                    </m:r>
                  </m:oMath>
                </a14:m>
                <a:r>
                  <a:rPr lang="en-US" sz="2400" b="1" dirty="0"/>
                  <a:t> has coordinates </a:t>
                </a:r>
                <a14:m>
                  <m:oMath xmlns:m="http://schemas.openxmlformats.org/officeDocument/2006/math">
                    <m:r>
                      <a:rPr lang="en-US" sz="2400" b="1" i="1"/>
                      <m:t>𝑿</m:t>
                    </m:r>
                  </m:oMath>
                </a14:m>
                <a:r>
                  <a:rPr lang="en-US" sz="2400" b="1" dirty="0"/>
                  <a:t>(2, 4), </a:t>
                </a:r>
                <a14:m>
                  <m:oMath xmlns:m="http://schemas.openxmlformats.org/officeDocument/2006/math">
                    <m:r>
                      <a:rPr lang="en-US" sz="2400" b="1" i="1"/>
                      <m:t>𝒀</m:t>
                    </m:r>
                  </m:oMath>
                </a14:m>
                <a:r>
                  <a:rPr lang="en-US" sz="2400" b="1" dirty="0"/>
                  <a:t>(5, 6) and </a:t>
                </a:r>
                <a14:m>
                  <m:oMath xmlns:m="http://schemas.openxmlformats.org/officeDocument/2006/math">
                    <m:r>
                      <a:rPr lang="en-US" sz="2400" b="1" i="1"/>
                      <m:t>𝒁</m:t>
                    </m:r>
                  </m:oMath>
                </a14:m>
                <a:r>
                  <a:rPr lang="en-US" sz="2400" b="1" dirty="0"/>
                  <a:t>(4, 0).  </a:t>
                </a:r>
                <a:endParaRPr lang="en-US" sz="2400" b="1" dirty="0" smtClean="0"/>
              </a:p>
              <a:p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𝑼𝑾𝒁</m:t>
                    </m:r>
                  </m:oMath>
                </a14:m>
                <a:r>
                  <a:rPr lang="en-US" sz="2400" b="1" dirty="0"/>
                  <a:t> has one coordinate </a:t>
                </a:r>
                <a14:m>
                  <m:oMath xmlns:m="http://schemas.openxmlformats.org/officeDocument/2006/math">
                    <m:r>
                      <a:rPr lang="en-US" sz="2400" b="1" i="1"/>
                      <m:t>𝑼</m:t>
                    </m:r>
                  </m:oMath>
                </a14:m>
                <a:r>
                  <a:rPr lang="en-US" sz="2400" b="1" dirty="0"/>
                  <a:t>(6, </a:t>
                </a:r>
                <a14:m>
                  <m:oMath xmlns:m="http://schemas.openxmlformats.org/officeDocument/2006/math">
                    <m:r>
                      <a:rPr lang="en-US" sz="2400" b="1" i="1"/>
                      <m:t>−</m:t>
                    </m:r>
                  </m:oMath>
                </a14:m>
                <a:r>
                  <a:rPr lang="en-US" sz="2400" b="1" dirty="0"/>
                  <a:t>4).  What are the coordinates of </a:t>
                </a:r>
                <a14:m>
                  <m:oMath xmlns:m="http://schemas.openxmlformats.org/officeDocument/2006/math">
                    <m:r>
                      <a:rPr lang="en-US" sz="2400" b="1" i="1"/>
                      <m:t>𝑾</m:t>
                    </m:r>
                  </m:oMath>
                </a14:m>
                <a:r>
                  <a:rPr lang="en-US" sz="2400" b="1" dirty="0"/>
                  <a:t> so that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𝑿𝒀𝒁</m:t>
                    </m:r>
                    <m:r>
                      <a:rPr lang="en-US" sz="2400" b="1" i="1"/>
                      <m:t>≅∆</m:t>
                    </m:r>
                    <m:r>
                      <a:rPr lang="en-US" sz="2400" b="1" i="1"/>
                      <m:t>𝑼𝑾𝒁</m:t>
                    </m:r>
                  </m:oMath>
                </a14:m>
                <a:r>
                  <a:rPr lang="en-US" sz="2400" b="1" dirty="0"/>
                  <a:t>?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52400"/>
                <a:ext cx="2590800" cy="4648200"/>
              </a:xfrm>
              <a:blipFill rotWithShape="1">
                <a:blip r:embed="rId2"/>
                <a:stretch>
                  <a:fillRect l="-2353" t="-3408" r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Graph paper 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71925" y="0"/>
            <a:ext cx="5172075" cy="56388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638800"/>
            <a:ext cx="26765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4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76200"/>
                <a:ext cx="7848600" cy="1752600"/>
              </a:xfrm>
              <a:solidFill>
                <a:schemeClr val="accent1">
                  <a:lumMod val="75000"/>
                </a:schemeClr>
              </a:solidFill>
            </p:spPr>
            <p:txBody>
              <a:bodyPr>
                <a:normAutofit lnSpcReduction="10000"/>
              </a:bodyPr>
              <a:lstStyle/>
              <a:p>
                <a:endPara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coordinates of triangle </a:t>
                </a:r>
                <a14:m>
                  <m:oMath xmlns:m="http://schemas.openxmlformats.org/officeDocument/2006/math">
                    <m:r>
                      <a:rPr lang="en-US" sz="2400" b="1" i="1"/>
                      <m:t>𝑨𝑩𝑪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/>
                      <m:t>−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5, 1), </a:t>
                </a:r>
                <a14:m>
                  <m:oMath xmlns:m="http://schemas.openxmlformats.org/officeDocument/2006/math">
                    <m:r>
                      <a:rPr lang="en-US" sz="2400" b="1" i="1"/>
                      <m:t>𝑩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b="1" i="1"/>
                      <m:t>−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2, </a:t>
                </a:r>
                <a14:m>
                  <m:oMath xmlns:m="http://schemas.openxmlformats.org/officeDocument/2006/math">
                    <m:r>
                      <a:rPr lang="en-US" sz="2400" b="1" i="1"/>
                      <m:t>−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3) and </a:t>
                </a:r>
                <a14:m>
                  <m:oMath xmlns:m="http://schemas.openxmlformats.org/officeDocument/2006/math">
                    <m:r>
                      <a:rPr lang="en-US" sz="2400" b="1" i="1"/>
                      <m:t>𝑪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(1, 0).  What would be the lengths of the sides of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𝑫𝑬𝑭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in order for </a:t>
                </a:r>
                <a14:m>
                  <m:oMath xmlns:m="http://schemas.openxmlformats.org/officeDocument/2006/math">
                    <m:r>
                      <a:rPr lang="en-US" sz="2400" b="1" i="1"/>
                      <m:t>∆</m:t>
                    </m:r>
                    <m:r>
                      <a:rPr lang="en-US" sz="2400" b="1" i="1"/>
                      <m:t>𝑨𝑩𝑪</m:t>
                    </m:r>
                    <m:r>
                      <a:rPr lang="en-US" sz="2400" b="1" i="1"/>
                      <m:t>≅∆</m:t>
                    </m:r>
                    <m:r>
                      <a:rPr lang="en-US" sz="2400" b="1" i="1"/>
                      <m:t>𝑫𝑬𝑭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76200"/>
                <a:ext cx="7848600" cy="1752600"/>
              </a:xfrm>
              <a:blipFill rotWithShape="1">
                <a:blip r:embed="rId2"/>
                <a:stretch>
                  <a:fillRect l="-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 descr="Graph pap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5638800" cy="491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581525"/>
            <a:ext cx="17335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72075"/>
            <a:ext cx="17335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17430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514" y="152400"/>
                <a:ext cx="8655885" cy="3352800"/>
              </a:xfrm>
              <a:solidFill>
                <a:schemeClr val="accent5">
                  <a:lumMod val="75000"/>
                </a:schemeClr>
              </a:solidFill>
            </p:spPr>
            <p:txBody>
              <a:bodyPr>
                <a:normAutofit/>
              </a:bodyPr>
              <a:lstStyle/>
              <a:p>
                <a:pPr marL="0" lvl="0" indent="0">
                  <a:buNone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Directions:  After showing your thinking, write your answer in each box.</a:t>
                </a:r>
              </a:p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b="1" i="1"/>
                      <m:t>𝒎</m:t>
                    </m:r>
                    <m:r>
                      <a:rPr lang="en-US" sz="2800" b="1" i="1"/>
                      <m:t> </m:t>
                    </m:r>
                    <m:r>
                      <a:rPr lang="en-US" sz="2800" b="1" i="1"/>
                      <m:t>𝑹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33°, </a:t>
                </a:r>
                <a14:m>
                  <m:oMath xmlns:m="http://schemas.openxmlformats.org/officeDocument/2006/math">
                    <m:r>
                      <a:rPr lang="en-US" sz="2800" b="1" i="1"/>
                      <m:t>𝒎</m:t>
                    </m:r>
                    <m:r>
                      <a:rPr lang="en-US" sz="2800" b="1" i="1"/>
                      <m:t> </m:t>
                    </m:r>
                    <m:r>
                      <a:rPr lang="en-US" sz="2800" b="1" i="1"/>
                      <m:t>𝑷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101° and </a:t>
                </a:r>
                <a14:m>
                  <m:oMath xmlns:m="http://schemas.openxmlformats.org/officeDocument/2006/math">
                    <m:r>
                      <a:rPr lang="en-US" sz="2800" b="1" i="1"/>
                      <m:t>𝒎</m:t>
                    </m:r>
                    <m:r>
                      <a:rPr lang="en-US" sz="2800" b="1" i="1"/>
                      <m:t> </m:t>
                    </m:r>
                    <m:r>
                      <a:rPr lang="en-US" sz="2800" b="1" i="1"/>
                      <m:t>𝑸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(5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– 4)°,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/>
                        </m:ctrlPr>
                      </m:accPr>
                      <m:e>
                        <m:r>
                          <a:rPr lang="en-US" sz="2800" b="1" i="1"/>
                          <m:t>𝑷𝑸</m:t>
                        </m:r>
                      </m:e>
                    </m:acc>
                    <m:r>
                      <a:rPr lang="en-US" sz="2800" b="1" i="1"/>
                      <m:t>≅</m:t>
                    </m:r>
                    <m:acc>
                      <m:accPr>
                        <m:chr m:val="̅"/>
                        <m:ctrlPr>
                          <a:rPr lang="en-US" sz="2800" b="1" i="1"/>
                        </m:ctrlPr>
                      </m:accPr>
                      <m:e>
                        <m:r>
                          <a:rPr lang="en-US" sz="2800" b="1" i="1"/>
                          <m:t>𝑪𝑺</m:t>
                        </m:r>
                      </m:e>
                    </m:acc>
                    <m:r>
                      <a:rPr lang="en-US" sz="2800" b="1" i="1"/>
                      <m:t>, </m:t>
                    </m:r>
                    <m:acc>
                      <m:accPr>
                        <m:chr m:val="̅"/>
                        <m:ctrlPr>
                          <a:rPr lang="en-US" sz="2800" b="1" i="1"/>
                        </m:ctrlPr>
                      </m:accPr>
                      <m:e>
                        <m:r>
                          <a:rPr lang="en-US" sz="2800" b="1" i="1"/>
                          <m:t>𝑹𝑸</m:t>
                        </m:r>
                      </m:e>
                    </m:acc>
                    <m:r>
                      <a:rPr lang="en-US" sz="2800" b="1" i="1"/>
                      <m:t>≅</m:t>
                    </m:r>
                    <m:acc>
                      <m:accPr>
                        <m:chr m:val="̅"/>
                        <m:ctrlPr>
                          <a:rPr lang="en-US" sz="2800" b="1" i="1"/>
                        </m:ctrlPr>
                      </m:accPr>
                      <m:e>
                        <m:r>
                          <a:rPr lang="en-US" sz="2800" b="1" i="1"/>
                          <m:t>𝑨𝑺</m:t>
                        </m:r>
                      </m:e>
                    </m:acc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2800" b="1" i="1"/>
                      <m:t>𝒎</m:t>
                    </m:r>
                    <m:r>
                      <a:rPr lang="en-US" sz="2800" b="1" i="1"/>
                      <m:t> </m:t>
                    </m:r>
                    <m:r>
                      <a:rPr lang="en-US" sz="2800" b="1" i="1"/>
                      <m:t>𝑺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(2</a:t>
                </a:r>
                <a14:m>
                  <m:oMath xmlns:m="http://schemas.openxmlformats.org/officeDocument/2006/math">
                    <m:r>
                      <a:rPr lang="en-US" sz="2800" b="1" i="1"/>
                      <m:t>𝒚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+ 8)°, what are the values of 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/>
                      <m:t>𝒚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so that </a:t>
                </a:r>
                <a14:m>
                  <m:oMath xmlns:m="http://schemas.openxmlformats.org/officeDocument/2006/math">
                    <m:r>
                      <a:rPr lang="en-US" sz="2800" b="1" i="1"/>
                      <m:t>∆</m:t>
                    </m:r>
                    <m:r>
                      <a:rPr lang="en-US" sz="2800" b="1" i="1"/>
                      <m:t>𝑹𝑷𝑸</m:t>
                    </m:r>
                    <m:r>
                      <a:rPr lang="en-US" sz="2800" b="1" i="1"/>
                      <m:t>≅∆</m:t>
                    </m:r>
                    <m:r>
                      <a:rPr lang="en-US" sz="2800" b="1" i="1"/>
                      <m:t>𝑨𝑪𝑺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514" y="152400"/>
                <a:ext cx="8655885" cy="3352800"/>
              </a:xfrm>
              <a:blipFill rotWithShape="1">
                <a:blip r:embed="rId2"/>
                <a:stretch>
                  <a:fillRect l="-1128" r="-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972244"/>
            <a:ext cx="5058177" cy="82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1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228600"/>
                <a:ext cx="8229600" cy="1789176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for the values of </a:t>
                </a:r>
                <a14:m>
                  <m:oMath xmlns:m="http://schemas.openxmlformats.org/officeDocument/2006/math">
                    <m:r>
                      <a:rPr lang="en-US" sz="2800" b="1" i="1"/>
                      <m:t>𝒙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1" i="1"/>
                      <m:t>𝒚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b="1" i="1"/>
                      <m:t>𝒛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so that </a:t>
                </a:r>
                <a14:m>
                  <m:oMath xmlns:m="http://schemas.openxmlformats.org/officeDocument/2006/math">
                    <m:r>
                      <a:rPr lang="en-US" sz="2800" b="1" i="1"/>
                      <m:t>∆</m:t>
                    </m:r>
                    <m:r>
                      <a:rPr lang="en-US" sz="2800" b="1" i="1"/>
                      <m:t>𝑭𝑶𝑼</m:t>
                    </m:r>
                    <m:r>
                      <a:rPr lang="en-US" sz="2800" b="1" i="1"/>
                      <m:t>≅∆</m:t>
                    </m:r>
                    <m:r>
                      <a:rPr lang="en-US" sz="2800" b="1" i="1"/>
                      <m:t>𝑺𝑹𝑼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by Side-Side-Side. 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228600"/>
                <a:ext cx="8229600" cy="1789176"/>
              </a:xfrm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triangle congruence 1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1" y="1828801"/>
            <a:ext cx="3953279" cy="381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1" y="6048375"/>
            <a:ext cx="60864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07651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169</TotalTime>
  <Words>352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Summer</vt:lpstr>
      <vt:lpstr>Microsoft Equation 3.0</vt:lpstr>
      <vt:lpstr>Geometry Review PPT Finnegan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Review PPT Finnegan 2013</dc:title>
  <dc:creator>Jenna Finnegan</dc:creator>
  <cp:lastModifiedBy>Jenna Finnegan</cp:lastModifiedBy>
  <cp:revision>18</cp:revision>
  <dcterms:created xsi:type="dcterms:W3CDTF">2013-10-15T22:20:27Z</dcterms:created>
  <dcterms:modified xsi:type="dcterms:W3CDTF">2013-10-16T22:27:39Z</dcterms:modified>
</cp:coreProperties>
</file>