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301" r:id="rId2"/>
    <p:sldId id="302" r:id="rId3"/>
    <p:sldId id="297" r:id="rId4"/>
    <p:sldId id="298" r:id="rId5"/>
    <p:sldId id="295"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305" r:id="rId42"/>
    <p:sldId id="304"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p:restoredTop sz="94666"/>
  </p:normalViewPr>
  <p:slideViewPr>
    <p:cSldViewPr snapToGrid="0" snapToObjects="1">
      <p:cViewPr varScale="1">
        <p:scale>
          <a:sx n="91" d="100"/>
          <a:sy n="91" d="100"/>
        </p:scale>
        <p:origin x="53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556E0E3-B516-C94D-8935-8CBD40942E94}" type="datetimeFigureOut">
              <a:rPr lang="en-US" smtClean="0"/>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2337199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56E0E3-B516-C94D-8935-8CBD40942E94}"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228124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56E0E3-B516-C94D-8935-8CBD40942E94}"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185771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56E0E3-B516-C94D-8935-8CBD40942E94}"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C1D27-6F37-7E4A-833D-2A765FA89F66}"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11976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56E0E3-B516-C94D-8935-8CBD40942E94}"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42399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556E0E3-B516-C94D-8935-8CBD40942E94}" type="datetimeFigureOut">
              <a:rPr lang="en-US" smtClean="0"/>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1601850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556E0E3-B516-C94D-8935-8CBD40942E94}" type="datetimeFigureOut">
              <a:rPr lang="en-US" smtClean="0"/>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2667554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56E0E3-B516-C94D-8935-8CBD40942E94}"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3256375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56E0E3-B516-C94D-8935-8CBD40942E94}"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116379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56E0E3-B516-C94D-8935-8CBD40942E94}"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67992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56E0E3-B516-C94D-8935-8CBD40942E94}"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399952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56E0E3-B516-C94D-8935-8CBD40942E94}"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59423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56E0E3-B516-C94D-8935-8CBD40942E94}" type="datetimeFigureOut">
              <a:rPr lang="en-US" smtClean="0"/>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284424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56E0E3-B516-C94D-8935-8CBD40942E94}" type="datetimeFigureOut">
              <a:rPr lang="en-US" smtClean="0"/>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426008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6E0E3-B516-C94D-8935-8CBD40942E94}" type="datetimeFigureOut">
              <a:rPr lang="en-US" smtClean="0"/>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266958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56E0E3-B516-C94D-8935-8CBD40942E94}"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131856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56E0E3-B516-C94D-8935-8CBD40942E94}"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35316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556E0E3-B516-C94D-8935-8CBD40942E94}" type="datetimeFigureOut">
              <a:rPr lang="en-US" smtClean="0"/>
              <a:t>11/20/2017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D9C1D27-6F37-7E4A-833D-2A765FA89F66}" type="slidenum">
              <a:rPr lang="en-US" smtClean="0"/>
              <a:t>‹#›</a:t>
            </a:fld>
            <a:endParaRPr lang="en-US"/>
          </a:p>
        </p:txBody>
      </p:sp>
    </p:spTree>
    <p:extLst>
      <p:ext uri="{BB962C8B-B14F-4D97-AF65-F5344CB8AC3E}">
        <p14:creationId xmlns:p14="http://schemas.microsoft.com/office/powerpoint/2010/main" val="3826254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0.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0.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bin"/><Relationship Id="rId7" Type="http://schemas.openxmlformats.org/officeDocument/2006/relationships/image" Target="../media/image20.png"/><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0.png"/><Relationship Id="rId5" Type="http://schemas.openxmlformats.org/officeDocument/2006/relationships/image" Target="../media/image210.png"/><Relationship Id="rId4" Type="http://schemas.openxmlformats.org/officeDocument/2006/relationships/image" Target="../media/image200.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30.png"/><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0.png"/><Relationship Id="rId4" Type="http://schemas.openxmlformats.org/officeDocument/2006/relationships/image" Target="../media/image290.png"/></Relationships>
</file>

<file path=ppt/slides/_rels/slide17.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34.png"/><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38.png"/><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350.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60.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10.png"/></Relationships>
</file>

<file path=ppt/slides/_rels/slide29.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53.png"/><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audio" Target="../media/audio2.bin"/><Relationship Id="rId7" Type="http://schemas.openxmlformats.org/officeDocument/2006/relationships/image" Target="../media/image65.png"/><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audio" Target="../media/audio2.bin"/><Relationship Id="rId7" Type="http://schemas.openxmlformats.org/officeDocument/2006/relationships/image" Target="../media/image72.png"/><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2.png"/><Relationship Id="rId9" Type="http://schemas.openxmlformats.org/officeDocument/2006/relationships/image" Target="../media/image74.png"/></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78.png"/><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87.png"/><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audio" Target="../media/audio2.bin"/><Relationship Id="rId7" Type="http://schemas.openxmlformats.org/officeDocument/2006/relationships/image" Target="../media/image91.png"/><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22000">
              <a:srgbClr val="C00000">
                <a:lumMod val="85000"/>
              </a:srgbClr>
            </a:gs>
            <a:gs pos="94000">
              <a:schemeClr val="accent3">
                <a:lumMod val="45000"/>
                <a:lumOff val="55000"/>
              </a:schemeClr>
            </a:gs>
            <a:gs pos="9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TextBox 11"/>
          <p:cNvSpPr txBox="1"/>
          <p:nvPr/>
        </p:nvSpPr>
        <p:spPr>
          <a:xfrm>
            <a:off x="456026" y="6532930"/>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sp>
        <p:nvSpPr>
          <p:cNvPr id="6" name="TextBox 5"/>
          <p:cNvSpPr txBox="1"/>
          <p:nvPr/>
        </p:nvSpPr>
        <p:spPr>
          <a:xfrm>
            <a:off x="3773215" y="1513490"/>
            <a:ext cx="3964547" cy="1446550"/>
          </a:xfrm>
          <a:prstGeom prst="rect">
            <a:avLst/>
          </a:prstGeom>
          <a:noFill/>
        </p:spPr>
        <p:txBody>
          <a:bodyPr wrap="none" rtlCol="0">
            <a:spAutoFit/>
          </a:bodyPr>
          <a:lstStyle/>
          <a:p>
            <a:r>
              <a:rPr lang="en-US" sz="4400" b="1" dirty="0" smtClean="0"/>
              <a:t>GRUDGE BALL </a:t>
            </a:r>
          </a:p>
          <a:p>
            <a:pPr algn="ctr"/>
            <a:r>
              <a:rPr lang="en-US" sz="4400" b="1" dirty="0" smtClean="0"/>
              <a:t>S1 REVIEW</a:t>
            </a:r>
            <a:endParaRPr lang="en-US" sz="4400" b="1" dirty="0"/>
          </a:p>
        </p:txBody>
      </p:sp>
    </p:spTree>
    <p:extLst>
      <p:ext uri="{BB962C8B-B14F-4D97-AF65-F5344CB8AC3E}">
        <p14:creationId xmlns:p14="http://schemas.microsoft.com/office/powerpoint/2010/main" val="547105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mc:AlternateContent xmlns:mc="http://schemas.openxmlformats.org/markup-compatibility/2006" xmlns:a14="http://schemas.microsoft.com/office/drawing/2010/main">
        <mc:Choice Requires="a14">
          <p:sp>
            <p:nvSpPr>
              <p:cNvPr id="3" name="TextBox 2"/>
              <p:cNvSpPr txBox="1"/>
              <p:nvPr/>
            </p:nvSpPr>
            <p:spPr>
              <a:xfrm>
                <a:off x="1122163" y="871835"/>
                <a:ext cx="5069914" cy="4680961"/>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These can be found using Pythagorean Theorem.</a:t>
                </a:r>
              </a:p>
              <a:p>
                <a:r>
                  <a:rPr lang="en-US" sz="3200" dirty="0" smtClean="0">
                    <a:latin typeface="Arial Rounded MT Bold" charset="0"/>
                    <a:ea typeface="Arial Rounded MT Bold" charset="0"/>
                    <a:cs typeface="Arial Rounded MT Bold" charset="0"/>
                  </a:rPr>
                  <a:t>		OR</a:t>
                </a:r>
              </a:p>
              <a:p>
                <a:r>
                  <a:rPr lang="en-US" sz="3200" dirty="0" smtClean="0">
                    <a:latin typeface="Arial Rounded MT Bold" charset="0"/>
                    <a:ea typeface="Arial Rounded MT Bold" charset="0"/>
                    <a:cs typeface="Arial Rounded MT Bold" charset="0"/>
                  </a:rPr>
                  <a:t>These can be found using a special right triangle pattern. This is a 45, 45, 90  triangle; so, the pattern is a, a, a</a:t>
                </a:r>
                <a14:m>
                  <m:oMath xmlns:m="http://schemas.openxmlformats.org/officeDocument/2006/math">
                    <m:rad>
                      <m:radPr>
                        <m:degHide m:val="on"/>
                        <m:ctrlPr>
                          <a:rPr lang="en-US" sz="3200" b="1" i="1" smtClean="0">
                            <a:latin typeface="Cambria Math" panose="02040503050406030204" pitchFamily="18" charset="0"/>
                            <a:ea typeface="Arial Rounded MT Bold" charset="0"/>
                            <a:cs typeface="Arial Rounded MT Bold" charset="0"/>
                          </a:rPr>
                        </m:ctrlPr>
                      </m:radPr>
                      <m:deg/>
                      <m:e>
                        <m:r>
                          <a:rPr lang="en-US" sz="3200" b="1" i="1" smtClean="0">
                            <a:latin typeface="Cambria Math" charset="0"/>
                            <a:ea typeface="Arial Rounded MT Bold" charset="0"/>
                            <a:cs typeface="Arial Rounded MT Bold" charset="0"/>
                          </a:rPr>
                          <m:t>𝟐</m:t>
                        </m:r>
                      </m:e>
                    </m:rad>
                  </m:oMath>
                </a14:m>
                <a:endParaRPr lang="en-US" sz="3200" dirty="0" smtClean="0">
                  <a:latin typeface="Arial Rounded MT Bold" charset="0"/>
                  <a:ea typeface="Arial Rounded MT Bold" charset="0"/>
                  <a:cs typeface="Arial Rounded MT Bold"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122163" y="871835"/>
                <a:ext cx="5069914" cy="4680961"/>
              </a:xfrm>
              <a:prstGeom prst="rect">
                <a:avLst/>
              </a:prstGeom>
              <a:blipFill rotWithShape="0">
                <a:blip r:embed="rId3"/>
                <a:stretch>
                  <a:fillRect l="-3005" t="-1693" r="-2885" b="-1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388883" y="4314021"/>
                <a:ext cx="239735"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charset="0"/>
                          <a:ea typeface="Cambria Math" charset="0"/>
                          <a:cs typeface="Cambria Math" charset="0"/>
                        </a:rPr>
                        <m:t>°</m:t>
                      </m:r>
                    </m:oMath>
                  </m:oMathPara>
                </a14:m>
                <a:endParaRPr lang="en-US"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388883" y="4314021"/>
                <a:ext cx="239735"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716306" y="4300668"/>
                <a:ext cx="239735"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charset="0"/>
                          <a:ea typeface="Cambria Math" charset="0"/>
                          <a:cs typeface="Cambria Math" charset="0"/>
                        </a:rPr>
                        <m:t>°</m:t>
                      </m:r>
                    </m:oMath>
                  </m:oMathPara>
                </a14:m>
                <a:endParaRPr lang="en-US"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716306" y="4300668"/>
                <a:ext cx="239735" cy="43088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962149" y="4314021"/>
                <a:ext cx="239735"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charset="0"/>
                          <a:ea typeface="Cambria Math" charset="0"/>
                          <a:cs typeface="Cambria Math" charset="0"/>
                        </a:rPr>
                        <m:t>°</m:t>
                      </m:r>
                    </m:oMath>
                  </m:oMathPara>
                </a14:m>
                <a:endParaRPr lang="en-US"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962149" y="4314021"/>
                <a:ext cx="239735" cy="430887"/>
              </a:xfrm>
              <a:prstGeom prst="rect">
                <a:avLst/>
              </a:prstGeom>
              <a:blipFill rotWithShape="0">
                <a:blip r:embed="rId7"/>
                <a:stretch>
                  <a:fillRect/>
                </a:stretch>
              </a:blipFill>
            </p:spPr>
            <p:txBody>
              <a:bodyPr/>
              <a:lstStyle/>
              <a:p>
                <a:r>
                  <a:rPr lang="en-US">
                    <a:noFill/>
                  </a:rPr>
                  <a:t> </a:t>
                </a:r>
              </a:p>
            </p:txBody>
          </p:sp>
        </mc:Fallback>
      </mc:AlternateContent>
      <p:sp>
        <p:nvSpPr>
          <p:cNvPr id="26" name="TextBox 25"/>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8"/>
          <a:stretch>
            <a:fillRect/>
          </a:stretch>
        </p:blipFill>
        <p:spPr>
          <a:xfrm>
            <a:off x="4965140" y="1795627"/>
            <a:ext cx="1880720" cy="1598612"/>
          </a:xfrm>
          <a:prstGeom prst="rect">
            <a:avLst/>
          </a:prstGeom>
        </p:spPr>
      </p:pic>
    </p:spTree>
    <p:extLst>
      <p:ext uri="{BB962C8B-B14F-4D97-AF65-F5344CB8AC3E}">
        <p14:creationId xmlns:p14="http://schemas.microsoft.com/office/powerpoint/2010/main" val="1095144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5" name="TextBox 34"/>
          <p:cNvSpPr txBox="1"/>
          <p:nvPr/>
        </p:nvSpPr>
        <p:spPr>
          <a:xfrm>
            <a:off x="1268244" y="1812804"/>
            <a:ext cx="4649371" cy="4524315"/>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Find the values of the missing side lengths. Explain your reasoning mathematically.</a:t>
            </a:r>
          </a:p>
          <a:p>
            <a:endParaRPr lang="en-US" sz="3200" dirty="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If needed, round answers to the nearest hundredth.</a:t>
            </a:r>
          </a:p>
        </p:txBody>
      </p:sp>
      <p:sp>
        <p:nvSpPr>
          <p:cNvPr id="43" name="TextBox 42"/>
          <p:cNvSpPr txBox="1"/>
          <p:nvPr/>
        </p:nvSpPr>
        <p:spPr>
          <a:xfrm>
            <a:off x="609599" y="508000"/>
            <a:ext cx="11199569" cy="400110"/>
          </a:xfrm>
          <a:prstGeom prst="rect">
            <a:avLst/>
          </a:prstGeom>
          <a:solidFill>
            <a:schemeClr val="accent5">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4							            QUESTIONS: GROUP A</a:t>
            </a:r>
            <a:endParaRPr lang="en-US" sz="2000" dirty="0">
              <a:latin typeface="Arial Rounded MT Bold" charset="0"/>
              <a:ea typeface="Arial Rounded MT Bold" charset="0"/>
              <a:cs typeface="Arial Rounded MT Bold" charset="0"/>
            </a:endParaRPr>
          </a:p>
        </p:txBody>
      </p:sp>
      <mc:AlternateContent xmlns:mc="http://schemas.openxmlformats.org/markup-compatibility/2006" xmlns:a14="http://schemas.microsoft.com/office/drawing/2010/main">
        <mc:Choice Requires="a14">
          <p:sp>
            <p:nvSpPr>
              <p:cNvPr id="15" name="TextBox 14"/>
              <p:cNvSpPr txBox="1"/>
              <p:nvPr/>
            </p:nvSpPr>
            <p:spPr>
              <a:xfrm>
                <a:off x="8958830" y="3989054"/>
                <a:ext cx="693875" cy="461665"/>
              </a:xfrm>
              <a:prstGeom prst="rect">
                <a:avLst/>
              </a:prstGeom>
              <a:noFill/>
            </p:spPr>
            <p:txBody>
              <a:bodyPr wrap="square" rtlCol="0">
                <a:spAutoFit/>
              </a:bodyPr>
              <a:lstStyle/>
              <a:p>
                <a:r>
                  <a:rPr lang="en-US" sz="2400" dirty="0" smtClean="0">
                    <a:latin typeface="Arial Rounded MT Bold" charset="0"/>
                    <a:ea typeface="Arial Rounded MT Bold" charset="0"/>
                    <a:cs typeface="Arial Rounded MT Bold" charset="0"/>
                  </a:rPr>
                  <a:t>60</a:t>
                </a:r>
                <a14:m>
                  <m:oMath xmlns:m="http://schemas.openxmlformats.org/officeDocument/2006/math">
                    <m:r>
                      <a:rPr lang="en-US" sz="2400" i="1" smtClean="0">
                        <a:latin typeface="Cambria Math" charset="0"/>
                        <a:ea typeface="Cambria Math" charset="0"/>
                        <a:cs typeface="Cambria Math" charset="0"/>
                      </a:rPr>
                      <m:t>°</m:t>
                    </m:r>
                  </m:oMath>
                </a14:m>
                <a:endParaRPr lang="en-US" sz="2400" dirty="0">
                  <a:latin typeface="Arial Rounded MT Bold" charset="0"/>
                  <a:ea typeface="Arial Rounded MT Bold" charset="0"/>
                  <a:cs typeface="Arial Rounded MT Bold"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8958830" y="3989054"/>
                <a:ext cx="693875" cy="461665"/>
              </a:xfrm>
              <a:prstGeom prst="rect">
                <a:avLst/>
              </a:prstGeom>
              <a:blipFill rotWithShape="0">
                <a:blip r:embed="rId5"/>
                <a:stretch>
                  <a:fillRect l="-14159" t="-10526" b="-28947"/>
                </a:stretch>
              </a:blipFill>
            </p:spPr>
            <p:txBody>
              <a:bodyPr/>
              <a:lstStyle/>
              <a:p>
                <a:r>
                  <a:rPr lang="en-US">
                    <a:noFill/>
                  </a:rPr>
                  <a:t> </a:t>
                </a:r>
              </a:p>
            </p:txBody>
          </p:sp>
        </mc:Fallback>
      </mc:AlternateContent>
      <p:sp>
        <p:nvSpPr>
          <p:cNvPr id="16" name="TextBox 15"/>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3" name="Picture 2"/>
          <p:cNvPicPr>
            <a:picLocks noChangeAspect="1"/>
          </p:cNvPicPr>
          <p:nvPr/>
        </p:nvPicPr>
        <p:blipFill>
          <a:blip r:embed="rId6"/>
          <a:stretch>
            <a:fillRect/>
          </a:stretch>
        </p:blipFill>
        <p:spPr>
          <a:xfrm>
            <a:off x="1561926" y="1175765"/>
            <a:ext cx="7072027" cy="936814"/>
          </a:xfrm>
          <a:prstGeom prst="rect">
            <a:avLst/>
          </a:prstGeom>
        </p:spPr>
      </p:pic>
      <p:pic>
        <p:nvPicPr>
          <p:cNvPr id="5" name="Picture 4"/>
          <p:cNvPicPr>
            <a:picLocks noChangeAspect="1"/>
          </p:cNvPicPr>
          <p:nvPr/>
        </p:nvPicPr>
        <p:blipFill>
          <a:blip r:embed="rId7"/>
          <a:stretch>
            <a:fillRect/>
          </a:stretch>
        </p:blipFill>
        <p:spPr>
          <a:xfrm>
            <a:off x="1451413" y="2060846"/>
            <a:ext cx="2457450" cy="1885950"/>
          </a:xfrm>
          <a:prstGeom prst="rect">
            <a:avLst/>
          </a:prstGeom>
        </p:spPr>
      </p:pic>
      <p:pic>
        <p:nvPicPr>
          <p:cNvPr id="6" name="Picture 5"/>
          <p:cNvPicPr>
            <a:picLocks noChangeAspect="1"/>
          </p:cNvPicPr>
          <p:nvPr/>
        </p:nvPicPr>
        <p:blipFill>
          <a:blip r:embed="rId8"/>
          <a:stretch>
            <a:fillRect/>
          </a:stretch>
        </p:blipFill>
        <p:spPr>
          <a:xfrm>
            <a:off x="4479924" y="2286933"/>
            <a:ext cx="5062657" cy="550859"/>
          </a:xfrm>
          <a:prstGeom prst="rect">
            <a:avLst/>
          </a:prstGeom>
        </p:spPr>
      </p:pic>
      <p:pic>
        <p:nvPicPr>
          <p:cNvPr id="7" name="Picture 6"/>
          <p:cNvPicPr>
            <a:picLocks noChangeAspect="1"/>
          </p:cNvPicPr>
          <p:nvPr/>
        </p:nvPicPr>
        <p:blipFill>
          <a:blip r:embed="rId9"/>
          <a:stretch>
            <a:fillRect/>
          </a:stretch>
        </p:blipFill>
        <p:spPr>
          <a:xfrm>
            <a:off x="5103227" y="3216973"/>
            <a:ext cx="2674428" cy="2815187"/>
          </a:xfrm>
          <a:prstGeom prst="rect">
            <a:avLst/>
          </a:prstGeom>
        </p:spPr>
      </p:pic>
    </p:spTree>
    <p:extLst>
      <p:ext uri="{BB962C8B-B14F-4D97-AF65-F5344CB8AC3E}">
        <p14:creationId xmlns:p14="http://schemas.microsoft.com/office/powerpoint/2010/main" val="108482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mc:AlternateContent xmlns:mc="http://schemas.openxmlformats.org/markup-compatibility/2006" xmlns:a14="http://schemas.microsoft.com/office/drawing/2010/main">
        <mc:Choice Requires="a14">
          <p:sp>
            <p:nvSpPr>
              <p:cNvPr id="3" name="TextBox 2"/>
              <p:cNvSpPr txBox="1"/>
              <p:nvPr/>
            </p:nvSpPr>
            <p:spPr>
              <a:xfrm>
                <a:off x="1122163" y="871835"/>
                <a:ext cx="5069914" cy="4078296"/>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These can be found using the 30, 60, 90  triangle pattern; a, a, a</a:t>
                </a:r>
                <a14:m>
                  <m:oMath xmlns:m="http://schemas.openxmlformats.org/officeDocument/2006/math">
                    <m:rad>
                      <m:radPr>
                        <m:degHide m:val="on"/>
                        <m:ctrlPr>
                          <a:rPr lang="en-US" sz="3200" b="1" i="1" smtClean="0">
                            <a:latin typeface="Cambria Math" panose="02040503050406030204" pitchFamily="18" charset="0"/>
                            <a:ea typeface="Arial Rounded MT Bold" charset="0"/>
                            <a:cs typeface="Arial Rounded MT Bold" charset="0"/>
                          </a:rPr>
                        </m:ctrlPr>
                      </m:radPr>
                      <m:deg/>
                      <m:e>
                        <m:r>
                          <a:rPr lang="en-US" sz="3200" b="1" i="1" smtClean="0">
                            <a:latin typeface="Cambria Math" charset="0"/>
                            <a:ea typeface="Arial Rounded MT Bold" charset="0"/>
                            <a:cs typeface="Arial Rounded MT Bold" charset="0"/>
                          </a:rPr>
                          <m:t>𝟑</m:t>
                        </m:r>
                      </m:e>
                    </m:rad>
                  </m:oMath>
                </a14:m>
                <a:r>
                  <a:rPr lang="en-US" sz="3200" dirty="0" smtClean="0">
                    <a:latin typeface="Arial Rounded MT Bold" charset="0"/>
                    <a:ea typeface="Arial Rounded MT Bold" charset="0"/>
                    <a:cs typeface="Arial Rounded MT Bold" charset="0"/>
                  </a:rPr>
                  <a:t>.</a:t>
                </a:r>
              </a:p>
              <a:p>
                <a:r>
                  <a:rPr lang="en-US" sz="3200" dirty="0" smtClean="0">
                    <a:latin typeface="Arial Rounded MT Bold" charset="0"/>
                    <a:ea typeface="Arial Rounded MT Bold" charset="0"/>
                    <a:cs typeface="Arial Rounded MT Bold" charset="0"/>
                  </a:rPr>
                  <a:t>		OR</a:t>
                </a:r>
              </a:p>
              <a:p>
                <a:r>
                  <a:rPr lang="en-US" sz="3200" dirty="0" smtClean="0">
                    <a:latin typeface="Arial Rounded MT Bold" charset="0"/>
                    <a:ea typeface="Arial Rounded MT Bold" charset="0"/>
                    <a:cs typeface="Arial Rounded MT Bold" charset="0"/>
                  </a:rPr>
                  <a:t>These can be found using trigonometry; SOH-CAH-TOA. </a:t>
                </a:r>
              </a:p>
            </p:txBody>
          </p:sp>
        </mc:Choice>
        <mc:Fallback xmlns="">
          <p:sp>
            <p:nvSpPr>
              <p:cNvPr id="3" name="TextBox 2"/>
              <p:cNvSpPr txBox="1">
                <a:spLocks noRot="1" noChangeAspect="1" noMove="1" noResize="1" noEditPoints="1" noAdjustHandles="1" noChangeArrowheads="1" noChangeShapeType="1" noTextEdit="1"/>
              </p:cNvSpPr>
              <p:nvPr/>
            </p:nvSpPr>
            <p:spPr>
              <a:xfrm>
                <a:off x="1122163" y="871835"/>
                <a:ext cx="5069914" cy="4078296"/>
              </a:xfrm>
              <a:prstGeom prst="rect">
                <a:avLst/>
              </a:prstGeom>
              <a:blipFill rotWithShape="0">
                <a:blip r:embed="rId3"/>
                <a:stretch>
                  <a:fillRect l="-3005" t="-1943" b="-4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754348" y="5088688"/>
                <a:ext cx="239735"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charset="0"/>
                          <a:ea typeface="Cambria Math" charset="0"/>
                          <a:cs typeface="Cambria Math" charset="0"/>
                        </a:rPr>
                        <m:t>°</m:t>
                      </m:r>
                    </m:oMath>
                  </m:oMathPara>
                </a14:m>
                <a:endParaRPr lang="en-US"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754348" y="5088688"/>
                <a:ext cx="239735" cy="43088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980681" y="1385063"/>
                <a:ext cx="239735"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charset="0"/>
                          <a:ea typeface="Cambria Math" charset="0"/>
                          <a:cs typeface="Cambria Math" charset="0"/>
                        </a:rPr>
                        <m:t>°</m:t>
                      </m:r>
                    </m:oMath>
                  </m:oMathPara>
                </a14:m>
                <a:endParaRPr lang="en-US"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980681" y="1385063"/>
                <a:ext cx="239735"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260849" y="1389042"/>
                <a:ext cx="239735"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charset="0"/>
                          <a:ea typeface="Cambria Math" charset="0"/>
                          <a:cs typeface="Cambria Math" charset="0"/>
                        </a:rPr>
                        <m:t>°</m:t>
                      </m:r>
                    </m:oMath>
                  </m:oMathPara>
                </a14:m>
                <a:endParaRPr lang="en-US"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260849" y="1389042"/>
                <a:ext cx="239735" cy="43088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537252" y="1393021"/>
                <a:ext cx="239735"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charset="0"/>
                          <a:ea typeface="Cambria Math" charset="0"/>
                          <a:cs typeface="Cambria Math" charset="0"/>
                        </a:rPr>
                        <m:t>°</m:t>
                      </m:r>
                    </m:oMath>
                  </m:oMathPara>
                </a14:m>
                <a:endParaRPr lang="en-US" sz="28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537252" y="1393021"/>
                <a:ext cx="239735" cy="430887"/>
              </a:xfrm>
              <a:prstGeom prst="rect">
                <a:avLst/>
              </a:prstGeom>
              <a:blipFill rotWithShape="0">
                <a:blip r:embed="rId8"/>
                <a:stretch>
                  <a:fillRect/>
                </a:stretch>
              </a:blipFill>
            </p:spPr>
            <p:txBody>
              <a:bodyPr/>
              <a:lstStyle/>
              <a:p>
                <a:r>
                  <a:rPr lang="en-US">
                    <a:noFill/>
                  </a:rPr>
                  <a:t> </a:t>
                </a:r>
              </a:p>
            </p:txBody>
          </p:sp>
        </mc:Fallback>
      </mc:AlternateContent>
      <p:sp>
        <p:nvSpPr>
          <p:cNvPr id="36" name="TextBox 35"/>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9"/>
          <a:stretch>
            <a:fillRect/>
          </a:stretch>
        </p:blipFill>
        <p:spPr>
          <a:xfrm>
            <a:off x="3776987" y="2320385"/>
            <a:ext cx="3877155" cy="1057406"/>
          </a:xfrm>
          <a:prstGeom prst="rect">
            <a:avLst/>
          </a:prstGeom>
        </p:spPr>
      </p:pic>
    </p:spTree>
    <p:extLst>
      <p:ext uri="{BB962C8B-B14F-4D97-AF65-F5344CB8AC3E}">
        <p14:creationId xmlns:p14="http://schemas.microsoft.com/office/powerpoint/2010/main" val="597058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5" name="TextBox 34"/>
          <p:cNvSpPr txBox="1"/>
          <p:nvPr/>
        </p:nvSpPr>
        <p:spPr>
          <a:xfrm>
            <a:off x="1268244" y="1812804"/>
            <a:ext cx="4649371" cy="5016758"/>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Find the values of the missing side lengths x and y. Explain your reasoning mathematically.</a:t>
            </a:r>
          </a:p>
          <a:p>
            <a:endParaRPr lang="en-US" sz="3200" dirty="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If needed, round answers to the nearest hundredth.</a:t>
            </a:r>
          </a:p>
          <a:p>
            <a:endParaRPr lang="en-US" sz="3200" dirty="0" smtClean="0">
              <a:latin typeface="Arial Rounded MT Bold" charset="0"/>
              <a:ea typeface="Arial Rounded MT Bold" charset="0"/>
              <a:cs typeface="Arial Rounded MT Bold" charset="0"/>
            </a:endParaRPr>
          </a:p>
        </p:txBody>
      </p:sp>
      <p:sp>
        <p:nvSpPr>
          <p:cNvPr id="43" name="TextBox 42"/>
          <p:cNvSpPr txBox="1"/>
          <p:nvPr/>
        </p:nvSpPr>
        <p:spPr>
          <a:xfrm>
            <a:off x="609599" y="508000"/>
            <a:ext cx="11199569" cy="400110"/>
          </a:xfrm>
          <a:prstGeom prst="rect">
            <a:avLst/>
          </a:prstGeom>
          <a:solidFill>
            <a:schemeClr val="accent5">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5							            QUESTIONS: GROUP A</a:t>
            </a:r>
            <a:endParaRPr lang="en-US" sz="2000" dirty="0">
              <a:latin typeface="Arial Rounded MT Bold" charset="0"/>
              <a:ea typeface="Arial Rounded MT Bold" charset="0"/>
              <a:cs typeface="Arial Rounded MT Bold" charset="0"/>
            </a:endParaRPr>
          </a:p>
        </p:txBody>
      </p:sp>
      <p:sp>
        <p:nvSpPr>
          <p:cNvPr id="18" name="TextBox 17"/>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5" name="Picture 4"/>
          <p:cNvPicPr>
            <a:picLocks noChangeAspect="1"/>
          </p:cNvPicPr>
          <p:nvPr/>
        </p:nvPicPr>
        <p:blipFill>
          <a:blip r:embed="rId5"/>
          <a:stretch>
            <a:fillRect/>
          </a:stretch>
        </p:blipFill>
        <p:spPr>
          <a:xfrm>
            <a:off x="1085356" y="1235869"/>
            <a:ext cx="4033181" cy="3695744"/>
          </a:xfrm>
          <a:prstGeom prst="rect">
            <a:avLst/>
          </a:prstGeom>
        </p:spPr>
      </p:pic>
      <p:pic>
        <p:nvPicPr>
          <p:cNvPr id="6" name="Picture 5"/>
          <p:cNvPicPr>
            <a:picLocks noChangeAspect="1"/>
          </p:cNvPicPr>
          <p:nvPr/>
        </p:nvPicPr>
        <p:blipFill>
          <a:blip r:embed="rId6"/>
          <a:stretch>
            <a:fillRect/>
          </a:stretch>
        </p:blipFill>
        <p:spPr>
          <a:xfrm>
            <a:off x="5875716" y="1485045"/>
            <a:ext cx="3519417" cy="806210"/>
          </a:xfrm>
          <a:prstGeom prst="rect">
            <a:avLst/>
          </a:prstGeom>
        </p:spPr>
      </p:pic>
    </p:spTree>
    <p:extLst>
      <p:ext uri="{BB962C8B-B14F-4D97-AF65-F5344CB8AC3E}">
        <p14:creationId xmlns:p14="http://schemas.microsoft.com/office/powerpoint/2010/main" val="85165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3" y="871835"/>
            <a:ext cx="5069914" cy="2062103"/>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These can be found using trigonometry; SOH-CAH-TOA. </a:t>
            </a:r>
          </a:p>
          <a:p>
            <a:endParaRPr lang="en-US" sz="3200" dirty="0" smtClean="0">
              <a:latin typeface="Arial Rounded MT Bold" charset="0"/>
              <a:ea typeface="Arial Rounded MT Bold" charset="0"/>
              <a:cs typeface="Arial Rounded MT Bold" charset="0"/>
            </a:endParaRPr>
          </a:p>
        </p:txBody>
      </p:sp>
      <p:sp>
        <p:nvSpPr>
          <p:cNvPr id="33" name="TextBox 32"/>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3"/>
          <a:stretch>
            <a:fillRect/>
          </a:stretch>
        </p:blipFill>
        <p:spPr>
          <a:xfrm>
            <a:off x="4462721" y="2296859"/>
            <a:ext cx="2851519" cy="1330709"/>
          </a:xfrm>
          <a:prstGeom prst="rect">
            <a:avLst/>
          </a:prstGeom>
        </p:spPr>
      </p:pic>
    </p:spTree>
    <p:extLst>
      <p:ext uri="{BB962C8B-B14F-4D97-AF65-F5344CB8AC3E}">
        <p14:creationId xmlns:p14="http://schemas.microsoft.com/office/powerpoint/2010/main" val="865499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5" name="TextBox 34"/>
          <p:cNvSpPr txBox="1"/>
          <p:nvPr/>
        </p:nvSpPr>
        <p:spPr>
          <a:xfrm>
            <a:off x="1268244" y="1812804"/>
            <a:ext cx="4649371" cy="4031873"/>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Find the value of the missing angle. Explain your reasoning mathematically.</a:t>
            </a:r>
          </a:p>
          <a:p>
            <a:endParaRPr lang="en-US" sz="3200" dirty="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Round your answer to the nearest whole number.</a:t>
            </a:r>
          </a:p>
        </p:txBody>
      </p:sp>
      <p:sp>
        <p:nvSpPr>
          <p:cNvPr id="43" name="TextBox 42"/>
          <p:cNvSpPr txBox="1"/>
          <p:nvPr/>
        </p:nvSpPr>
        <p:spPr>
          <a:xfrm>
            <a:off x="609599" y="508000"/>
            <a:ext cx="11199569" cy="400110"/>
          </a:xfrm>
          <a:prstGeom prst="rect">
            <a:avLst/>
          </a:prstGeom>
          <a:solidFill>
            <a:schemeClr val="accent5">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6							            QUESTIONS: GROUP A</a:t>
            </a:r>
            <a:endParaRPr lang="en-US" sz="2000" dirty="0">
              <a:latin typeface="Arial Rounded MT Bold" charset="0"/>
              <a:ea typeface="Arial Rounded MT Bold" charset="0"/>
              <a:cs typeface="Arial Rounded MT Bold" charset="0"/>
            </a:endParaRPr>
          </a:p>
        </p:txBody>
      </p:sp>
      <p:sp>
        <p:nvSpPr>
          <p:cNvPr id="18" name="TextBox 17"/>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5" name="Picture 4"/>
          <p:cNvPicPr>
            <a:picLocks noChangeAspect="1"/>
          </p:cNvPicPr>
          <p:nvPr/>
        </p:nvPicPr>
        <p:blipFill>
          <a:blip r:embed="rId5"/>
          <a:stretch>
            <a:fillRect/>
          </a:stretch>
        </p:blipFill>
        <p:spPr>
          <a:xfrm>
            <a:off x="1660798" y="1195279"/>
            <a:ext cx="9634940" cy="738624"/>
          </a:xfrm>
          <a:prstGeom prst="rect">
            <a:avLst/>
          </a:prstGeom>
        </p:spPr>
      </p:pic>
      <p:pic>
        <p:nvPicPr>
          <p:cNvPr id="6" name="Picture 5"/>
          <p:cNvPicPr>
            <a:picLocks noChangeAspect="1"/>
          </p:cNvPicPr>
          <p:nvPr/>
        </p:nvPicPr>
        <p:blipFill>
          <a:blip r:embed="rId6"/>
          <a:stretch>
            <a:fillRect/>
          </a:stretch>
        </p:blipFill>
        <p:spPr>
          <a:xfrm>
            <a:off x="1268244" y="2178598"/>
            <a:ext cx="5122479" cy="3691999"/>
          </a:xfrm>
          <a:prstGeom prst="rect">
            <a:avLst/>
          </a:prstGeom>
        </p:spPr>
      </p:pic>
      <p:pic>
        <p:nvPicPr>
          <p:cNvPr id="7" name="Picture 6"/>
          <p:cNvPicPr>
            <a:picLocks noChangeAspect="1"/>
          </p:cNvPicPr>
          <p:nvPr/>
        </p:nvPicPr>
        <p:blipFill>
          <a:blip r:embed="rId7"/>
          <a:stretch>
            <a:fillRect/>
          </a:stretch>
        </p:blipFill>
        <p:spPr>
          <a:xfrm>
            <a:off x="6209382" y="2500097"/>
            <a:ext cx="5493539" cy="884234"/>
          </a:xfrm>
          <a:prstGeom prst="rect">
            <a:avLst/>
          </a:prstGeom>
        </p:spPr>
      </p:pic>
    </p:spTree>
    <p:extLst>
      <p:ext uri="{BB962C8B-B14F-4D97-AF65-F5344CB8AC3E}">
        <p14:creationId xmlns:p14="http://schemas.microsoft.com/office/powerpoint/2010/main" val="70532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3" y="871835"/>
            <a:ext cx="5069914" cy="4524315"/>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The missing angle can be found by using special right triangles; this is a 30 , 60, 90 triangle based on the side lengths.</a:t>
            </a:r>
          </a:p>
          <a:p>
            <a:r>
              <a:rPr lang="en-US" sz="3200" dirty="0">
                <a:latin typeface="Arial Rounded MT Bold" charset="0"/>
                <a:ea typeface="Arial Rounded MT Bold" charset="0"/>
                <a:cs typeface="Arial Rounded MT Bold" charset="0"/>
              </a:rPr>
              <a:t>	</a:t>
            </a:r>
            <a:r>
              <a:rPr lang="en-US" sz="3200" dirty="0" smtClean="0">
                <a:latin typeface="Arial Rounded MT Bold" charset="0"/>
                <a:ea typeface="Arial Rounded MT Bold" charset="0"/>
                <a:cs typeface="Arial Rounded MT Bold" charset="0"/>
              </a:rPr>
              <a:t>	OR</a:t>
            </a:r>
          </a:p>
          <a:p>
            <a:r>
              <a:rPr lang="en-US" sz="3200" dirty="0" smtClean="0">
                <a:latin typeface="Arial Rounded MT Bold" charset="0"/>
                <a:ea typeface="Arial Rounded MT Bold" charset="0"/>
                <a:cs typeface="Arial Rounded MT Bold" charset="0"/>
              </a:rPr>
              <a:t>You can use an inverse trigonometry function.</a:t>
            </a:r>
          </a:p>
        </p:txBody>
      </p:sp>
      <mc:AlternateContent xmlns:mc="http://schemas.openxmlformats.org/markup-compatibility/2006" xmlns:a14="http://schemas.microsoft.com/office/drawing/2010/main">
        <mc:Choice Requires="a14">
          <p:sp>
            <p:nvSpPr>
              <p:cNvPr id="21" name="TextBox 20"/>
              <p:cNvSpPr txBox="1"/>
              <p:nvPr/>
            </p:nvSpPr>
            <p:spPr>
              <a:xfrm>
                <a:off x="4751480" y="2381574"/>
                <a:ext cx="239735"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charset="0"/>
                          <a:ea typeface="Cambria Math" charset="0"/>
                          <a:cs typeface="Cambria Math" charset="0"/>
                        </a:rPr>
                        <m:t>°</m:t>
                      </m:r>
                    </m:oMath>
                  </m:oMathPara>
                </a14:m>
                <a:endParaRPr lang="en-US"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751480" y="2381574"/>
                <a:ext cx="239735" cy="43088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065510" y="2381574"/>
                <a:ext cx="239735"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charset="0"/>
                          <a:ea typeface="Cambria Math" charset="0"/>
                          <a:cs typeface="Cambria Math" charset="0"/>
                        </a:rPr>
                        <m:t>°</m:t>
                      </m:r>
                    </m:oMath>
                  </m:oMathPara>
                </a14:m>
                <a:endParaRPr lang="en-US"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065510" y="2381574"/>
                <a:ext cx="239735" cy="43088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259672" y="2360806"/>
                <a:ext cx="239735"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charset="0"/>
                          <a:ea typeface="Cambria Math" charset="0"/>
                          <a:cs typeface="Cambria Math" charset="0"/>
                        </a:rPr>
                        <m:t>°</m:t>
                      </m:r>
                    </m:oMath>
                  </m:oMathPara>
                </a14:m>
                <a:endParaRPr lang="en-US"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259672" y="2360806"/>
                <a:ext cx="239735" cy="430887"/>
              </a:xfrm>
              <a:prstGeom prst="rect">
                <a:avLst/>
              </a:prstGeom>
              <a:blipFill rotWithShape="0">
                <a:blip r:embed="rId5"/>
                <a:stretch>
                  <a:fillRect/>
                </a:stretch>
              </a:blipFill>
            </p:spPr>
            <p:txBody>
              <a:bodyPr/>
              <a:lstStyle/>
              <a:p>
                <a:r>
                  <a:rPr lang="en-US">
                    <a:noFill/>
                  </a:rPr>
                  <a:t> </a:t>
                </a:r>
              </a:p>
            </p:txBody>
          </p:sp>
        </mc:Fallback>
      </mc:AlternateContent>
      <p:sp>
        <p:nvSpPr>
          <p:cNvPr id="31" name="TextBox 30"/>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5" name="Picture 4"/>
          <p:cNvPicPr>
            <a:picLocks noChangeAspect="1"/>
          </p:cNvPicPr>
          <p:nvPr/>
        </p:nvPicPr>
        <p:blipFill>
          <a:blip r:embed="rId6"/>
          <a:stretch>
            <a:fillRect/>
          </a:stretch>
        </p:blipFill>
        <p:spPr>
          <a:xfrm>
            <a:off x="4065510" y="2198646"/>
            <a:ext cx="3852584" cy="1310673"/>
          </a:xfrm>
          <a:prstGeom prst="rect">
            <a:avLst/>
          </a:prstGeom>
        </p:spPr>
      </p:pic>
    </p:spTree>
    <p:extLst>
      <p:ext uri="{BB962C8B-B14F-4D97-AF65-F5344CB8AC3E}">
        <p14:creationId xmlns:p14="http://schemas.microsoft.com/office/powerpoint/2010/main" val="353863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5" name="TextBox 34"/>
          <p:cNvSpPr txBox="1"/>
          <p:nvPr/>
        </p:nvSpPr>
        <p:spPr>
          <a:xfrm>
            <a:off x="1268245" y="1812804"/>
            <a:ext cx="3837156" cy="4031873"/>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Find the altitude of the isosceles triangle.</a:t>
            </a:r>
          </a:p>
          <a:p>
            <a:endParaRPr lang="en-US" sz="3200" dirty="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Round your answer to the nearest hundredth if needed.</a:t>
            </a:r>
          </a:p>
        </p:txBody>
      </p:sp>
      <p:sp>
        <p:nvSpPr>
          <p:cNvPr id="43" name="TextBox 42"/>
          <p:cNvSpPr txBox="1"/>
          <p:nvPr/>
        </p:nvSpPr>
        <p:spPr>
          <a:xfrm>
            <a:off x="609599" y="508000"/>
            <a:ext cx="11199569" cy="400110"/>
          </a:xfrm>
          <a:prstGeom prst="rect">
            <a:avLst/>
          </a:prstGeom>
          <a:solidFill>
            <a:schemeClr val="accent2">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1							            QUESTIONS: GROUP B</a:t>
            </a:r>
            <a:endParaRPr lang="en-US" sz="2000" dirty="0">
              <a:latin typeface="Arial Rounded MT Bold" charset="0"/>
              <a:ea typeface="Arial Rounded MT Bold" charset="0"/>
              <a:cs typeface="Arial Rounded MT Bold" charset="0"/>
            </a:endParaRPr>
          </a:p>
        </p:txBody>
      </p:sp>
      <p:sp>
        <p:nvSpPr>
          <p:cNvPr id="32" name="TextBox 31"/>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5"/>
          <a:stretch>
            <a:fillRect/>
          </a:stretch>
        </p:blipFill>
        <p:spPr>
          <a:xfrm>
            <a:off x="7988278" y="2438089"/>
            <a:ext cx="3635342" cy="1787070"/>
          </a:xfrm>
          <a:prstGeom prst="rect">
            <a:avLst/>
          </a:prstGeom>
        </p:spPr>
      </p:pic>
      <p:pic>
        <p:nvPicPr>
          <p:cNvPr id="3" name="Picture 2"/>
          <p:cNvPicPr>
            <a:picLocks noChangeAspect="1"/>
          </p:cNvPicPr>
          <p:nvPr/>
        </p:nvPicPr>
        <p:blipFill>
          <a:blip r:embed="rId6"/>
          <a:stretch>
            <a:fillRect/>
          </a:stretch>
        </p:blipFill>
        <p:spPr>
          <a:xfrm>
            <a:off x="1207371" y="1028896"/>
            <a:ext cx="9758178" cy="958971"/>
          </a:xfrm>
          <a:prstGeom prst="rect">
            <a:avLst/>
          </a:prstGeom>
        </p:spPr>
      </p:pic>
      <p:pic>
        <p:nvPicPr>
          <p:cNvPr id="6" name="Picture 5"/>
          <p:cNvPicPr>
            <a:picLocks noChangeAspect="1"/>
          </p:cNvPicPr>
          <p:nvPr/>
        </p:nvPicPr>
        <p:blipFill>
          <a:blip r:embed="rId7"/>
          <a:stretch>
            <a:fillRect/>
          </a:stretch>
        </p:blipFill>
        <p:spPr>
          <a:xfrm>
            <a:off x="2007603" y="2438089"/>
            <a:ext cx="3026158" cy="3323813"/>
          </a:xfrm>
          <a:prstGeom prst="rect">
            <a:avLst/>
          </a:prstGeom>
        </p:spPr>
      </p:pic>
    </p:spTree>
    <p:extLst>
      <p:ext uri="{BB962C8B-B14F-4D97-AF65-F5344CB8AC3E}">
        <p14:creationId xmlns:p14="http://schemas.microsoft.com/office/powerpoint/2010/main" val="133271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3" y="871835"/>
            <a:ext cx="5069914" cy="1569660"/>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The altitude can be found by using trigonometry.</a:t>
            </a:r>
          </a:p>
        </p:txBody>
      </p:sp>
      <p:sp>
        <p:nvSpPr>
          <p:cNvPr id="37" name="TextBox 3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3"/>
          <a:stretch>
            <a:fillRect/>
          </a:stretch>
        </p:blipFill>
        <p:spPr>
          <a:xfrm>
            <a:off x="2632841" y="2441495"/>
            <a:ext cx="4988272" cy="1028831"/>
          </a:xfrm>
          <a:prstGeom prst="rect">
            <a:avLst/>
          </a:prstGeom>
        </p:spPr>
      </p:pic>
    </p:spTree>
    <p:extLst>
      <p:ext uri="{BB962C8B-B14F-4D97-AF65-F5344CB8AC3E}">
        <p14:creationId xmlns:p14="http://schemas.microsoft.com/office/powerpoint/2010/main" val="722264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7"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5" name="TextBox 34"/>
          <p:cNvSpPr txBox="1"/>
          <p:nvPr/>
        </p:nvSpPr>
        <p:spPr>
          <a:xfrm>
            <a:off x="1268245" y="1812804"/>
            <a:ext cx="3837156" cy="4031873"/>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Find the perimeter of the isosceles triangle.</a:t>
            </a:r>
          </a:p>
          <a:p>
            <a:endParaRPr lang="en-US" sz="3200" dirty="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Round your answer to the nearest hundredth if needed.</a:t>
            </a:r>
          </a:p>
        </p:txBody>
      </p:sp>
      <p:sp>
        <p:nvSpPr>
          <p:cNvPr id="43" name="TextBox 42"/>
          <p:cNvSpPr txBox="1"/>
          <p:nvPr/>
        </p:nvSpPr>
        <p:spPr>
          <a:xfrm>
            <a:off x="609599" y="508000"/>
            <a:ext cx="11199569" cy="400110"/>
          </a:xfrm>
          <a:prstGeom prst="rect">
            <a:avLst/>
          </a:prstGeom>
          <a:solidFill>
            <a:schemeClr val="accent2">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2							            QUESTIONS: GROUP B</a:t>
            </a:r>
            <a:endParaRPr lang="en-US" sz="2000" dirty="0">
              <a:latin typeface="Arial Rounded MT Bold" charset="0"/>
              <a:ea typeface="Arial Rounded MT Bold" charset="0"/>
              <a:cs typeface="Arial Rounded MT Bold" charset="0"/>
            </a:endParaRPr>
          </a:p>
        </p:txBody>
      </p:sp>
      <p:sp>
        <p:nvSpPr>
          <p:cNvPr id="21" name="TextBox 20"/>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5"/>
          <a:stretch>
            <a:fillRect/>
          </a:stretch>
        </p:blipFill>
        <p:spPr>
          <a:xfrm>
            <a:off x="1268245" y="1349395"/>
            <a:ext cx="10012148" cy="721143"/>
          </a:xfrm>
          <a:prstGeom prst="rect">
            <a:avLst/>
          </a:prstGeom>
        </p:spPr>
      </p:pic>
      <p:pic>
        <p:nvPicPr>
          <p:cNvPr id="6" name="Picture 5"/>
          <p:cNvPicPr>
            <a:picLocks noChangeAspect="1"/>
          </p:cNvPicPr>
          <p:nvPr/>
        </p:nvPicPr>
        <p:blipFill>
          <a:blip r:embed="rId6"/>
          <a:stretch>
            <a:fillRect/>
          </a:stretch>
        </p:blipFill>
        <p:spPr>
          <a:xfrm>
            <a:off x="1380304" y="2070538"/>
            <a:ext cx="3877503" cy="553929"/>
          </a:xfrm>
          <a:prstGeom prst="rect">
            <a:avLst/>
          </a:prstGeom>
        </p:spPr>
      </p:pic>
      <p:pic>
        <p:nvPicPr>
          <p:cNvPr id="8" name="Picture 7"/>
          <p:cNvPicPr>
            <a:picLocks noChangeAspect="1"/>
          </p:cNvPicPr>
          <p:nvPr/>
        </p:nvPicPr>
        <p:blipFill>
          <a:blip r:embed="rId7"/>
          <a:stretch>
            <a:fillRect/>
          </a:stretch>
        </p:blipFill>
        <p:spPr>
          <a:xfrm>
            <a:off x="1268244" y="2644076"/>
            <a:ext cx="9293155" cy="361883"/>
          </a:xfrm>
          <a:prstGeom prst="rect">
            <a:avLst/>
          </a:prstGeom>
        </p:spPr>
      </p:pic>
    </p:spTree>
    <p:extLst>
      <p:ext uri="{BB962C8B-B14F-4D97-AF65-F5344CB8AC3E}">
        <p14:creationId xmlns:p14="http://schemas.microsoft.com/office/powerpoint/2010/main" val="194818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6" name="TextBox 35"/>
          <p:cNvSpPr txBox="1"/>
          <p:nvPr/>
        </p:nvSpPr>
        <p:spPr>
          <a:xfrm>
            <a:off x="5943600" y="1028700"/>
            <a:ext cx="4110494" cy="369332"/>
          </a:xfrm>
          <a:prstGeom prst="rect">
            <a:avLst/>
          </a:prstGeom>
          <a:noFill/>
        </p:spPr>
        <p:txBody>
          <a:bodyPr wrap="square" rtlCol="0">
            <a:spAutoFit/>
          </a:bodyPr>
          <a:lstStyle/>
          <a:p>
            <a:endParaRPr lang="en-US" dirty="0"/>
          </a:p>
        </p:txBody>
      </p:sp>
      <p:grpSp>
        <p:nvGrpSpPr>
          <p:cNvPr id="5" name="Group 4"/>
          <p:cNvGrpSpPr/>
          <p:nvPr/>
        </p:nvGrpSpPr>
        <p:grpSpPr>
          <a:xfrm>
            <a:off x="0" y="0"/>
            <a:ext cx="12636500" cy="7018638"/>
            <a:chOff x="0" y="0"/>
            <a:chExt cx="12636500" cy="701863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grpSp>
          <p:nvGrpSpPr>
            <p:cNvPr id="3" name="Group 2"/>
            <p:cNvGrpSpPr/>
            <p:nvPr/>
          </p:nvGrpSpPr>
          <p:grpSpPr>
            <a:xfrm>
              <a:off x="990600" y="394692"/>
              <a:ext cx="10467920" cy="6463308"/>
              <a:chOff x="990600" y="394692"/>
              <a:chExt cx="10467920" cy="6463308"/>
            </a:xfrm>
          </p:grpSpPr>
          <p:sp>
            <p:nvSpPr>
              <p:cNvPr id="50" name="TextBox 49"/>
              <p:cNvSpPr txBox="1"/>
              <p:nvPr/>
            </p:nvSpPr>
            <p:spPr>
              <a:xfrm>
                <a:off x="990600" y="394692"/>
                <a:ext cx="10467920" cy="6463308"/>
              </a:xfrm>
              <a:prstGeom prst="rect">
                <a:avLst/>
              </a:prstGeom>
              <a:noFill/>
            </p:spPr>
            <p:txBody>
              <a:bodyPr wrap="square" rtlCol="0">
                <a:spAutoFit/>
              </a:bodyPr>
              <a:lstStyle/>
              <a:p>
                <a:pPr algn="ctr"/>
                <a:r>
                  <a:rPr lang="en-US" b="1" u="sng" dirty="0" smtClean="0"/>
                  <a:t>SET-UP DIRECTIONS</a:t>
                </a:r>
              </a:p>
              <a:p>
                <a:endParaRPr lang="en-US" dirty="0"/>
              </a:p>
              <a:p>
                <a:pPr marL="342900" indent="-342900">
                  <a:buAutoNum type="arabicParenR"/>
                </a:pPr>
                <a:r>
                  <a:rPr lang="en-US" b="1" u="sng" dirty="0" smtClean="0">
                    <a:solidFill>
                      <a:schemeClr val="accent6">
                        <a:lumMod val="50000"/>
                      </a:schemeClr>
                    </a:solidFill>
                  </a:rPr>
                  <a:t>Set up trash can basket.</a:t>
                </a:r>
                <a:r>
                  <a:rPr lang="en-US" b="1" dirty="0" smtClean="0">
                    <a:solidFill>
                      <a:schemeClr val="accent6">
                        <a:lumMod val="50000"/>
                      </a:schemeClr>
                    </a:solidFill>
                  </a:rPr>
                  <a:t> </a:t>
                </a:r>
                <a:r>
                  <a:rPr lang="en-US" dirty="0" smtClean="0"/>
                  <a:t>I divide the room, or clear a space to create a shooting range. I place two markers on the ground for 2 point and 3 point goals. I use squishy balls or paper balls to shoot the hoops. </a:t>
                </a:r>
                <a:endParaRPr lang="en-US" b="1" u="sng" dirty="0" smtClean="0">
                  <a:solidFill>
                    <a:schemeClr val="accent6">
                      <a:lumMod val="50000"/>
                    </a:schemeClr>
                  </a:solidFill>
                </a:endParaRPr>
              </a:p>
              <a:p>
                <a:pPr marL="342900" indent="-342900">
                  <a:buAutoNum type="arabicParenR"/>
                </a:pPr>
                <a:r>
                  <a:rPr lang="en-US" b="1" u="sng" dirty="0" smtClean="0">
                    <a:solidFill>
                      <a:schemeClr val="accent6">
                        <a:lumMod val="50000"/>
                      </a:schemeClr>
                    </a:solidFill>
                  </a:rPr>
                  <a:t>Name/number each team</a:t>
                </a:r>
                <a:r>
                  <a:rPr lang="en-US" dirty="0" smtClean="0"/>
                  <a:t>. I have assigned names or numbers to groups, and I have also let them choose a name; often times it is more beneficial for time’s sake to choose for them. The game is designed for 6 teams total. Personally, four or five groups of three to five students has worked best for me. I bumped it to six to accommodate larger class sizes; or delete/move slides to fit the needs of your smaller class. I have used extra slides as bonus questions many times in the past. </a:t>
                </a:r>
              </a:p>
              <a:p>
                <a:pPr marL="342900" indent="-342900">
                  <a:buAutoNum type="arabicParenR"/>
                </a:pPr>
                <a:r>
                  <a:rPr lang="en-US" b="1" u="sng" dirty="0" smtClean="0">
                    <a:solidFill>
                      <a:schemeClr val="accent6">
                        <a:lumMod val="50000"/>
                      </a:schemeClr>
                    </a:solidFill>
                  </a:rPr>
                  <a:t>Each team receives 15 points to begin.</a:t>
                </a:r>
                <a:r>
                  <a:rPr lang="en-US" b="1" dirty="0">
                    <a:solidFill>
                      <a:schemeClr val="accent6">
                        <a:lumMod val="50000"/>
                      </a:schemeClr>
                    </a:solidFill>
                  </a:rPr>
                  <a:t> </a:t>
                </a:r>
                <a:r>
                  <a:rPr lang="en-US" dirty="0" smtClean="0"/>
                  <a:t>I have used x’s, or bars, to represent the number of points. I place these points such that they are easily visible to all students; usually on the white board in the front of class. I will draw dividers between each team, and their points, so no mistakes are made. Students will need to get to these points easily as they will be responsible for erasing points.</a:t>
                </a:r>
              </a:p>
              <a:p>
                <a:pPr marL="342900" indent="-342900">
                  <a:buAutoNum type="arabicParenR"/>
                </a:pPr>
                <a:r>
                  <a:rPr lang="en-US" b="1" u="sng" dirty="0" smtClean="0">
                    <a:solidFill>
                      <a:schemeClr val="accent6">
                        <a:lumMod val="50000"/>
                      </a:schemeClr>
                    </a:solidFill>
                  </a:rPr>
                  <a:t>Give teams one whiteboard, or make sure they have space to write on a mounted whiteboard.</a:t>
                </a:r>
                <a:r>
                  <a:rPr lang="en-US" b="1" dirty="0" smtClean="0">
                    <a:solidFill>
                      <a:schemeClr val="accent6">
                        <a:lumMod val="50000"/>
                      </a:schemeClr>
                    </a:solidFill>
                  </a:rPr>
                  <a:t> </a:t>
                </a:r>
                <a:r>
                  <a:rPr lang="en-US" dirty="0" smtClean="0"/>
                  <a:t>This is essential! I DO NOT accept answers that are yelled out to me, or answers that I cannot read. This eliminates the, “you didn’t hear me right” or “you didn’t read my answer right” arguments. Have students select a group scribe, to write all answers on the given whiteboard. </a:t>
                </a:r>
              </a:p>
              <a:p>
                <a:pPr marL="342900" indent="-342900">
                  <a:buAutoNum type="arabicParenR"/>
                </a:pPr>
                <a:r>
                  <a:rPr lang="en-US" b="1" u="sng" dirty="0" smtClean="0">
                    <a:solidFill>
                      <a:schemeClr val="accent6">
                        <a:lumMod val="50000"/>
                      </a:schemeClr>
                    </a:solidFill>
                  </a:rPr>
                  <a:t>Give each student an answer document.</a:t>
                </a:r>
                <a:r>
                  <a:rPr lang="en-US" b="1" dirty="0" smtClean="0">
                    <a:solidFill>
                      <a:schemeClr val="accent6">
                        <a:lumMod val="50000"/>
                      </a:schemeClr>
                    </a:solidFill>
                  </a:rPr>
                  <a:t> </a:t>
                </a:r>
                <a:r>
                  <a:rPr lang="en-US" dirty="0" smtClean="0"/>
                  <a:t>All students are responsible for answering each question, even if it is not specific to their group. This is needed both for purposes of the game, and it gives me an opportunity to look over their work to see if extra practice or remediation is needed.</a:t>
                </a:r>
              </a:p>
              <a:p>
                <a:pPr marL="342900" indent="-342900">
                  <a:buAutoNum type="arabicParenR"/>
                </a:pPr>
                <a:endParaRPr lang="en-US" dirty="0" smtClean="0"/>
              </a:p>
              <a:p>
                <a:pPr marL="342900" indent="-342900">
                  <a:buAutoNum type="arabicParenR"/>
                </a:pPr>
                <a:endParaRPr lang="en-US" dirty="0" smtClean="0"/>
              </a:p>
              <a:p>
                <a:pPr marL="342900" indent="-342900">
                  <a:buAutoNum type="arabicParenR"/>
                </a:pPr>
                <a:endParaRPr lang="en-US" dirty="0"/>
              </a:p>
            </p:txBody>
          </p:sp>
          <p:sp>
            <p:nvSpPr>
              <p:cNvPr id="2" name="TextBox 1"/>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grpSp>
      </p:grpSp>
    </p:spTree>
    <p:extLst>
      <p:ext uri="{BB962C8B-B14F-4D97-AF65-F5344CB8AC3E}">
        <p14:creationId xmlns:p14="http://schemas.microsoft.com/office/powerpoint/2010/main" val="2031315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3" y="871835"/>
            <a:ext cx="5069914" cy="1569660"/>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The missing sides can be found by using trigonometry.</a:t>
            </a:r>
          </a:p>
        </p:txBody>
      </p:sp>
      <p:grpSp>
        <p:nvGrpSpPr>
          <p:cNvPr id="6" name="Group 5"/>
          <p:cNvGrpSpPr/>
          <p:nvPr/>
        </p:nvGrpSpPr>
        <p:grpSpPr>
          <a:xfrm>
            <a:off x="0" y="-42219"/>
            <a:ext cx="12636500" cy="7018638"/>
            <a:chOff x="0" y="0"/>
            <a:chExt cx="12636500" cy="701863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grpSp>
          <p:nvGrpSpPr>
            <p:cNvPr id="22" name="Group 21"/>
            <p:cNvGrpSpPr/>
            <p:nvPr/>
          </p:nvGrpSpPr>
          <p:grpSpPr>
            <a:xfrm>
              <a:off x="5584964" y="3315670"/>
              <a:ext cx="2181425" cy="1622991"/>
              <a:chOff x="5584964" y="3315670"/>
              <a:chExt cx="2181425" cy="1622991"/>
            </a:xfrm>
          </p:grpSpPr>
          <p:sp>
            <p:nvSpPr>
              <p:cNvPr id="28" name="TextBox 27"/>
              <p:cNvSpPr txBox="1"/>
              <p:nvPr/>
            </p:nvSpPr>
            <p:spPr>
              <a:xfrm>
                <a:off x="6595925" y="3315670"/>
                <a:ext cx="1170464" cy="523220"/>
              </a:xfrm>
              <a:prstGeom prst="rect">
                <a:avLst/>
              </a:prstGeom>
              <a:noFill/>
            </p:spPr>
            <p:txBody>
              <a:bodyPr wrap="square" rtlCol="0">
                <a:spAutoFit/>
              </a:bodyPr>
              <a:lstStyle/>
              <a:p>
                <a:r>
                  <a:rPr lang="en-US" sz="2800" smtClean="0">
                    <a:latin typeface="Arial Rounded MT Bold" charset="0"/>
                    <a:ea typeface="Arial Rounded MT Bold" charset="0"/>
                    <a:cs typeface="Arial Rounded MT Bold" charset="0"/>
                  </a:rPr>
                  <a:t>20 in.</a:t>
                </a:r>
                <a:endParaRPr lang="en-US" sz="2800" dirty="0">
                  <a:latin typeface="Arial Rounded MT Bold" charset="0"/>
                  <a:ea typeface="Arial Rounded MT Bold" charset="0"/>
                  <a:cs typeface="Arial Rounded MT Bold" charset="0"/>
                </a:endParaRPr>
              </a:p>
            </p:txBody>
          </p:sp>
          <mc:AlternateContent xmlns:mc="http://schemas.openxmlformats.org/markup-compatibility/2006" xmlns:a14="http://schemas.microsoft.com/office/drawing/2010/main">
            <mc:Choice Requires="a14">
              <p:sp>
                <p:nvSpPr>
                  <p:cNvPr id="25" name="TextBox 24"/>
                  <p:cNvSpPr txBox="1"/>
                  <p:nvPr/>
                </p:nvSpPr>
                <p:spPr>
                  <a:xfrm>
                    <a:off x="5584964" y="4415441"/>
                    <a:ext cx="745717" cy="523220"/>
                  </a:xfrm>
                  <a:prstGeom prst="rect">
                    <a:avLst/>
                  </a:prstGeom>
                  <a:noFill/>
                </p:spPr>
                <p:txBody>
                  <a:bodyPr wrap="none" rtlCol="0">
                    <a:spAutoFit/>
                  </a:bodyPr>
                  <a:lstStyle/>
                  <a:p>
                    <a:r>
                      <a:rPr lang="en-US" sz="2800" dirty="0" smtClean="0">
                        <a:latin typeface="Arial Rounded MT Bold" charset="0"/>
                        <a:ea typeface="Arial Rounded MT Bold" charset="0"/>
                        <a:cs typeface="Arial Rounded MT Bold" charset="0"/>
                      </a:rPr>
                      <a:t>52</a:t>
                    </a:r>
                    <a14:m>
                      <m:oMath xmlns:m="http://schemas.openxmlformats.org/officeDocument/2006/math">
                        <m:r>
                          <a:rPr lang="en-US" sz="2800" i="1" smtClean="0">
                            <a:latin typeface="Cambria Math" panose="02040503050406030204" pitchFamily="18" charset="0"/>
                            <a:ea typeface="Arial Rounded MT Bold" charset="0"/>
                            <a:cs typeface="Arial Rounded MT Bold" charset="0"/>
                          </a:rPr>
                          <m:t>°</m:t>
                        </m:r>
                      </m:oMath>
                    </a14:m>
                    <a:endParaRPr lang="en-US" sz="2800" dirty="0">
                      <a:latin typeface="Arial Rounded MT Bold" charset="0"/>
                      <a:ea typeface="Arial Rounded MT Bold" charset="0"/>
                      <a:cs typeface="Arial Rounded MT Bold"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584964" y="4415441"/>
                    <a:ext cx="745717" cy="523220"/>
                  </a:xfrm>
                  <a:prstGeom prst="rect">
                    <a:avLst/>
                  </a:prstGeom>
                  <a:blipFill rotWithShape="0">
                    <a:blip r:embed="rId3"/>
                    <a:stretch>
                      <a:fillRect l="-16393" t="-11628" b="-31395"/>
                    </a:stretch>
                  </a:blipFill>
                </p:spPr>
                <p:txBody>
                  <a:bodyPr/>
                  <a:lstStyle/>
                  <a:p>
                    <a:r>
                      <a:rPr lang="en-US">
                        <a:noFill/>
                      </a:rPr>
                      <a:t> </a:t>
                    </a:r>
                  </a:p>
                </p:txBody>
              </p:sp>
            </mc:Fallback>
          </mc:AlternateContent>
        </p:grpSp>
      </p:grpSp>
      <p:sp>
        <p:nvSpPr>
          <p:cNvPr id="40" name="TextBox 39"/>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7" name="Picture 6"/>
          <p:cNvPicPr>
            <a:picLocks noChangeAspect="1"/>
          </p:cNvPicPr>
          <p:nvPr/>
        </p:nvPicPr>
        <p:blipFill>
          <a:blip r:embed="rId4"/>
          <a:stretch>
            <a:fillRect/>
          </a:stretch>
        </p:blipFill>
        <p:spPr>
          <a:xfrm>
            <a:off x="3836034" y="2295182"/>
            <a:ext cx="4989293" cy="1535167"/>
          </a:xfrm>
          <a:prstGeom prst="rect">
            <a:avLst/>
          </a:prstGeom>
        </p:spPr>
      </p:pic>
    </p:spTree>
    <p:extLst>
      <p:ext uri="{BB962C8B-B14F-4D97-AF65-F5344CB8AC3E}">
        <p14:creationId xmlns:p14="http://schemas.microsoft.com/office/powerpoint/2010/main" val="382850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5" name="TextBox 34"/>
          <p:cNvSpPr txBox="1"/>
          <p:nvPr/>
        </p:nvSpPr>
        <p:spPr>
          <a:xfrm>
            <a:off x="1268245" y="1812804"/>
            <a:ext cx="3837156" cy="3539430"/>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Find the area of the rectangle. </a:t>
            </a:r>
          </a:p>
          <a:p>
            <a:endParaRPr lang="en-US" sz="3200" dirty="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Round your answer to the nearest hundredth if needed.</a:t>
            </a:r>
          </a:p>
        </p:txBody>
      </p:sp>
      <p:sp>
        <p:nvSpPr>
          <p:cNvPr id="43" name="TextBox 42"/>
          <p:cNvSpPr txBox="1"/>
          <p:nvPr/>
        </p:nvSpPr>
        <p:spPr>
          <a:xfrm>
            <a:off x="609599" y="508000"/>
            <a:ext cx="11199569" cy="400110"/>
          </a:xfrm>
          <a:prstGeom prst="rect">
            <a:avLst/>
          </a:prstGeom>
          <a:solidFill>
            <a:schemeClr val="accent2">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3							            QUESTIONS: GROUP B</a:t>
            </a:r>
            <a:endParaRPr lang="en-US" sz="2000" dirty="0">
              <a:latin typeface="Arial Rounded MT Bold" charset="0"/>
              <a:ea typeface="Arial Rounded MT Bold" charset="0"/>
              <a:cs typeface="Arial Rounded MT Bold" charset="0"/>
            </a:endParaRPr>
          </a:p>
        </p:txBody>
      </p:sp>
      <p:grpSp>
        <p:nvGrpSpPr>
          <p:cNvPr id="8" name="Group 7"/>
          <p:cNvGrpSpPr/>
          <p:nvPr/>
        </p:nvGrpSpPr>
        <p:grpSpPr>
          <a:xfrm>
            <a:off x="6373646" y="1943100"/>
            <a:ext cx="5041900" cy="2349957"/>
            <a:chOff x="6273800" y="1689100"/>
            <a:chExt cx="5041900" cy="2349957"/>
          </a:xfrm>
        </p:grpSpPr>
        <p:sp>
          <p:nvSpPr>
            <p:cNvPr id="2" name="Rectangle 1"/>
            <p:cNvSpPr/>
            <p:nvPr/>
          </p:nvSpPr>
          <p:spPr>
            <a:xfrm>
              <a:off x="6273800" y="1689100"/>
              <a:ext cx="5029200" cy="2260600"/>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6273800" y="1689100"/>
              <a:ext cx="5041900" cy="2260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00486" y="2424552"/>
              <a:ext cx="1170464" cy="523220"/>
            </a:xfrm>
            <a:prstGeom prst="rect">
              <a:avLst/>
            </a:prstGeom>
            <a:noFill/>
          </p:spPr>
          <p:txBody>
            <a:bodyPr wrap="square" rtlCol="0">
              <a:spAutoFit/>
            </a:bodyPr>
            <a:lstStyle/>
            <a:p>
              <a:r>
                <a:rPr lang="en-US" sz="2800" smtClean="0">
                  <a:latin typeface="Arial Rounded MT Bold" charset="0"/>
                  <a:ea typeface="Arial Rounded MT Bold" charset="0"/>
                  <a:cs typeface="Arial Rounded MT Bold" charset="0"/>
                </a:rPr>
                <a:t>12 in.</a:t>
              </a:r>
              <a:endParaRPr lang="en-US" sz="2800" dirty="0">
                <a:latin typeface="Arial Rounded MT Bold" charset="0"/>
                <a:ea typeface="Arial Rounded MT Bold" charset="0"/>
                <a:cs typeface="Arial Rounded MT Bold" charset="0"/>
              </a:endParaRPr>
            </a:p>
          </p:txBody>
        </p:sp>
        <p:sp>
          <p:nvSpPr>
            <p:cNvPr id="19" name="Rectangle 18"/>
            <p:cNvSpPr/>
            <p:nvPr/>
          </p:nvSpPr>
          <p:spPr>
            <a:xfrm>
              <a:off x="10983669" y="3701022"/>
              <a:ext cx="300658" cy="248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6949239" y="3515837"/>
                  <a:ext cx="1170464" cy="523220"/>
                </a:xfrm>
                <a:prstGeom prst="rect">
                  <a:avLst/>
                </a:prstGeom>
                <a:noFill/>
              </p:spPr>
              <p:txBody>
                <a:bodyPr wrap="square" rtlCol="0">
                  <a:spAutoFit/>
                </a:bodyPr>
                <a:lstStyle/>
                <a:p>
                  <a:r>
                    <a:rPr lang="en-US" sz="2800" dirty="0" smtClean="0">
                      <a:latin typeface="Arial Rounded MT Bold" charset="0"/>
                      <a:ea typeface="Arial Rounded MT Bold" charset="0"/>
                      <a:cs typeface="Arial Rounded MT Bold" charset="0"/>
                    </a:rPr>
                    <a:t>22</a:t>
                  </a:r>
                  <a14:m>
                    <m:oMath xmlns:m="http://schemas.openxmlformats.org/officeDocument/2006/math">
                      <m:r>
                        <a:rPr lang="en-US" sz="2800" i="1" smtClean="0">
                          <a:latin typeface="Cambria Math" charset="0"/>
                          <a:ea typeface="Cambria Math" charset="0"/>
                          <a:cs typeface="Cambria Math" charset="0"/>
                        </a:rPr>
                        <m:t>°</m:t>
                      </m:r>
                    </m:oMath>
                  </a14:m>
                  <a:endParaRPr lang="en-US" sz="2800" dirty="0">
                    <a:latin typeface="Arial Rounded MT Bold" charset="0"/>
                    <a:ea typeface="Arial Rounded MT Bold" charset="0"/>
                    <a:cs typeface="Arial Rounded MT Bold"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949239" y="3515837"/>
                  <a:ext cx="1170464" cy="523220"/>
                </a:xfrm>
                <a:prstGeom prst="rect">
                  <a:avLst/>
                </a:prstGeom>
                <a:blipFill rotWithShape="0">
                  <a:blip r:embed="rId5"/>
                  <a:stretch>
                    <a:fillRect l="-10417" t="-11628" b="-31395"/>
                  </a:stretch>
                </a:blipFill>
              </p:spPr>
              <p:txBody>
                <a:bodyPr/>
                <a:lstStyle/>
                <a:p>
                  <a:r>
                    <a:rPr lang="en-US">
                      <a:noFill/>
                    </a:rPr>
                    <a:t> </a:t>
                  </a:r>
                </a:p>
              </p:txBody>
            </p:sp>
          </mc:Fallback>
        </mc:AlternateContent>
      </p:grpSp>
      <p:sp>
        <p:nvSpPr>
          <p:cNvPr id="22" name="TextBox 21"/>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sp>
        <p:nvSpPr>
          <p:cNvPr id="3" name="TextBox 2"/>
          <p:cNvSpPr txBox="1"/>
          <p:nvPr/>
        </p:nvSpPr>
        <p:spPr>
          <a:xfrm>
            <a:off x="899979" y="1478223"/>
            <a:ext cx="4573688" cy="1200329"/>
          </a:xfrm>
          <a:prstGeom prst="rect">
            <a:avLst/>
          </a:prstGeom>
          <a:noFill/>
        </p:spPr>
        <p:txBody>
          <a:bodyPr wrap="none" rtlCol="0">
            <a:spAutoFit/>
          </a:bodyPr>
          <a:lstStyle/>
          <a:p>
            <a:r>
              <a:rPr lang="en-US" sz="3600" dirty="0" smtClean="0">
                <a:solidFill>
                  <a:schemeClr val="bg1"/>
                </a:solidFill>
              </a:rPr>
              <a:t>What is the area of the </a:t>
            </a:r>
          </a:p>
          <a:p>
            <a:r>
              <a:rPr lang="en-US" sz="3600" dirty="0" smtClean="0">
                <a:solidFill>
                  <a:schemeClr val="bg1"/>
                </a:solidFill>
              </a:rPr>
              <a:t>Rectangle?</a:t>
            </a:r>
            <a:endParaRPr lang="en-US" sz="3600" dirty="0">
              <a:solidFill>
                <a:schemeClr val="bg1"/>
              </a:solidFill>
            </a:endParaRPr>
          </a:p>
        </p:txBody>
      </p:sp>
    </p:spTree>
    <p:extLst>
      <p:ext uri="{BB962C8B-B14F-4D97-AF65-F5344CB8AC3E}">
        <p14:creationId xmlns:p14="http://schemas.microsoft.com/office/powerpoint/2010/main" val="6538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3" y="871835"/>
            <a:ext cx="5069914" cy="1569660"/>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The missing sides can be found by using trigonometry.</a:t>
            </a:r>
          </a:p>
        </p:txBody>
      </p:sp>
      <p:sp>
        <p:nvSpPr>
          <p:cNvPr id="5" name="TextBox 4"/>
          <p:cNvSpPr txBox="1"/>
          <p:nvPr/>
        </p:nvSpPr>
        <p:spPr>
          <a:xfrm>
            <a:off x="1460500" y="4381166"/>
            <a:ext cx="2888355" cy="523220"/>
          </a:xfrm>
          <a:prstGeom prst="rect">
            <a:avLst/>
          </a:prstGeom>
          <a:solidFill>
            <a:srgbClr val="FFFF00"/>
          </a:solidFill>
        </p:spPr>
        <p:txBody>
          <a:bodyPr wrap="none" rtlCol="0">
            <a:spAutoFit/>
          </a:bodyPr>
          <a:lstStyle/>
          <a:p>
            <a:r>
              <a:rPr lang="en-US" sz="2800" dirty="0" smtClean="0">
                <a:solidFill>
                  <a:schemeClr val="bg1"/>
                </a:solidFill>
                <a:latin typeface="Arial Rounded MT Bold" charset="0"/>
                <a:ea typeface="Arial Rounded MT Bold" charset="0"/>
                <a:cs typeface="Arial Rounded MT Bold" charset="0"/>
              </a:rPr>
              <a:t>Area = 50.09 in.</a:t>
            </a:r>
            <a:endParaRPr lang="en-US" sz="2800" dirty="0">
              <a:solidFill>
                <a:schemeClr val="bg1"/>
              </a:solidFill>
              <a:latin typeface="Arial Rounded MT Bold" charset="0"/>
              <a:ea typeface="Arial Rounded MT Bold" charset="0"/>
              <a:cs typeface="Arial Rounded MT Bold" charset="0"/>
            </a:endParaRPr>
          </a:p>
        </p:txBody>
      </p:sp>
      <p:grpSp>
        <p:nvGrpSpPr>
          <p:cNvPr id="20" name="Group 19"/>
          <p:cNvGrpSpPr/>
          <p:nvPr/>
        </p:nvGrpSpPr>
        <p:grpSpPr>
          <a:xfrm>
            <a:off x="6373646" y="1943100"/>
            <a:ext cx="5041900" cy="2349957"/>
            <a:chOff x="6273800" y="1689100"/>
            <a:chExt cx="5041900" cy="2349957"/>
          </a:xfrm>
        </p:grpSpPr>
        <p:sp>
          <p:nvSpPr>
            <p:cNvPr id="24" name="Rectangle 23"/>
            <p:cNvSpPr/>
            <p:nvPr/>
          </p:nvSpPr>
          <p:spPr>
            <a:xfrm>
              <a:off x="6273800" y="1689100"/>
              <a:ext cx="5029200" cy="2260600"/>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6273800" y="1689100"/>
              <a:ext cx="5041900" cy="2260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00486" y="2424552"/>
              <a:ext cx="1170464" cy="523220"/>
            </a:xfrm>
            <a:prstGeom prst="rect">
              <a:avLst/>
            </a:prstGeom>
            <a:noFill/>
          </p:spPr>
          <p:txBody>
            <a:bodyPr wrap="square" rtlCol="0">
              <a:spAutoFit/>
            </a:bodyPr>
            <a:lstStyle/>
            <a:p>
              <a:r>
                <a:rPr lang="en-US" sz="2800" smtClean="0">
                  <a:latin typeface="Arial Rounded MT Bold" charset="0"/>
                  <a:ea typeface="Arial Rounded MT Bold" charset="0"/>
                  <a:cs typeface="Arial Rounded MT Bold" charset="0"/>
                </a:rPr>
                <a:t>12 in.</a:t>
              </a:r>
              <a:endParaRPr lang="en-US" sz="2800" dirty="0">
                <a:latin typeface="Arial Rounded MT Bold" charset="0"/>
                <a:ea typeface="Arial Rounded MT Bold" charset="0"/>
                <a:cs typeface="Arial Rounded MT Bold" charset="0"/>
              </a:endParaRPr>
            </a:p>
          </p:txBody>
        </p:sp>
        <p:sp>
          <p:nvSpPr>
            <p:cNvPr id="33" name="Rectangle 32"/>
            <p:cNvSpPr/>
            <p:nvPr/>
          </p:nvSpPr>
          <p:spPr>
            <a:xfrm>
              <a:off x="10983669" y="3701022"/>
              <a:ext cx="300658" cy="248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p:cNvSpPr txBox="1"/>
                <p:nvPr/>
              </p:nvSpPr>
              <p:spPr>
                <a:xfrm>
                  <a:off x="6949239" y="3515837"/>
                  <a:ext cx="1170464" cy="523220"/>
                </a:xfrm>
                <a:prstGeom prst="rect">
                  <a:avLst/>
                </a:prstGeom>
                <a:noFill/>
              </p:spPr>
              <p:txBody>
                <a:bodyPr wrap="square" rtlCol="0">
                  <a:spAutoFit/>
                </a:bodyPr>
                <a:lstStyle/>
                <a:p>
                  <a:r>
                    <a:rPr lang="en-US" sz="2800" dirty="0" smtClean="0">
                      <a:latin typeface="Arial Rounded MT Bold" charset="0"/>
                      <a:ea typeface="Arial Rounded MT Bold" charset="0"/>
                      <a:cs typeface="Arial Rounded MT Bold" charset="0"/>
                    </a:rPr>
                    <a:t>22</a:t>
                  </a:r>
                  <a14:m>
                    <m:oMath xmlns:m="http://schemas.openxmlformats.org/officeDocument/2006/math">
                      <m:r>
                        <a:rPr lang="en-US" sz="2800" i="1" smtClean="0">
                          <a:latin typeface="Cambria Math" charset="0"/>
                          <a:ea typeface="Cambria Math" charset="0"/>
                          <a:cs typeface="Cambria Math" charset="0"/>
                        </a:rPr>
                        <m:t>°</m:t>
                      </m:r>
                    </m:oMath>
                  </a14:m>
                  <a:endParaRPr lang="en-US" sz="2800" dirty="0">
                    <a:latin typeface="Arial Rounded MT Bold" charset="0"/>
                    <a:ea typeface="Arial Rounded MT Bold" charset="0"/>
                    <a:cs typeface="Arial Rounded MT Bold"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6949239" y="3515837"/>
                  <a:ext cx="1170464" cy="523220"/>
                </a:xfrm>
                <a:prstGeom prst="rect">
                  <a:avLst/>
                </a:prstGeom>
                <a:blipFill rotWithShape="0">
                  <a:blip r:embed="rId3"/>
                  <a:stretch>
                    <a:fillRect l="-10417" t="-11628" b="-31395"/>
                  </a:stretch>
                </a:blipFill>
              </p:spPr>
              <p:txBody>
                <a:bodyPr/>
                <a:lstStyle/>
                <a:p>
                  <a:r>
                    <a:rPr lang="en-US">
                      <a:noFill/>
                    </a:rPr>
                    <a:t> </a:t>
                  </a:r>
                </a:p>
              </p:txBody>
            </p:sp>
          </mc:Fallback>
        </mc:AlternateContent>
      </p:grpSp>
      <p:sp>
        <p:nvSpPr>
          <p:cNvPr id="36" name="Left Brace 35"/>
          <p:cNvSpPr/>
          <p:nvPr/>
        </p:nvSpPr>
        <p:spPr>
          <a:xfrm rot="16200000">
            <a:off x="8421543" y="2333270"/>
            <a:ext cx="914733" cy="5010527"/>
          </a:xfrm>
          <a:prstGeom prst="leftBrace">
            <a:avLst>
              <a:gd name="adj1" fmla="val 8333"/>
              <a:gd name="adj2" fmla="val 515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8385564" y="5211756"/>
            <a:ext cx="1799836" cy="523220"/>
          </a:xfrm>
          <a:prstGeom prst="rect">
            <a:avLst/>
          </a:prstGeom>
          <a:solidFill>
            <a:srgbClr val="FFFF00"/>
          </a:solidFill>
        </p:spPr>
        <p:txBody>
          <a:bodyPr wrap="square" rtlCol="0">
            <a:spAutoFit/>
          </a:bodyPr>
          <a:lstStyle/>
          <a:p>
            <a:r>
              <a:rPr lang="en-US" sz="2800" dirty="0" smtClean="0">
                <a:latin typeface="Arial Rounded MT Bold" charset="0"/>
                <a:ea typeface="Arial Rounded MT Bold" charset="0"/>
                <a:cs typeface="Arial Rounded MT Bold" charset="0"/>
              </a:rPr>
              <a:t> </a:t>
            </a:r>
            <a:r>
              <a:rPr lang="en-US" sz="2800" dirty="0" smtClean="0">
                <a:solidFill>
                  <a:schemeClr val="bg1"/>
                </a:solidFill>
                <a:latin typeface="Arial Rounded MT Bold" charset="0"/>
                <a:ea typeface="Arial Rounded MT Bold" charset="0"/>
                <a:cs typeface="Arial Rounded MT Bold" charset="0"/>
              </a:rPr>
              <a:t>11.13 in.</a:t>
            </a:r>
            <a:endParaRPr lang="en-US" sz="2800" dirty="0">
              <a:solidFill>
                <a:schemeClr val="bg1"/>
              </a:solidFill>
              <a:latin typeface="Arial Rounded MT Bold" charset="0"/>
              <a:ea typeface="Arial Rounded MT Bold" charset="0"/>
              <a:cs typeface="Arial Rounded MT Bold" charset="0"/>
            </a:endParaRPr>
          </a:p>
        </p:txBody>
      </p:sp>
      <p:sp>
        <p:nvSpPr>
          <p:cNvPr id="40" name="Left Brace 39"/>
          <p:cNvSpPr/>
          <p:nvPr/>
        </p:nvSpPr>
        <p:spPr>
          <a:xfrm>
            <a:off x="5326588" y="1943100"/>
            <a:ext cx="914733" cy="2305670"/>
          </a:xfrm>
          <a:prstGeom prst="leftBrace">
            <a:avLst>
              <a:gd name="adj1" fmla="val 8333"/>
              <a:gd name="adj2" fmla="val 515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p:cNvSpPr txBox="1"/>
          <p:nvPr/>
        </p:nvSpPr>
        <p:spPr>
          <a:xfrm>
            <a:off x="3607730" y="2940162"/>
            <a:ext cx="1799836" cy="523220"/>
          </a:xfrm>
          <a:prstGeom prst="rect">
            <a:avLst/>
          </a:prstGeom>
          <a:solidFill>
            <a:srgbClr val="FFFF00"/>
          </a:solidFill>
        </p:spPr>
        <p:txBody>
          <a:bodyPr wrap="square" rtlCol="0">
            <a:spAutoFit/>
          </a:bodyPr>
          <a:lstStyle/>
          <a:p>
            <a:r>
              <a:rPr lang="en-US" sz="2800" dirty="0" smtClean="0">
                <a:latin typeface="Arial Rounded MT Bold" charset="0"/>
                <a:ea typeface="Arial Rounded MT Bold" charset="0"/>
                <a:cs typeface="Arial Rounded MT Bold" charset="0"/>
              </a:rPr>
              <a:t> </a:t>
            </a:r>
            <a:r>
              <a:rPr lang="en-US" sz="2800" dirty="0" smtClean="0">
                <a:solidFill>
                  <a:schemeClr val="bg1"/>
                </a:solidFill>
                <a:latin typeface="Arial Rounded MT Bold" charset="0"/>
                <a:ea typeface="Arial Rounded MT Bold" charset="0"/>
                <a:cs typeface="Arial Rounded MT Bold" charset="0"/>
              </a:rPr>
              <a:t>4.50 in.</a:t>
            </a:r>
            <a:endParaRPr lang="en-US" sz="2800" dirty="0">
              <a:solidFill>
                <a:schemeClr val="bg1"/>
              </a:solidFill>
              <a:latin typeface="Arial Rounded MT Bold" charset="0"/>
              <a:ea typeface="Arial Rounded MT Bold" charset="0"/>
              <a:cs typeface="Arial Rounded MT Bold" charset="0"/>
            </a:endParaRPr>
          </a:p>
        </p:txBody>
      </p:sp>
      <p:sp>
        <p:nvSpPr>
          <p:cNvPr id="43" name="TextBox 42"/>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spTree>
    <p:extLst>
      <p:ext uri="{BB962C8B-B14F-4D97-AF65-F5344CB8AC3E}">
        <p14:creationId xmlns:p14="http://schemas.microsoft.com/office/powerpoint/2010/main" val="1627283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mc:AlternateContent xmlns:mc="http://schemas.openxmlformats.org/markup-compatibility/2006" xmlns:a14="http://schemas.microsoft.com/office/drawing/2010/main">
        <mc:Choice Requires="a14">
          <p:sp>
            <p:nvSpPr>
              <p:cNvPr id="35" name="TextBox 34"/>
              <p:cNvSpPr txBox="1"/>
              <p:nvPr/>
            </p:nvSpPr>
            <p:spPr>
              <a:xfrm>
                <a:off x="1268245" y="1812804"/>
                <a:ext cx="3837156" cy="4535472"/>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The area of the square is 36 </a:t>
                </a:r>
                <a14:m>
                  <m:oMath xmlns:m="http://schemas.openxmlformats.org/officeDocument/2006/math">
                    <m:sSup>
                      <m:sSupPr>
                        <m:ctrlPr>
                          <a:rPr lang="en-US" sz="3200" b="1" i="1" smtClean="0">
                            <a:latin typeface="Cambria Math" panose="02040503050406030204" pitchFamily="18" charset="0"/>
                            <a:ea typeface="Arial Rounded MT Bold" charset="0"/>
                            <a:cs typeface="Arial Rounded MT Bold" charset="0"/>
                          </a:rPr>
                        </m:ctrlPr>
                      </m:sSupPr>
                      <m:e>
                        <m:r>
                          <a:rPr lang="en-US" sz="3200" b="1" i="0" smtClean="0">
                            <a:latin typeface="Cambria Math" charset="0"/>
                            <a:ea typeface="Arial Rounded MT Bold" charset="0"/>
                            <a:cs typeface="Arial Rounded MT Bold" charset="0"/>
                          </a:rPr>
                          <m:t>𝐢𝐧</m:t>
                        </m:r>
                      </m:e>
                      <m:sup>
                        <m:r>
                          <a:rPr lang="en-US" sz="3200" b="1" i="1" smtClean="0">
                            <a:latin typeface="Cambria Math" charset="0"/>
                            <a:ea typeface="Arial Rounded MT Bold" charset="0"/>
                            <a:cs typeface="Arial Rounded MT Bold" charset="0"/>
                          </a:rPr>
                          <m:t>𝟐</m:t>
                        </m:r>
                      </m:sup>
                    </m:sSup>
                  </m:oMath>
                </a14:m>
                <a:r>
                  <a:rPr lang="en-US" sz="3200" dirty="0" smtClean="0">
                    <a:latin typeface="Arial Rounded MT Bold" charset="0"/>
                    <a:ea typeface="Arial Rounded MT Bold" charset="0"/>
                    <a:cs typeface="Arial Rounded MT Bold" charset="0"/>
                  </a:rPr>
                  <a:t>. What is the length of the diagonal?</a:t>
                </a:r>
              </a:p>
              <a:p>
                <a:endParaRPr lang="en-US" sz="3200" dirty="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Round your answer to the nearest hundredth if needed.</a:t>
                </a:r>
              </a:p>
            </p:txBody>
          </p:sp>
        </mc:Choice>
        <mc:Fallback xmlns="">
          <p:sp>
            <p:nvSpPr>
              <p:cNvPr id="35" name="TextBox 34"/>
              <p:cNvSpPr txBox="1">
                <a:spLocks noRot="1" noChangeAspect="1" noMove="1" noResize="1" noEditPoints="1" noAdjustHandles="1" noChangeArrowheads="1" noChangeShapeType="1" noTextEdit="1"/>
              </p:cNvSpPr>
              <p:nvPr/>
            </p:nvSpPr>
            <p:spPr>
              <a:xfrm>
                <a:off x="1268245" y="1812804"/>
                <a:ext cx="3837156" cy="4535472"/>
              </a:xfrm>
              <a:prstGeom prst="rect">
                <a:avLst/>
              </a:prstGeom>
              <a:blipFill rotWithShape="0">
                <a:blip r:embed="rId5"/>
                <a:stretch>
                  <a:fillRect l="-3968" t="-1747" r="-6667" b="-3495"/>
                </a:stretch>
              </a:blipFill>
            </p:spPr>
            <p:txBody>
              <a:bodyPr/>
              <a:lstStyle/>
              <a:p>
                <a:r>
                  <a:rPr lang="en-US">
                    <a:noFill/>
                  </a:rPr>
                  <a:t> </a:t>
                </a:r>
              </a:p>
            </p:txBody>
          </p:sp>
        </mc:Fallback>
      </mc:AlternateContent>
      <p:sp>
        <p:nvSpPr>
          <p:cNvPr id="43" name="TextBox 42"/>
          <p:cNvSpPr txBox="1"/>
          <p:nvPr/>
        </p:nvSpPr>
        <p:spPr>
          <a:xfrm>
            <a:off x="609599" y="508000"/>
            <a:ext cx="11199569" cy="400110"/>
          </a:xfrm>
          <a:prstGeom prst="rect">
            <a:avLst/>
          </a:prstGeom>
          <a:solidFill>
            <a:schemeClr val="accent2">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4							            QUESTIONS: GROUP B</a:t>
            </a:r>
            <a:endParaRPr lang="en-US" sz="2000" dirty="0">
              <a:latin typeface="Arial Rounded MT Bold" charset="0"/>
              <a:ea typeface="Arial Rounded MT Bold" charset="0"/>
              <a:cs typeface="Arial Rounded MT Bold" charset="0"/>
            </a:endParaRPr>
          </a:p>
        </p:txBody>
      </p:sp>
      <p:grpSp>
        <p:nvGrpSpPr>
          <p:cNvPr id="8" name="Group 7"/>
          <p:cNvGrpSpPr/>
          <p:nvPr/>
        </p:nvGrpSpPr>
        <p:grpSpPr>
          <a:xfrm>
            <a:off x="7785023" y="1772794"/>
            <a:ext cx="3595586" cy="2260600"/>
            <a:chOff x="6273800" y="1689100"/>
            <a:chExt cx="7639052" cy="2260600"/>
          </a:xfrm>
        </p:grpSpPr>
        <p:sp>
          <p:nvSpPr>
            <p:cNvPr id="2" name="Rectangle 1"/>
            <p:cNvSpPr/>
            <p:nvPr/>
          </p:nvSpPr>
          <p:spPr>
            <a:xfrm>
              <a:off x="6273800" y="1689100"/>
              <a:ext cx="5029200" cy="2260600"/>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6273800" y="1689100"/>
              <a:ext cx="5041900" cy="2260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302999" y="2557790"/>
              <a:ext cx="2609853" cy="523220"/>
            </a:xfrm>
            <a:prstGeom prst="rect">
              <a:avLst/>
            </a:prstGeom>
            <a:noFill/>
          </p:spPr>
          <p:txBody>
            <a:bodyPr wrap="square" rtlCol="0">
              <a:spAutoFit/>
            </a:bodyPr>
            <a:lstStyle/>
            <a:p>
              <a:endParaRPr lang="en-US" sz="2800" dirty="0">
                <a:latin typeface="Arial Rounded MT Bold" charset="0"/>
                <a:ea typeface="Arial Rounded MT Bold" charset="0"/>
                <a:cs typeface="Arial Rounded MT Bold" charset="0"/>
              </a:endParaRPr>
            </a:p>
          </p:txBody>
        </p:sp>
        <p:sp>
          <p:nvSpPr>
            <p:cNvPr id="19" name="Rectangle 18"/>
            <p:cNvSpPr/>
            <p:nvPr/>
          </p:nvSpPr>
          <p:spPr>
            <a:xfrm>
              <a:off x="10806935" y="3726306"/>
              <a:ext cx="477394" cy="223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sp>
        <p:nvSpPr>
          <p:cNvPr id="3" name="TextBox 2"/>
          <p:cNvSpPr txBox="1"/>
          <p:nvPr/>
        </p:nvSpPr>
        <p:spPr>
          <a:xfrm>
            <a:off x="8665807" y="2486107"/>
            <a:ext cx="624366" cy="461665"/>
          </a:xfrm>
          <a:prstGeom prst="rect">
            <a:avLst/>
          </a:prstGeom>
          <a:noFill/>
        </p:spPr>
        <p:txBody>
          <a:bodyPr wrap="square" rtlCol="0">
            <a:spAutoFit/>
          </a:bodyPr>
          <a:lstStyle/>
          <a:p>
            <a:r>
              <a:rPr lang="en-US" sz="2400" dirty="0" smtClean="0">
                <a:latin typeface="Arial Rounded MT Bold" charset="0"/>
                <a:ea typeface="Arial Rounded MT Bold" charset="0"/>
                <a:cs typeface="Arial Rounded MT Bold" charset="0"/>
              </a:rPr>
              <a:t>x</a:t>
            </a:r>
            <a:endParaRPr lang="en-US" sz="2400" dirty="0">
              <a:latin typeface="Arial Rounded MT Bold" charset="0"/>
              <a:ea typeface="Arial Rounded MT Bold" charset="0"/>
              <a:cs typeface="Arial Rounded MT Bold" charset="0"/>
            </a:endParaRPr>
          </a:p>
        </p:txBody>
      </p:sp>
      <p:sp>
        <p:nvSpPr>
          <p:cNvPr id="5" name="TextBox 4"/>
          <p:cNvSpPr txBox="1"/>
          <p:nvPr/>
        </p:nvSpPr>
        <p:spPr>
          <a:xfrm>
            <a:off x="990600" y="1618593"/>
            <a:ext cx="5383046" cy="2062103"/>
          </a:xfrm>
          <a:prstGeom prst="rect">
            <a:avLst/>
          </a:prstGeom>
          <a:noFill/>
        </p:spPr>
        <p:txBody>
          <a:bodyPr wrap="square" rtlCol="0">
            <a:spAutoFit/>
          </a:bodyPr>
          <a:lstStyle/>
          <a:p>
            <a:r>
              <a:rPr lang="en-US" sz="3200" dirty="0" smtClean="0">
                <a:solidFill>
                  <a:schemeClr val="bg1"/>
                </a:solidFill>
              </a:rPr>
              <a:t>The area of the square is 64. What numbers go in the  boxes to give the length of the diagonal?</a:t>
            </a:r>
            <a:endParaRPr lang="en-US" sz="3200" dirty="0">
              <a:solidFill>
                <a:schemeClr val="bg1"/>
              </a:solidFill>
            </a:endParaRPr>
          </a:p>
        </p:txBody>
      </p:sp>
      <mc:AlternateContent xmlns:mc="http://schemas.openxmlformats.org/markup-compatibility/2006">
        <mc:Choice xmlns:a14="http://schemas.microsoft.com/office/drawing/2010/main" Requires="a14">
          <p:sp>
            <p:nvSpPr>
              <p:cNvPr id="7" name="TextBox 6"/>
              <p:cNvSpPr txBox="1"/>
              <p:nvPr/>
            </p:nvSpPr>
            <p:spPr>
              <a:xfrm>
                <a:off x="3160176" y="3859308"/>
                <a:ext cx="2190024" cy="85100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ad>
                        <m:radPr>
                          <m:degHide m:val="on"/>
                          <m:ctrlPr>
                            <a:rPr lang="en-US" sz="4400" i="1" smtClean="0">
                              <a:solidFill>
                                <a:schemeClr val="bg1"/>
                              </a:solidFill>
                              <a:latin typeface="Cambria Math" panose="02040503050406030204" pitchFamily="18" charset="0"/>
                            </a:rPr>
                          </m:ctrlPr>
                        </m:radPr>
                        <m:deg/>
                        <m:e/>
                      </m:rad>
                    </m:oMath>
                  </m:oMathPara>
                </a14:m>
                <a:endParaRPr lang="en-US" sz="4400" dirty="0">
                  <a:solidFill>
                    <a:schemeClr val="bg1"/>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3160176" y="3859308"/>
                <a:ext cx="2190024" cy="851002"/>
              </a:xfrm>
              <a:prstGeom prst="rect">
                <a:avLst/>
              </a:prstGeom>
              <a:blipFill>
                <a:blip r:embed="rId6"/>
                <a:stretch>
                  <a:fillRect/>
                </a:stretch>
              </a:blipFill>
            </p:spPr>
            <p:txBody>
              <a:bodyPr/>
              <a:lstStyle/>
              <a:p>
                <a:r>
                  <a:rPr lang="en-US">
                    <a:noFill/>
                  </a:rPr>
                  <a:t> </a:t>
                </a:r>
              </a:p>
            </p:txBody>
          </p:sp>
        </mc:Fallback>
      </mc:AlternateContent>
      <p:sp>
        <p:nvSpPr>
          <p:cNvPr id="9" name="Rectangle 8"/>
          <p:cNvSpPr/>
          <p:nvPr/>
        </p:nvSpPr>
        <p:spPr>
          <a:xfrm>
            <a:off x="2974627" y="4023859"/>
            <a:ext cx="786534" cy="649983"/>
          </a:xfrm>
          <a:prstGeom prst="rect">
            <a:avLst/>
          </a:prstGeom>
          <a:solidFill>
            <a:schemeClr val="tx1"/>
          </a:solid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99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3"/>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3" y="871835"/>
            <a:ext cx="5069914" cy="3046988"/>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Once you find the sides of the square using the area, you can use trigonometry, special right triangles or Pythagorean theorem. </a:t>
            </a:r>
          </a:p>
        </p:txBody>
      </p:sp>
      <p:sp>
        <p:nvSpPr>
          <p:cNvPr id="25" name="TextBox 24"/>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mc:AlternateContent xmlns:mc="http://schemas.openxmlformats.org/markup-compatibility/2006">
        <mc:Choice xmlns:a14="http://schemas.microsoft.com/office/drawing/2010/main" Requires="a14">
          <p:sp>
            <p:nvSpPr>
              <p:cNvPr id="14" name="TextBox 13"/>
              <p:cNvSpPr txBox="1"/>
              <p:nvPr/>
            </p:nvSpPr>
            <p:spPr>
              <a:xfrm>
                <a:off x="3034050" y="2104080"/>
                <a:ext cx="3703079" cy="75674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ad>
                        <m:radPr>
                          <m:degHide m:val="on"/>
                          <m:ctrlPr>
                            <a:rPr lang="en-US" sz="4400" i="1" smtClean="0">
                              <a:solidFill>
                                <a:schemeClr val="bg1"/>
                              </a:solidFill>
                              <a:latin typeface="Cambria Math" panose="02040503050406030204" pitchFamily="18" charset="0"/>
                            </a:rPr>
                          </m:ctrlPr>
                        </m:radPr>
                        <m:deg/>
                        <m:e>
                          <m:r>
                            <a:rPr lang="en-US" sz="4400" b="0" i="1" smtClean="0">
                              <a:solidFill>
                                <a:schemeClr val="bg1"/>
                              </a:solidFill>
                              <a:latin typeface="Cambria Math" panose="02040503050406030204" pitchFamily="18" charset="0"/>
                            </a:rPr>
                            <m:t>2</m:t>
                          </m:r>
                        </m:e>
                      </m:rad>
                    </m:oMath>
                  </m:oMathPara>
                </a14:m>
                <a:endParaRPr lang="en-US" sz="4400" dirty="0">
                  <a:solidFill>
                    <a:schemeClr val="bg1"/>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3034050" y="2104080"/>
                <a:ext cx="3703079" cy="756746"/>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3878317" y="2113561"/>
            <a:ext cx="441435" cy="769441"/>
          </a:xfrm>
          <a:prstGeom prst="rect">
            <a:avLst/>
          </a:prstGeom>
          <a:noFill/>
        </p:spPr>
        <p:txBody>
          <a:bodyPr wrap="square" rtlCol="0">
            <a:spAutoFit/>
          </a:bodyPr>
          <a:lstStyle/>
          <a:p>
            <a:r>
              <a:rPr lang="en-US" sz="4400" dirty="0" smtClean="0">
                <a:solidFill>
                  <a:schemeClr val="bg1"/>
                </a:solidFill>
              </a:rPr>
              <a:t>6</a:t>
            </a:r>
            <a:endParaRPr lang="en-US" sz="4400" dirty="0">
              <a:solidFill>
                <a:schemeClr val="bg1"/>
              </a:solidFill>
            </a:endParaRPr>
          </a:p>
        </p:txBody>
      </p:sp>
    </p:spTree>
    <p:extLst>
      <p:ext uri="{BB962C8B-B14F-4D97-AF65-F5344CB8AC3E}">
        <p14:creationId xmlns:p14="http://schemas.microsoft.com/office/powerpoint/2010/main" val="341864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5" name="TextBox 34"/>
          <p:cNvSpPr txBox="1"/>
          <p:nvPr/>
        </p:nvSpPr>
        <p:spPr>
          <a:xfrm>
            <a:off x="1268245" y="1812804"/>
            <a:ext cx="3837156" cy="4031873"/>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What is the altitude of the rhombus?</a:t>
            </a:r>
          </a:p>
          <a:p>
            <a:endParaRPr lang="en-US" sz="3200" dirty="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Round your answer to the nearest hundredth if needed.</a:t>
            </a:r>
          </a:p>
        </p:txBody>
      </p:sp>
      <p:sp>
        <p:nvSpPr>
          <p:cNvPr id="43" name="TextBox 42"/>
          <p:cNvSpPr txBox="1"/>
          <p:nvPr/>
        </p:nvSpPr>
        <p:spPr>
          <a:xfrm>
            <a:off x="609599" y="508000"/>
            <a:ext cx="11199569" cy="400110"/>
          </a:xfrm>
          <a:prstGeom prst="rect">
            <a:avLst/>
          </a:prstGeom>
          <a:solidFill>
            <a:schemeClr val="accent2">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5							            QUESTIONS: GROUP B</a:t>
            </a:r>
            <a:endParaRPr lang="en-US" sz="2000" dirty="0">
              <a:latin typeface="Arial Rounded MT Bold" charset="0"/>
              <a:ea typeface="Arial Rounded MT Bold" charset="0"/>
              <a:cs typeface="Arial Rounded MT Bold" charset="0"/>
            </a:endParaRPr>
          </a:p>
        </p:txBody>
      </p:sp>
      <p:sp>
        <p:nvSpPr>
          <p:cNvPr id="21" name="TextBox 20"/>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5"/>
          <a:stretch>
            <a:fillRect/>
          </a:stretch>
        </p:blipFill>
        <p:spPr>
          <a:xfrm>
            <a:off x="1400174" y="1365129"/>
            <a:ext cx="8171013" cy="778981"/>
          </a:xfrm>
          <a:prstGeom prst="rect">
            <a:avLst/>
          </a:prstGeom>
        </p:spPr>
      </p:pic>
      <p:pic>
        <p:nvPicPr>
          <p:cNvPr id="5" name="Picture 4"/>
          <p:cNvPicPr>
            <a:picLocks noChangeAspect="1"/>
          </p:cNvPicPr>
          <p:nvPr/>
        </p:nvPicPr>
        <p:blipFill>
          <a:blip r:embed="rId6"/>
          <a:stretch>
            <a:fillRect/>
          </a:stretch>
        </p:blipFill>
        <p:spPr>
          <a:xfrm>
            <a:off x="1764576" y="2433637"/>
            <a:ext cx="4928871" cy="3411040"/>
          </a:xfrm>
          <a:prstGeom prst="rect">
            <a:avLst/>
          </a:prstGeom>
        </p:spPr>
      </p:pic>
    </p:spTree>
    <p:extLst>
      <p:ext uri="{BB962C8B-B14F-4D97-AF65-F5344CB8AC3E}">
        <p14:creationId xmlns:p14="http://schemas.microsoft.com/office/powerpoint/2010/main" val="32313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18"/>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3" y="871835"/>
            <a:ext cx="5069914" cy="1569660"/>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The altitude can be found using trigonometry.</a:t>
            </a:r>
          </a:p>
        </p:txBody>
      </p:sp>
      <p:sp>
        <p:nvSpPr>
          <p:cNvPr id="26" name="TextBox 25"/>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3"/>
          <a:stretch>
            <a:fillRect/>
          </a:stretch>
        </p:blipFill>
        <p:spPr>
          <a:xfrm>
            <a:off x="3167391" y="2750277"/>
            <a:ext cx="5745561" cy="1033593"/>
          </a:xfrm>
          <a:prstGeom prst="rect">
            <a:avLst/>
          </a:prstGeom>
        </p:spPr>
      </p:pic>
    </p:spTree>
    <p:extLst>
      <p:ext uri="{BB962C8B-B14F-4D97-AF65-F5344CB8AC3E}">
        <p14:creationId xmlns:p14="http://schemas.microsoft.com/office/powerpoint/2010/main" val="2146933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5" name="TextBox 34"/>
          <p:cNvSpPr txBox="1"/>
          <p:nvPr/>
        </p:nvSpPr>
        <p:spPr>
          <a:xfrm>
            <a:off x="1241929" y="1155700"/>
            <a:ext cx="3837156" cy="5016758"/>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The perimeter of the equilateral triangle is 9 in., what is the area of the triangle?</a:t>
            </a:r>
          </a:p>
          <a:p>
            <a:endParaRPr lang="en-US" sz="3200" dirty="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Round your answer to the nearest hundredth if needed.</a:t>
            </a:r>
          </a:p>
        </p:txBody>
      </p:sp>
      <p:sp>
        <p:nvSpPr>
          <p:cNvPr id="43" name="TextBox 42"/>
          <p:cNvSpPr txBox="1"/>
          <p:nvPr/>
        </p:nvSpPr>
        <p:spPr>
          <a:xfrm>
            <a:off x="609599" y="508000"/>
            <a:ext cx="11199569" cy="400110"/>
          </a:xfrm>
          <a:prstGeom prst="rect">
            <a:avLst/>
          </a:prstGeom>
          <a:solidFill>
            <a:schemeClr val="accent2">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6							            QUESTIONS: GROUP C</a:t>
            </a:r>
            <a:endParaRPr lang="en-US" sz="2000" dirty="0">
              <a:latin typeface="Arial Rounded MT Bold" charset="0"/>
              <a:ea typeface="Arial Rounded MT Bold" charset="0"/>
              <a:cs typeface="Arial Rounded MT Bold" charset="0"/>
            </a:endParaRPr>
          </a:p>
        </p:txBody>
      </p:sp>
      <p:sp>
        <p:nvSpPr>
          <p:cNvPr id="18" name="TextBox 17"/>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3" name="Picture 2"/>
          <p:cNvPicPr>
            <a:picLocks noChangeAspect="1"/>
          </p:cNvPicPr>
          <p:nvPr/>
        </p:nvPicPr>
        <p:blipFill>
          <a:blip r:embed="rId5"/>
          <a:stretch>
            <a:fillRect/>
          </a:stretch>
        </p:blipFill>
        <p:spPr>
          <a:xfrm>
            <a:off x="1468492" y="1828764"/>
            <a:ext cx="2990850" cy="2952750"/>
          </a:xfrm>
          <a:prstGeom prst="rect">
            <a:avLst/>
          </a:prstGeom>
        </p:spPr>
      </p:pic>
      <p:pic>
        <p:nvPicPr>
          <p:cNvPr id="8" name="Picture 7"/>
          <p:cNvPicPr>
            <a:picLocks noChangeAspect="1"/>
          </p:cNvPicPr>
          <p:nvPr/>
        </p:nvPicPr>
        <p:blipFill>
          <a:blip r:embed="rId6"/>
          <a:stretch>
            <a:fillRect/>
          </a:stretch>
        </p:blipFill>
        <p:spPr>
          <a:xfrm>
            <a:off x="1553559" y="1112405"/>
            <a:ext cx="7110317" cy="673064"/>
          </a:xfrm>
          <a:prstGeom prst="rect">
            <a:avLst/>
          </a:prstGeom>
        </p:spPr>
      </p:pic>
    </p:spTree>
    <p:extLst>
      <p:ext uri="{BB962C8B-B14F-4D97-AF65-F5344CB8AC3E}">
        <p14:creationId xmlns:p14="http://schemas.microsoft.com/office/powerpoint/2010/main" val="8570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3" y="871835"/>
            <a:ext cx="5069914" cy="5509200"/>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After finding the side lengths of the triangle, you can use Pythagorean theorem, special right triangles, or trigonometry to find the altitude. </a:t>
            </a:r>
          </a:p>
          <a:p>
            <a:endParaRPr lang="en-US" sz="3200" dirty="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You will then use the altitude to find the area of the triangle.</a:t>
            </a:r>
          </a:p>
        </p:txBody>
      </p:sp>
      <mc:AlternateContent xmlns:mc="http://schemas.openxmlformats.org/markup-compatibility/2006" xmlns:a14="http://schemas.microsoft.com/office/drawing/2010/main">
        <mc:Choice Requires="a14">
          <p:sp>
            <p:nvSpPr>
              <p:cNvPr id="2" name="Rectangle 1"/>
              <p:cNvSpPr/>
              <p:nvPr/>
            </p:nvSpPr>
            <p:spPr>
              <a:xfrm>
                <a:off x="10531226" y="1695460"/>
                <a:ext cx="700769"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latin typeface="Cambria Math" panose="02040503050406030204" pitchFamily="18" charset="0"/>
                              <a:ea typeface="Arial Rounded MT Bold" charset="0"/>
                              <a:cs typeface="Arial Rounded MT Bold" charset="0"/>
                            </a:rPr>
                          </m:ctrlPr>
                        </m:sSupPr>
                        <m:e>
                          <m:r>
                            <a:rPr lang="en-US" sz="2400" b="1" i="0" smtClean="0">
                              <a:latin typeface="Cambria Math" panose="02040503050406030204" pitchFamily="18" charset="0"/>
                              <a:ea typeface="Arial Rounded MT Bold" charset="0"/>
                              <a:cs typeface="Arial Rounded MT Bold" charset="0"/>
                            </a:rPr>
                            <m:t>𝐢𝐧</m:t>
                          </m:r>
                        </m:e>
                        <m:sup>
                          <m:r>
                            <a:rPr lang="en-US" sz="2400" b="1" i="1" smtClean="0">
                              <a:latin typeface="Cambria Math" panose="02040503050406030204" pitchFamily="18" charset="0"/>
                              <a:ea typeface="Arial Rounded MT Bold" charset="0"/>
                              <a:cs typeface="Arial Rounded MT Bold" charset="0"/>
                            </a:rPr>
                            <m:t>𝟐</m:t>
                          </m:r>
                        </m:sup>
                      </m:sSup>
                    </m:oMath>
                  </m:oMathPara>
                </a14:m>
                <a:endParaRPr lang="en-US" sz="2400" dirty="0">
                  <a:latin typeface="Arial Rounded MT Bold" charset="0"/>
                  <a:ea typeface="Arial Rounded MT Bold" charset="0"/>
                  <a:cs typeface="Arial Rounded MT Bold"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531226" y="1695460"/>
                <a:ext cx="700769" cy="470000"/>
              </a:xfrm>
              <a:prstGeom prst="rect">
                <a:avLst/>
              </a:prstGeom>
              <a:blipFill rotWithShape="0">
                <a:blip r:embed="rId4"/>
                <a:stretch>
                  <a:fillRect/>
                </a:stretch>
              </a:blipFill>
            </p:spPr>
            <p:txBody>
              <a:bodyPr/>
              <a:lstStyle/>
              <a:p>
                <a:r>
                  <a:rPr lang="en-US">
                    <a:noFill/>
                  </a:rPr>
                  <a:t> </a:t>
                </a:r>
              </a:p>
            </p:txBody>
          </p:sp>
        </mc:Fallback>
      </mc:AlternateContent>
      <p:sp>
        <p:nvSpPr>
          <p:cNvPr id="19" name="TextBox 18"/>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5" name="Picture 4"/>
          <p:cNvPicPr>
            <a:picLocks noChangeAspect="1"/>
          </p:cNvPicPr>
          <p:nvPr/>
        </p:nvPicPr>
        <p:blipFill>
          <a:blip r:embed="rId5"/>
          <a:stretch>
            <a:fillRect/>
          </a:stretch>
        </p:blipFill>
        <p:spPr>
          <a:xfrm>
            <a:off x="4494820" y="1968649"/>
            <a:ext cx="1697257" cy="1657786"/>
          </a:xfrm>
          <a:prstGeom prst="rect">
            <a:avLst/>
          </a:prstGeom>
        </p:spPr>
      </p:pic>
    </p:spTree>
    <p:extLst>
      <p:ext uri="{BB962C8B-B14F-4D97-AF65-F5344CB8AC3E}">
        <p14:creationId xmlns:p14="http://schemas.microsoft.com/office/powerpoint/2010/main" val="1767512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43" name="TextBox 42"/>
          <p:cNvSpPr txBox="1"/>
          <p:nvPr/>
        </p:nvSpPr>
        <p:spPr>
          <a:xfrm>
            <a:off x="609599" y="508000"/>
            <a:ext cx="11199569" cy="400110"/>
          </a:xfrm>
          <a:prstGeom prst="rect">
            <a:avLst/>
          </a:prstGeom>
          <a:solidFill>
            <a:schemeClr val="accent6">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1							            QUESTIONS: GROUP C</a:t>
            </a:r>
            <a:endParaRPr lang="en-US" sz="2000" dirty="0">
              <a:latin typeface="Arial Rounded MT Bold" charset="0"/>
              <a:ea typeface="Arial Rounded MT Bold" charset="0"/>
              <a:cs typeface="Arial Rounded MT Bold" charset="0"/>
            </a:endParaRPr>
          </a:p>
        </p:txBody>
      </p:sp>
      <p:sp>
        <p:nvSpPr>
          <p:cNvPr id="11" name="Donut 10"/>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12" name="TextBox 11"/>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13" name="TextBox 12"/>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5"/>
          <a:stretch>
            <a:fillRect/>
          </a:stretch>
        </p:blipFill>
        <p:spPr>
          <a:xfrm>
            <a:off x="1242839" y="981810"/>
            <a:ext cx="4305300" cy="3314700"/>
          </a:xfrm>
          <a:prstGeom prst="rect">
            <a:avLst/>
          </a:prstGeom>
        </p:spPr>
      </p:pic>
      <p:pic>
        <p:nvPicPr>
          <p:cNvPr id="3" name="Picture 2"/>
          <p:cNvPicPr>
            <a:picLocks noChangeAspect="1"/>
          </p:cNvPicPr>
          <p:nvPr/>
        </p:nvPicPr>
        <p:blipFill>
          <a:blip r:embed="rId6"/>
          <a:stretch>
            <a:fillRect/>
          </a:stretch>
        </p:blipFill>
        <p:spPr>
          <a:xfrm>
            <a:off x="812981" y="4586701"/>
            <a:ext cx="9470316" cy="700424"/>
          </a:xfrm>
          <a:prstGeom prst="rect">
            <a:avLst/>
          </a:prstGeom>
        </p:spPr>
      </p:pic>
    </p:spTree>
    <p:extLst>
      <p:ext uri="{BB962C8B-B14F-4D97-AF65-F5344CB8AC3E}">
        <p14:creationId xmlns:p14="http://schemas.microsoft.com/office/powerpoint/2010/main" val="162962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20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11"/>
                                        </p:tgtEl>
                                        <p:attrNameLst>
                                          <p:attrName>style.visibility</p:attrName>
                                        </p:attrNameLst>
                                      </p:cBhvr>
                                      <p:to>
                                        <p:strVal val="visible"/>
                                      </p:to>
                                    </p:set>
                                    <p:anim calcmode="lin" valueType="num">
                                      <p:cBhvr>
                                        <p:cTn id="23" dur="750" fill="hold"/>
                                        <p:tgtEl>
                                          <p:spTgt spid="11"/>
                                        </p:tgtEl>
                                        <p:attrNameLst>
                                          <p:attrName>ppt_w</p:attrName>
                                        </p:attrNameLst>
                                      </p:cBhvr>
                                      <p:tavLst>
                                        <p:tav tm="0">
                                          <p:val>
                                            <p:fltVal val="0"/>
                                          </p:val>
                                        </p:tav>
                                        <p:tav tm="100000">
                                          <p:val>
                                            <p:strVal val="#ppt_w"/>
                                          </p:val>
                                        </p:tav>
                                      </p:tavLst>
                                    </p:anim>
                                    <p:anim calcmode="lin" valueType="num">
                                      <p:cBhvr>
                                        <p:cTn id="24" dur="750" fill="hold"/>
                                        <p:tgtEl>
                                          <p:spTgt spid="11"/>
                                        </p:tgtEl>
                                        <p:attrNameLst>
                                          <p:attrName>ppt_h</p:attrName>
                                        </p:attrNameLst>
                                      </p:cBhvr>
                                      <p:tavLst>
                                        <p:tav tm="0">
                                          <p:val>
                                            <p:fltVal val="0"/>
                                          </p:val>
                                        </p:tav>
                                        <p:tav tm="100000">
                                          <p:val>
                                            <p:strVal val="#ppt_h"/>
                                          </p:val>
                                        </p:tav>
                                      </p:tavLst>
                                    </p:anim>
                                    <p:animEffect transition="in" filter="fade">
                                      <p:cBhvr>
                                        <p:cTn id="25" dur="750"/>
                                        <p:tgtEl>
                                          <p:spTgt spid="11"/>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6" name="TextBox 35"/>
          <p:cNvSpPr txBox="1"/>
          <p:nvPr/>
        </p:nvSpPr>
        <p:spPr>
          <a:xfrm>
            <a:off x="5943600" y="1028700"/>
            <a:ext cx="4110494" cy="369332"/>
          </a:xfrm>
          <a:prstGeom prst="rect">
            <a:avLst/>
          </a:prstGeom>
          <a:noFill/>
        </p:spPr>
        <p:txBody>
          <a:bodyPr wrap="square" rtlCol="0">
            <a:spAutoFit/>
          </a:bodyPr>
          <a:lstStyle/>
          <a:p>
            <a:endParaRPr lang="en-US" dirty="0"/>
          </a:p>
        </p:txBody>
      </p:sp>
      <p:sp>
        <p:nvSpPr>
          <p:cNvPr id="50" name="TextBox 49"/>
          <p:cNvSpPr txBox="1"/>
          <p:nvPr/>
        </p:nvSpPr>
        <p:spPr>
          <a:xfrm>
            <a:off x="1155700" y="812800"/>
            <a:ext cx="10467920" cy="4801314"/>
          </a:xfrm>
          <a:prstGeom prst="rect">
            <a:avLst/>
          </a:prstGeom>
          <a:noFill/>
        </p:spPr>
        <p:txBody>
          <a:bodyPr wrap="square" rtlCol="0">
            <a:spAutoFit/>
          </a:bodyPr>
          <a:lstStyle/>
          <a:p>
            <a:pPr algn="ctr"/>
            <a:r>
              <a:rPr lang="en-US" b="1" u="sng" dirty="0" smtClean="0"/>
              <a:t>GAME DIRECTIONS</a:t>
            </a:r>
          </a:p>
          <a:p>
            <a:endParaRPr lang="en-US" dirty="0"/>
          </a:p>
          <a:p>
            <a:pPr marL="342900" indent="-342900">
              <a:buAutoNum type="arabicParenR"/>
            </a:pPr>
            <a:r>
              <a:rPr lang="en-US" dirty="0" smtClean="0">
                <a:solidFill>
                  <a:schemeClr val="accent6">
                    <a:lumMod val="50000"/>
                  </a:schemeClr>
                </a:solidFill>
              </a:rPr>
              <a:t>Each team will start with 15 points. The team with the most points left at the end of the game wins.</a:t>
            </a:r>
          </a:p>
          <a:p>
            <a:pPr marL="342900" indent="-342900">
              <a:buAutoNum type="arabicParenR"/>
            </a:pPr>
            <a:endParaRPr lang="en-US" dirty="0" smtClean="0">
              <a:solidFill>
                <a:schemeClr val="accent6">
                  <a:lumMod val="50000"/>
                </a:schemeClr>
              </a:solidFill>
            </a:endParaRPr>
          </a:p>
          <a:p>
            <a:pPr marL="342900" indent="-342900">
              <a:buAutoNum type="arabicParenR"/>
            </a:pPr>
            <a:r>
              <a:rPr lang="en-US" dirty="0" smtClean="0">
                <a:solidFill>
                  <a:schemeClr val="accent6">
                    <a:lumMod val="50000"/>
                  </a:schemeClr>
                </a:solidFill>
              </a:rPr>
              <a:t>Each team will have a specific question to answer in two minutes. All teams will work on the same question. Work will be shown on the answer document provided.</a:t>
            </a:r>
          </a:p>
          <a:p>
            <a:pPr marL="800100" lvl="1" indent="-342900">
              <a:buFont typeface="+mj-lt"/>
              <a:buAutoNum type="arabicParenR"/>
            </a:pPr>
            <a:r>
              <a:rPr lang="en-US" dirty="0" smtClean="0">
                <a:solidFill>
                  <a:schemeClr val="accent6">
                    <a:lumMod val="50000"/>
                  </a:schemeClr>
                </a:solidFill>
              </a:rPr>
              <a:t>If the first answer is incorrect, the team has the remaining time to come up with the correct answer.</a:t>
            </a:r>
          </a:p>
          <a:p>
            <a:pPr marL="800100" lvl="1" indent="-342900">
              <a:buFont typeface="+mj-lt"/>
              <a:buAutoNum type="arabicParenR"/>
            </a:pPr>
            <a:r>
              <a:rPr lang="en-US" dirty="0" smtClean="0">
                <a:solidFill>
                  <a:schemeClr val="accent6">
                    <a:lumMod val="50000"/>
                  </a:schemeClr>
                </a:solidFill>
              </a:rPr>
              <a:t>At the end of two minutes, students must put all dry erase markers down.</a:t>
            </a:r>
          </a:p>
          <a:p>
            <a:pPr marL="800100" lvl="1" indent="-342900">
              <a:buFont typeface="+mj-lt"/>
              <a:buAutoNum type="arabicParenR"/>
            </a:pPr>
            <a:endParaRPr lang="en-US" dirty="0" smtClean="0"/>
          </a:p>
          <a:p>
            <a:pPr marL="342900" indent="-342900">
              <a:buAutoNum type="arabicParenR"/>
            </a:pPr>
            <a:r>
              <a:rPr lang="en-US" dirty="0" smtClean="0"/>
              <a:t>The answer MUST be written on the whiteboard, and it must be legible, or it will be considered wrong. There will be NO time given to rewrite an answer.</a:t>
            </a:r>
          </a:p>
          <a:p>
            <a:pPr marL="800100" lvl="1" indent="-342900">
              <a:buAutoNum type="arabicParenR"/>
            </a:pPr>
            <a:r>
              <a:rPr lang="en-US" dirty="0" smtClean="0"/>
              <a:t>If the answer is </a:t>
            </a:r>
            <a:r>
              <a:rPr lang="en-US" b="1" u="sng" dirty="0" smtClean="0"/>
              <a:t>correct</a:t>
            </a:r>
            <a:r>
              <a:rPr lang="en-US" dirty="0" smtClean="0"/>
              <a:t> the team will be awarded 2 TAKE DOWN points from any team(s) they like. Example: two points could be taken from one team, or one point could be taken from two teams.</a:t>
            </a:r>
          </a:p>
          <a:p>
            <a:pPr marL="800100" lvl="1" indent="-342900">
              <a:buAutoNum type="arabicParenR"/>
            </a:pPr>
            <a:r>
              <a:rPr lang="en-US" dirty="0" smtClean="0"/>
              <a:t>The team can then designate a shooter, or rotate shooters, for the opportunity to earn up to three more TAKE DOWN points. If the basket is missed, no points are awarded or taken. If the basket is made, the team will be awarded two, or three, TAKE DOWN points to remove using the guidelines stated above. </a:t>
            </a:r>
          </a:p>
        </p:txBody>
      </p:sp>
      <p:sp>
        <p:nvSpPr>
          <p:cNvPr id="2" name="TextBox 1"/>
          <p:cNvSpPr txBox="1"/>
          <p:nvPr/>
        </p:nvSpPr>
        <p:spPr>
          <a:xfrm>
            <a:off x="4533900" y="6042795"/>
            <a:ext cx="4262385" cy="369332"/>
          </a:xfrm>
          <a:prstGeom prst="rect">
            <a:avLst/>
          </a:prstGeom>
          <a:noFill/>
        </p:spPr>
        <p:txBody>
          <a:bodyPr wrap="none" rtlCol="0">
            <a:spAutoFit/>
          </a:bodyPr>
          <a:lstStyle/>
          <a:p>
            <a:r>
              <a:rPr lang="en-US" dirty="0" smtClean="0"/>
              <a:t>DIRECTIONS CONTINUED ON NEXT SLIDE…..</a:t>
            </a:r>
            <a:endParaRPr lang="en-US" dirty="0"/>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spTree>
    <p:extLst>
      <p:ext uri="{BB962C8B-B14F-4D97-AF65-F5344CB8AC3E}">
        <p14:creationId xmlns:p14="http://schemas.microsoft.com/office/powerpoint/2010/main" val="921862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2" y="871835"/>
            <a:ext cx="10117337" cy="1569660"/>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The length of the ladder can be found using special right triangles or trigonometry.</a:t>
            </a:r>
          </a:p>
          <a:p>
            <a:endParaRPr lang="en-US" sz="3200" dirty="0">
              <a:latin typeface="Arial Rounded MT Bold" charset="0"/>
              <a:ea typeface="Arial Rounded MT Bold" charset="0"/>
              <a:cs typeface="Arial Rounded MT Bold" charset="0"/>
            </a:endParaRPr>
          </a:p>
        </p:txBody>
      </p:sp>
      <p:sp>
        <p:nvSpPr>
          <p:cNvPr id="10" name="TextBox 9"/>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3"/>
          <a:stretch>
            <a:fillRect/>
          </a:stretch>
        </p:blipFill>
        <p:spPr>
          <a:xfrm>
            <a:off x="4784833" y="2559926"/>
            <a:ext cx="1881727" cy="1097674"/>
          </a:xfrm>
          <a:prstGeom prst="rect">
            <a:avLst/>
          </a:prstGeom>
        </p:spPr>
      </p:pic>
    </p:spTree>
    <p:extLst>
      <p:ext uri="{BB962C8B-B14F-4D97-AF65-F5344CB8AC3E}">
        <p14:creationId xmlns:p14="http://schemas.microsoft.com/office/powerpoint/2010/main" val="151916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5" name="TextBox 34"/>
          <p:cNvSpPr txBox="1"/>
          <p:nvPr/>
        </p:nvSpPr>
        <p:spPr>
          <a:xfrm>
            <a:off x="1267747" y="1738383"/>
            <a:ext cx="9412953" cy="4524315"/>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What is the angle of elevation, of the top of a building, as you stand 400ft away from the base and are looking up to the top of a building; which stands at 850 </a:t>
            </a:r>
            <a:r>
              <a:rPr lang="en-US" sz="3200" dirty="0" err="1" smtClean="0">
                <a:latin typeface="Arial Rounded MT Bold" charset="0"/>
                <a:ea typeface="Arial Rounded MT Bold" charset="0"/>
                <a:cs typeface="Arial Rounded MT Bold" charset="0"/>
              </a:rPr>
              <a:t>ft</a:t>
            </a:r>
            <a:r>
              <a:rPr lang="en-US" sz="3200" dirty="0" smtClean="0">
                <a:latin typeface="Arial Rounded MT Bold" charset="0"/>
                <a:ea typeface="Arial Rounded MT Bold" charset="0"/>
                <a:cs typeface="Arial Rounded MT Bold" charset="0"/>
              </a:rPr>
              <a:t> tall. (Remember: elevation means looking up from a parallel)</a:t>
            </a:r>
          </a:p>
          <a:p>
            <a:endParaRPr lang="en-US" sz="3200" dirty="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Round your answer to the nearest whole number.</a:t>
            </a:r>
          </a:p>
        </p:txBody>
      </p:sp>
      <p:sp>
        <p:nvSpPr>
          <p:cNvPr id="43" name="TextBox 42"/>
          <p:cNvSpPr txBox="1"/>
          <p:nvPr/>
        </p:nvSpPr>
        <p:spPr>
          <a:xfrm>
            <a:off x="609599" y="508000"/>
            <a:ext cx="11199569" cy="400110"/>
          </a:xfrm>
          <a:prstGeom prst="rect">
            <a:avLst/>
          </a:prstGeom>
          <a:solidFill>
            <a:schemeClr val="accent6">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2							            QUESTIONS: GROUP C</a:t>
            </a:r>
            <a:endParaRPr lang="en-US" sz="2000" dirty="0">
              <a:latin typeface="Arial Rounded MT Bold" charset="0"/>
              <a:ea typeface="Arial Rounded MT Bold" charset="0"/>
              <a:cs typeface="Arial Rounded MT Bold" charset="0"/>
            </a:endParaRPr>
          </a:p>
        </p:txBody>
      </p:sp>
      <p:sp>
        <p:nvSpPr>
          <p:cNvPr id="11" name="Donut 10"/>
          <p:cNvSpPr/>
          <p:nvPr/>
        </p:nvSpPr>
        <p:spPr>
          <a:xfrm>
            <a:off x="10310569" y="51398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12" name="TextBox 11"/>
          <p:cNvSpPr txBox="1"/>
          <p:nvPr/>
        </p:nvSpPr>
        <p:spPr>
          <a:xfrm>
            <a:off x="10496118" y="56719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13" name="TextBox 12"/>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5"/>
          <a:stretch>
            <a:fillRect/>
          </a:stretch>
        </p:blipFill>
        <p:spPr>
          <a:xfrm>
            <a:off x="1173708" y="1195278"/>
            <a:ext cx="10005115" cy="749135"/>
          </a:xfrm>
          <a:prstGeom prst="rect">
            <a:avLst/>
          </a:prstGeom>
        </p:spPr>
      </p:pic>
      <p:pic>
        <p:nvPicPr>
          <p:cNvPr id="3" name="Picture 2"/>
          <p:cNvPicPr>
            <a:picLocks noChangeAspect="1"/>
          </p:cNvPicPr>
          <p:nvPr/>
        </p:nvPicPr>
        <p:blipFill>
          <a:blip r:embed="rId6"/>
          <a:stretch>
            <a:fillRect/>
          </a:stretch>
        </p:blipFill>
        <p:spPr>
          <a:xfrm>
            <a:off x="1173708" y="2064893"/>
            <a:ext cx="4157846" cy="646776"/>
          </a:xfrm>
          <a:prstGeom prst="rect">
            <a:avLst/>
          </a:prstGeom>
        </p:spPr>
      </p:pic>
      <p:pic>
        <p:nvPicPr>
          <p:cNvPr id="5" name="Picture 4"/>
          <p:cNvPicPr>
            <a:picLocks noChangeAspect="1"/>
          </p:cNvPicPr>
          <p:nvPr/>
        </p:nvPicPr>
        <p:blipFill>
          <a:blip r:embed="rId7"/>
          <a:stretch>
            <a:fillRect/>
          </a:stretch>
        </p:blipFill>
        <p:spPr>
          <a:xfrm>
            <a:off x="5247925" y="2099581"/>
            <a:ext cx="1110179" cy="662211"/>
          </a:xfrm>
          <a:prstGeom prst="rect">
            <a:avLst/>
          </a:prstGeom>
        </p:spPr>
      </p:pic>
    </p:spTree>
    <p:extLst>
      <p:ext uri="{BB962C8B-B14F-4D97-AF65-F5344CB8AC3E}">
        <p14:creationId xmlns:p14="http://schemas.microsoft.com/office/powerpoint/2010/main" val="154921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20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11"/>
                                        </p:tgtEl>
                                        <p:attrNameLst>
                                          <p:attrName>style.visibility</p:attrName>
                                        </p:attrNameLst>
                                      </p:cBhvr>
                                      <p:to>
                                        <p:strVal val="visible"/>
                                      </p:to>
                                    </p:set>
                                    <p:anim calcmode="lin" valueType="num">
                                      <p:cBhvr>
                                        <p:cTn id="23" dur="750" fill="hold"/>
                                        <p:tgtEl>
                                          <p:spTgt spid="11"/>
                                        </p:tgtEl>
                                        <p:attrNameLst>
                                          <p:attrName>ppt_w</p:attrName>
                                        </p:attrNameLst>
                                      </p:cBhvr>
                                      <p:tavLst>
                                        <p:tav tm="0">
                                          <p:val>
                                            <p:fltVal val="0"/>
                                          </p:val>
                                        </p:tav>
                                        <p:tav tm="100000">
                                          <p:val>
                                            <p:strVal val="#ppt_w"/>
                                          </p:val>
                                        </p:tav>
                                      </p:tavLst>
                                    </p:anim>
                                    <p:anim calcmode="lin" valueType="num">
                                      <p:cBhvr>
                                        <p:cTn id="24" dur="750" fill="hold"/>
                                        <p:tgtEl>
                                          <p:spTgt spid="11"/>
                                        </p:tgtEl>
                                        <p:attrNameLst>
                                          <p:attrName>ppt_h</p:attrName>
                                        </p:attrNameLst>
                                      </p:cBhvr>
                                      <p:tavLst>
                                        <p:tav tm="0">
                                          <p:val>
                                            <p:fltVal val="0"/>
                                          </p:val>
                                        </p:tav>
                                        <p:tav tm="100000">
                                          <p:val>
                                            <p:strVal val="#ppt_h"/>
                                          </p:val>
                                        </p:tav>
                                      </p:tavLst>
                                    </p:anim>
                                    <p:animEffect transition="in" filter="fade">
                                      <p:cBhvr>
                                        <p:cTn id="25" dur="750"/>
                                        <p:tgtEl>
                                          <p:spTgt spid="11"/>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2" y="871835"/>
            <a:ext cx="10117337" cy="1569660"/>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Use inverse trigonometry to find the angle of elevation.</a:t>
            </a:r>
          </a:p>
          <a:p>
            <a:endParaRPr lang="en-US" sz="32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3"/>
          <a:stretch>
            <a:fillRect/>
          </a:stretch>
        </p:blipFill>
        <p:spPr>
          <a:xfrm>
            <a:off x="4323152" y="2233779"/>
            <a:ext cx="2547859" cy="1258942"/>
          </a:xfrm>
          <a:prstGeom prst="rect">
            <a:avLst/>
          </a:prstGeom>
        </p:spPr>
      </p:pic>
    </p:spTree>
    <p:extLst>
      <p:ext uri="{BB962C8B-B14F-4D97-AF65-F5344CB8AC3E}">
        <p14:creationId xmlns:p14="http://schemas.microsoft.com/office/powerpoint/2010/main" val="1540633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5" name="TextBox 34"/>
          <p:cNvSpPr txBox="1"/>
          <p:nvPr/>
        </p:nvSpPr>
        <p:spPr>
          <a:xfrm>
            <a:off x="1267747" y="1738383"/>
            <a:ext cx="9412953" cy="3046988"/>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You are planning to build a 16 ft. ramp with a max height of 2 ft. What is the approximate horizontal distance needed to properly construct the ramp?</a:t>
            </a:r>
          </a:p>
          <a:p>
            <a:endParaRPr lang="en-US" sz="3200" dirty="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Round your answer to the nearest hundredth.</a:t>
            </a:r>
          </a:p>
        </p:txBody>
      </p:sp>
      <p:sp>
        <p:nvSpPr>
          <p:cNvPr id="43" name="TextBox 42"/>
          <p:cNvSpPr txBox="1"/>
          <p:nvPr/>
        </p:nvSpPr>
        <p:spPr>
          <a:xfrm>
            <a:off x="609599" y="508000"/>
            <a:ext cx="11199569" cy="400110"/>
          </a:xfrm>
          <a:prstGeom prst="rect">
            <a:avLst/>
          </a:prstGeom>
          <a:solidFill>
            <a:schemeClr val="accent6">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3							            QUESTIONS: GROUP C</a:t>
            </a:r>
            <a:endParaRPr lang="en-US" sz="20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5"/>
          <a:stretch>
            <a:fillRect/>
          </a:stretch>
        </p:blipFill>
        <p:spPr>
          <a:xfrm>
            <a:off x="1616786" y="1409592"/>
            <a:ext cx="6806001" cy="3467208"/>
          </a:xfrm>
          <a:prstGeom prst="rect">
            <a:avLst/>
          </a:prstGeom>
        </p:spPr>
      </p:pic>
    </p:spTree>
    <p:extLst>
      <p:ext uri="{BB962C8B-B14F-4D97-AF65-F5344CB8AC3E}">
        <p14:creationId xmlns:p14="http://schemas.microsoft.com/office/powerpoint/2010/main" val="25549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2" y="871835"/>
            <a:ext cx="10117337" cy="1569660"/>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You can use Pythagorean theorem to find the approximate horizontal distance.</a:t>
            </a:r>
          </a:p>
          <a:p>
            <a:endParaRPr lang="en-US" sz="32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3"/>
          <a:stretch>
            <a:fillRect/>
          </a:stretch>
        </p:blipFill>
        <p:spPr>
          <a:xfrm>
            <a:off x="4600143" y="2367126"/>
            <a:ext cx="2578671" cy="1216901"/>
          </a:xfrm>
          <a:prstGeom prst="rect">
            <a:avLst/>
          </a:prstGeom>
        </p:spPr>
      </p:pic>
    </p:spTree>
    <p:extLst>
      <p:ext uri="{BB962C8B-B14F-4D97-AF65-F5344CB8AC3E}">
        <p14:creationId xmlns:p14="http://schemas.microsoft.com/office/powerpoint/2010/main" val="1333478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5" name="TextBox 34"/>
          <p:cNvSpPr txBox="1"/>
          <p:nvPr/>
        </p:nvSpPr>
        <p:spPr>
          <a:xfrm>
            <a:off x="1115347" y="1749312"/>
            <a:ext cx="9412953" cy="4524315"/>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You are in a hot air balloon 450 </a:t>
            </a:r>
            <a:r>
              <a:rPr lang="en-US" sz="3200" dirty="0" err="1" smtClean="0">
                <a:latin typeface="Arial Rounded MT Bold" charset="0"/>
                <a:ea typeface="Arial Rounded MT Bold" charset="0"/>
                <a:cs typeface="Arial Rounded MT Bold" charset="0"/>
              </a:rPr>
              <a:t>ft</a:t>
            </a:r>
            <a:r>
              <a:rPr lang="en-US" sz="3200" dirty="0" smtClean="0">
                <a:latin typeface="Arial Rounded MT Bold" charset="0"/>
                <a:ea typeface="Arial Rounded MT Bold" charset="0"/>
                <a:cs typeface="Arial Rounded MT Bold" charset="0"/>
              </a:rPr>
              <a:t> above a point on the ground. You see your friend standing at the launch site, 700 </a:t>
            </a:r>
            <a:r>
              <a:rPr lang="en-US" sz="3200" dirty="0" err="1" smtClean="0">
                <a:latin typeface="Arial Rounded MT Bold" charset="0"/>
                <a:ea typeface="Arial Rounded MT Bold" charset="0"/>
                <a:cs typeface="Arial Rounded MT Bold" charset="0"/>
              </a:rPr>
              <a:t>ft</a:t>
            </a:r>
            <a:r>
              <a:rPr lang="en-US" sz="3200" dirty="0" smtClean="0">
                <a:latin typeface="Arial Rounded MT Bold" charset="0"/>
                <a:ea typeface="Arial Rounded MT Bold" charset="0"/>
                <a:cs typeface="Arial Rounded MT Bold" charset="0"/>
              </a:rPr>
              <a:t> from the point directly below the balloon you’re riding in. What is the angle of depression, of your line of sight, as you look at your friend to wave hello?</a:t>
            </a:r>
          </a:p>
          <a:p>
            <a:endParaRPr lang="en-US" sz="3200" dirty="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Round your answer to the nearest whole number.</a:t>
            </a:r>
          </a:p>
        </p:txBody>
      </p:sp>
      <p:sp>
        <p:nvSpPr>
          <p:cNvPr id="43" name="TextBox 42"/>
          <p:cNvSpPr txBox="1"/>
          <p:nvPr/>
        </p:nvSpPr>
        <p:spPr>
          <a:xfrm>
            <a:off x="609599" y="508000"/>
            <a:ext cx="11199569" cy="400110"/>
          </a:xfrm>
          <a:prstGeom prst="rect">
            <a:avLst/>
          </a:prstGeom>
          <a:solidFill>
            <a:schemeClr val="accent6">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4							            QUESTIONS: GROUP C</a:t>
            </a:r>
            <a:endParaRPr lang="en-US" sz="20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5"/>
          <a:stretch>
            <a:fillRect/>
          </a:stretch>
        </p:blipFill>
        <p:spPr>
          <a:xfrm>
            <a:off x="1381124" y="1271057"/>
            <a:ext cx="4641303" cy="3980269"/>
          </a:xfrm>
          <a:prstGeom prst="rect">
            <a:avLst/>
          </a:prstGeom>
        </p:spPr>
      </p:pic>
      <p:pic>
        <p:nvPicPr>
          <p:cNvPr id="3" name="Picture 2"/>
          <p:cNvPicPr>
            <a:picLocks noChangeAspect="1"/>
          </p:cNvPicPr>
          <p:nvPr/>
        </p:nvPicPr>
        <p:blipFill>
          <a:blip r:embed="rId6"/>
          <a:stretch>
            <a:fillRect/>
          </a:stretch>
        </p:blipFill>
        <p:spPr>
          <a:xfrm>
            <a:off x="3528152" y="1091654"/>
            <a:ext cx="8130760" cy="747656"/>
          </a:xfrm>
          <a:prstGeom prst="rect">
            <a:avLst/>
          </a:prstGeom>
        </p:spPr>
      </p:pic>
    </p:spTree>
    <p:extLst>
      <p:ext uri="{BB962C8B-B14F-4D97-AF65-F5344CB8AC3E}">
        <p14:creationId xmlns:p14="http://schemas.microsoft.com/office/powerpoint/2010/main" val="4875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2" y="871835"/>
            <a:ext cx="10117337" cy="2554545"/>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You can use inverse trigonometry to find either angle in the triangle made by the balloon, height of the balloon and launch site. Use that angle to find the angle of depression.</a:t>
            </a:r>
          </a:p>
          <a:p>
            <a:endParaRPr lang="en-US" sz="32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3"/>
          <a:stretch>
            <a:fillRect/>
          </a:stretch>
        </p:blipFill>
        <p:spPr>
          <a:xfrm>
            <a:off x="5002924" y="1819603"/>
            <a:ext cx="1410849" cy="2090147"/>
          </a:xfrm>
          <a:prstGeom prst="rect">
            <a:avLst/>
          </a:prstGeom>
        </p:spPr>
      </p:pic>
    </p:spTree>
    <p:extLst>
      <p:ext uri="{BB962C8B-B14F-4D97-AF65-F5344CB8AC3E}">
        <p14:creationId xmlns:p14="http://schemas.microsoft.com/office/powerpoint/2010/main" val="1194972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5" name="TextBox 34"/>
          <p:cNvSpPr txBox="1"/>
          <p:nvPr/>
        </p:nvSpPr>
        <p:spPr>
          <a:xfrm>
            <a:off x="1115347" y="1749312"/>
            <a:ext cx="9412953" cy="4524315"/>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You are standing 300 </a:t>
            </a:r>
            <a:r>
              <a:rPr lang="en-US" sz="3200" dirty="0" err="1" smtClean="0">
                <a:latin typeface="Arial Rounded MT Bold" charset="0"/>
                <a:ea typeface="Arial Rounded MT Bold" charset="0"/>
                <a:cs typeface="Arial Rounded MT Bold" charset="0"/>
              </a:rPr>
              <a:t>ft</a:t>
            </a:r>
            <a:r>
              <a:rPr lang="en-US" sz="3200" dirty="0" smtClean="0">
                <a:latin typeface="Arial Rounded MT Bold" charset="0"/>
                <a:ea typeface="Arial Rounded MT Bold" charset="0"/>
                <a:cs typeface="Arial Rounded MT Bold" charset="0"/>
              </a:rPr>
              <a:t> directly below a fireworks display. The noise becomes over bearing and you decide to run back to where your family is watching, 500 </a:t>
            </a:r>
            <a:r>
              <a:rPr lang="en-US" sz="3200" dirty="0" err="1" smtClean="0">
                <a:latin typeface="Arial Rounded MT Bold" charset="0"/>
                <a:ea typeface="Arial Rounded MT Bold" charset="0"/>
                <a:cs typeface="Arial Rounded MT Bold" charset="0"/>
              </a:rPr>
              <a:t>ft</a:t>
            </a:r>
            <a:r>
              <a:rPr lang="en-US" sz="3200" dirty="0" smtClean="0">
                <a:latin typeface="Arial Rounded MT Bold" charset="0"/>
                <a:ea typeface="Arial Rounded MT Bold" charset="0"/>
                <a:cs typeface="Arial Rounded MT Bold" charset="0"/>
              </a:rPr>
              <a:t> away. What will be the angle of your view to watch the fireworks once you are back with your family?</a:t>
            </a:r>
          </a:p>
          <a:p>
            <a:endParaRPr lang="en-US" sz="3200" dirty="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Round your answer to the nearest whole number.</a:t>
            </a:r>
          </a:p>
        </p:txBody>
      </p:sp>
      <p:sp>
        <p:nvSpPr>
          <p:cNvPr id="43" name="TextBox 42"/>
          <p:cNvSpPr txBox="1"/>
          <p:nvPr/>
        </p:nvSpPr>
        <p:spPr>
          <a:xfrm>
            <a:off x="609599" y="508000"/>
            <a:ext cx="11199569" cy="400110"/>
          </a:xfrm>
          <a:prstGeom prst="rect">
            <a:avLst/>
          </a:prstGeom>
          <a:solidFill>
            <a:schemeClr val="accent6">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5							            QUESTIONS: GROUP C</a:t>
            </a:r>
            <a:endParaRPr lang="en-US" sz="20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5"/>
          <a:stretch>
            <a:fillRect/>
          </a:stretch>
        </p:blipFill>
        <p:spPr>
          <a:xfrm>
            <a:off x="2459422" y="997783"/>
            <a:ext cx="6007154" cy="3319389"/>
          </a:xfrm>
          <a:prstGeom prst="rect">
            <a:avLst/>
          </a:prstGeom>
        </p:spPr>
      </p:pic>
      <p:pic>
        <p:nvPicPr>
          <p:cNvPr id="3" name="Picture 2"/>
          <p:cNvPicPr>
            <a:picLocks noChangeAspect="1"/>
          </p:cNvPicPr>
          <p:nvPr/>
        </p:nvPicPr>
        <p:blipFill>
          <a:blip r:embed="rId6"/>
          <a:stretch>
            <a:fillRect/>
          </a:stretch>
        </p:blipFill>
        <p:spPr>
          <a:xfrm>
            <a:off x="1115347" y="4385615"/>
            <a:ext cx="7923786" cy="683085"/>
          </a:xfrm>
          <a:prstGeom prst="rect">
            <a:avLst/>
          </a:prstGeom>
        </p:spPr>
      </p:pic>
    </p:spTree>
    <p:extLst>
      <p:ext uri="{BB962C8B-B14F-4D97-AF65-F5344CB8AC3E}">
        <p14:creationId xmlns:p14="http://schemas.microsoft.com/office/powerpoint/2010/main" val="105984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2" y="871835"/>
            <a:ext cx="10117337" cy="1569660"/>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You can use inverse trigonometry to find the angle of your view, which is the angle of elevation.</a:t>
            </a:r>
          </a:p>
          <a:p>
            <a:endParaRPr lang="en-US" sz="32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3"/>
          <a:stretch>
            <a:fillRect/>
          </a:stretch>
        </p:blipFill>
        <p:spPr>
          <a:xfrm>
            <a:off x="4570416" y="2338387"/>
            <a:ext cx="2053331" cy="1287682"/>
          </a:xfrm>
          <a:prstGeom prst="rect">
            <a:avLst/>
          </a:prstGeom>
        </p:spPr>
      </p:pic>
    </p:spTree>
    <p:extLst>
      <p:ext uri="{BB962C8B-B14F-4D97-AF65-F5344CB8AC3E}">
        <p14:creationId xmlns:p14="http://schemas.microsoft.com/office/powerpoint/2010/main" val="1632152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3" name="TextBox 42"/>
          <p:cNvSpPr txBox="1"/>
          <p:nvPr/>
        </p:nvSpPr>
        <p:spPr>
          <a:xfrm>
            <a:off x="609599" y="508000"/>
            <a:ext cx="11199569" cy="400110"/>
          </a:xfrm>
          <a:prstGeom prst="rect">
            <a:avLst/>
          </a:prstGeom>
          <a:solidFill>
            <a:schemeClr val="accent6">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6							            QUESTIONS: GROUP C</a:t>
            </a:r>
            <a:endParaRPr lang="en-US" sz="20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5"/>
          <a:stretch>
            <a:fillRect/>
          </a:stretch>
        </p:blipFill>
        <p:spPr>
          <a:xfrm>
            <a:off x="513364" y="1442595"/>
            <a:ext cx="4142718" cy="3297015"/>
          </a:xfrm>
          <a:prstGeom prst="rect">
            <a:avLst/>
          </a:prstGeom>
        </p:spPr>
      </p:pic>
      <p:pic>
        <p:nvPicPr>
          <p:cNvPr id="3" name="Picture 2"/>
          <p:cNvPicPr>
            <a:picLocks noChangeAspect="1"/>
          </p:cNvPicPr>
          <p:nvPr/>
        </p:nvPicPr>
        <p:blipFill>
          <a:blip r:embed="rId6"/>
          <a:stretch>
            <a:fillRect/>
          </a:stretch>
        </p:blipFill>
        <p:spPr>
          <a:xfrm>
            <a:off x="3079750" y="1066331"/>
            <a:ext cx="8717090" cy="615324"/>
          </a:xfrm>
          <a:prstGeom prst="rect">
            <a:avLst/>
          </a:prstGeom>
        </p:spPr>
      </p:pic>
      <p:pic>
        <p:nvPicPr>
          <p:cNvPr id="5" name="Picture 4"/>
          <p:cNvPicPr>
            <a:picLocks noChangeAspect="1"/>
          </p:cNvPicPr>
          <p:nvPr/>
        </p:nvPicPr>
        <p:blipFill>
          <a:blip r:embed="rId7"/>
          <a:stretch>
            <a:fillRect/>
          </a:stretch>
        </p:blipFill>
        <p:spPr>
          <a:xfrm>
            <a:off x="6633833" y="2084661"/>
            <a:ext cx="4687966" cy="1108337"/>
          </a:xfrm>
          <a:prstGeom prst="rect">
            <a:avLst/>
          </a:prstGeom>
        </p:spPr>
      </p:pic>
      <p:pic>
        <p:nvPicPr>
          <p:cNvPr id="6" name="Picture 5"/>
          <p:cNvPicPr>
            <a:picLocks noChangeAspect="1"/>
          </p:cNvPicPr>
          <p:nvPr/>
        </p:nvPicPr>
        <p:blipFill>
          <a:blip r:embed="rId8"/>
          <a:stretch>
            <a:fillRect/>
          </a:stretch>
        </p:blipFill>
        <p:spPr>
          <a:xfrm>
            <a:off x="6764373" y="3192999"/>
            <a:ext cx="4328917" cy="916546"/>
          </a:xfrm>
          <a:prstGeom prst="rect">
            <a:avLst/>
          </a:prstGeom>
        </p:spPr>
      </p:pic>
    </p:spTree>
    <p:extLst>
      <p:ext uri="{BB962C8B-B14F-4D97-AF65-F5344CB8AC3E}">
        <p14:creationId xmlns:p14="http://schemas.microsoft.com/office/powerpoint/2010/main" val="36866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6" name="TextBox 35"/>
          <p:cNvSpPr txBox="1"/>
          <p:nvPr/>
        </p:nvSpPr>
        <p:spPr>
          <a:xfrm>
            <a:off x="5943600" y="1028700"/>
            <a:ext cx="4110494" cy="369332"/>
          </a:xfrm>
          <a:prstGeom prst="rect">
            <a:avLst/>
          </a:prstGeom>
          <a:noFill/>
        </p:spPr>
        <p:txBody>
          <a:bodyPr wrap="square" rtlCol="0">
            <a:spAutoFit/>
          </a:bodyPr>
          <a:lstStyle/>
          <a:p>
            <a:endParaRPr lang="en-US" dirty="0"/>
          </a:p>
        </p:txBody>
      </p:sp>
      <p:sp>
        <p:nvSpPr>
          <p:cNvPr id="50" name="TextBox 49"/>
          <p:cNvSpPr txBox="1"/>
          <p:nvPr/>
        </p:nvSpPr>
        <p:spPr>
          <a:xfrm>
            <a:off x="1155700" y="419100"/>
            <a:ext cx="10467920" cy="6463308"/>
          </a:xfrm>
          <a:prstGeom prst="rect">
            <a:avLst/>
          </a:prstGeom>
          <a:noFill/>
        </p:spPr>
        <p:txBody>
          <a:bodyPr wrap="square" rtlCol="0">
            <a:spAutoFit/>
          </a:bodyPr>
          <a:lstStyle/>
          <a:p>
            <a:pPr algn="ctr"/>
            <a:r>
              <a:rPr lang="en-US" b="1" u="sng" dirty="0" smtClean="0"/>
              <a:t>GAME DIRECTIONS</a:t>
            </a:r>
          </a:p>
          <a:p>
            <a:endParaRPr lang="en-US" b="1" u="sng" dirty="0"/>
          </a:p>
          <a:p>
            <a:pPr marL="342900" lvl="1" indent="-342900">
              <a:buFont typeface="+mj-lt"/>
              <a:buAutoNum type="arabicParenR" startAt="4"/>
            </a:pPr>
            <a:r>
              <a:rPr lang="en-US" dirty="0" smtClean="0"/>
              <a:t>If the final answer is </a:t>
            </a:r>
            <a:r>
              <a:rPr lang="en-US" b="1" u="sng" dirty="0" smtClean="0"/>
              <a:t>incorrect</a:t>
            </a:r>
            <a:r>
              <a:rPr lang="en-US" b="1" dirty="0" smtClean="0"/>
              <a:t> </a:t>
            </a:r>
            <a:r>
              <a:rPr lang="en-US" dirty="0" smtClean="0"/>
              <a:t>the following teams, in numerical/team order, will have an opportunity to answer.</a:t>
            </a:r>
          </a:p>
          <a:p>
            <a:pPr marL="800100" lvl="2" indent="-342900">
              <a:buFont typeface="+mj-lt"/>
              <a:buAutoNum type="arabicParenR"/>
            </a:pPr>
            <a:r>
              <a:rPr lang="en-US" dirty="0" smtClean="0"/>
              <a:t>In order to answer, the the team must “buy-in” by giving up two of their own points. Teams not willing to buy-in cannot answer, and the following team will have an opportunity to buy-in and answer. If no team buys-in, then it is assumed no one understands the problem and it will be discussed as a class.</a:t>
            </a:r>
          </a:p>
          <a:p>
            <a:pPr marL="800100" lvl="2" indent="-342900">
              <a:buFont typeface="+mj-lt"/>
              <a:buAutoNum type="arabicParenR"/>
            </a:pPr>
            <a:r>
              <a:rPr lang="en-US" dirty="0" smtClean="0"/>
              <a:t>Teams should not be afraid to buy-in, many teams have won using this strategy. </a:t>
            </a:r>
          </a:p>
          <a:p>
            <a:pPr marL="342900" lvl="1" indent="-342900">
              <a:buFont typeface="+mj-lt"/>
              <a:buAutoNum type="arabicParenR" startAt="4"/>
            </a:pPr>
            <a:endParaRPr lang="en-US" dirty="0" smtClean="0"/>
          </a:p>
          <a:p>
            <a:pPr marL="342900" lvl="1" indent="-342900">
              <a:buFont typeface="+mj-lt"/>
              <a:buAutoNum type="arabicParenR" startAt="4"/>
            </a:pPr>
            <a:r>
              <a:rPr lang="en-US" dirty="0" smtClean="0"/>
              <a:t>If a team buys-in, and the answer is correct, the point and shooting rules apply as stated before. Points will not be added back to their own team. TAKE DOWN points can only be used to take points away from other teams. </a:t>
            </a:r>
          </a:p>
          <a:p>
            <a:pPr marL="342900" lvl="1" indent="-342900">
              <a:buFont typeface="+mj-lt"/>
              <a:buAutoNum type="arabicParenR" startAt="4"/>
            </a:pPr>
            <a:endParaRPr lang="en-US" dirty="0" smtClean="0"/>
          </a:p>
          <a:p>
            <a:pPr marL="342900" lvl="1" indent="-342900">
              <a:buFont typeface="+mj-lt"/>
              <a:buAutoNum type="arabicParenR" startAt="4"/>
            </a:pPr>
            <a:r>
              <a:rPr lang="en-US" dirty="0" smtClean="0"/>
              <a:t>If a team buys-in, and the answer is incorrect, no TAKE DOWN points are awarded and the team cannot shoot for points.</a:t>
            </a:r>
          </a:p>
          <a:p>
            <a:pPr marL="342900" lvl="1" indent="-342900">
              <a:buFont typeface="+mj-lt"/>
              <a:buAutoNum type="arabicParenR" startAt="4"/>
            </a:pPr>
            <a:endParaRPr lang="en-US" dirty="0" smtClean="0"/>
          </a:p>
          <a:p>
            <a:pPr marL="342900" lvl="1" indent="-342900">
              <a:buFont typeface="+mj-lt"/>
              <a:buAutoNum type="arabicParenR" startAt="4"/>
            </a:pPr>
            <a:r>
              <a:rPr lang="en-US" dirty="0" smtClean="0"/>
              <a:t>Once the question is answered, or reviewed as a class, the following question goes to the next team in slide order; even if it was a team that bought in on the previous question. </a:t>
            </a:r>
          </a:p>
          <a:p>
            <a:pPr marL="342900" lvl="1" indent="-342900">
              <a:buFont typeface="+mj-lt"/>
              <a:buAutoNum type="arabicParenR" startAt="4"/>
            </a:pPr>
            <a:endParaRPr lang="en-US" dirty="0"/>
          </a:p>
          <a:p>
            <a:pPr marL="342900" lvl="1" indent="-342900">
              <a:buFont typeface="+mj-lt"/>
              <a:buAutoNum type="arabicParenR" startAt="4"/>
            </a:pPr>
            <a:r>
              <a:rPr lang="en-US" dirty="0" smtClean="0"/>
              <a:t>A team out of points can regain by answering their next question correct. Max points back is two. Additional points, after shooting, are for taking away from other teams only.</a:t>
            </a:r>
          </a:p>
          <a:p>
            <a:pPr marL="342900" indent="-342900">
              <a:buFont typeface="+mj-lt"/>
              <a:buAutoNum type="arabicParenR" startAt="4"/>
            </a:pPr>
            <a:endParaRPr lang="en-US" b="1" u="sng" dirty="0" smtClean="0"/>
          </a:p>
          <a:p>
            <a:pPr marL="342900" indent="-342900" algn="ctr">
              <a:buFont typeface="+mj-lt"/>
              <a:buAutoNum type="arabicParenR" startAt="4"/>
            </a:pPr>
            <a:endParaRPr lang="en-US" b="1" u="sng" dirty="0" smtClean="0"/>
          </a:p>
        </p:txBody>
      </p:sp>
      <p:sp>
        <p:nvSpPr>
          <p:cNvPr id="2" name="TextBox 1"/>
          <p:cNvSpPr txBox="1"/>
          <p:nvPr/>
        </p:nvSpPr>
        <p:spPr>
          <a:xfrm>
            <a:off x="5210899" y="6211669"/>
            <a:ext cx="1465401" cy="369332"/>
          </a:xfrm>
          <a:prstGeom prst="rect">
            <a:avLst/>
          </a:prstGeom>
          <a:noFill/>
        </p:spPr>
        <p:txBody>
          <a:bodyPr wrap="none" rtlCol="0">
            <a:spAutoFit/>
          </a:bodyPr>
          <a:lstStyle/>
          <a:p>
            <a:r>
              <a:rPr lang="en-US" smtClean="0"/>
              <a:t>GOOD LUCK!!</a:t>
            </a:r>
            <a:endParaRPr lang="en-US" dirty="0"/>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spTree>
    <p:extLst>
      <p:ext uri="{BB962C8B-B14F-4D97-AF65-F5344CB8AC3E}">
        <p14:creationId xmlns:p14="http://schemas.microsoft.com/office/powerpoint/2010/main" val="4367964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2" y="871835"/>
            <a:ext cx="10117337" cy="2062103"/>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You can use trigonometry to find the length of the line, which is just the hypotenuse of the triangle made.</a:t>
            </a:r>
          </a:p>
          <a:p>
            <a:endParaRPr lang="en-US" sz="32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3"/>
          <a:stretch>
            <a:fillRect/>
          </a:stretch>
        </p:blipFill>
        <p:spPr>
          <a:xfrm>
            <a:off x="4153063" y="2321740"/>
            <a:ext cx="3693136" cy="1314122"/>
          </a:xfrm>
          <a:prstGeom prst="rect">
            <a:avLst/>
          </a:prstGeom>
        </p:spPr>
      </p:pic>
    </p:spTree>
    <p:extLst>
      <p:ext uri="{BB962C8B-B14F-4D97-AF65-F5344CB8AC3E}">
        <p14:creationId xmlns:p14="http://schemas.microsoft.com/office/powerpoint/2010/main" val="706838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3" name="TextBox 42"/>
          <p:cNvSpPr txBox="1"/>
          <p:nvPr/>
        </p:nvSpPr>
        <p:spPr>
          <a:xfrm>
            <a:off x="609599" y="508000"/>
            <a:ext cx="11199569" cy="400110"/>
          </a:xfrm>
          <a:prstGeom prst="rect">
            <a:avLst/>
          </a:prstGeom>
          <a:solidFill>
            <a:schemeClr val="accent6">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6							            QUESTIONS: GROUP C</a:t>
            </a:r>
            <a:endParaRPr lang="en-US" sz="20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8" name="Picture 7"/>
          <p:cNvPicPr>
            <a:picLocks noChangeAspect="1"/>
          </p:cNvPicPr>
          <p:nvPr/>
        </p:nvPicPr>
        <p:blipFill>
          <a:blip r:embed="rId5"/>
          <a:stretch>
            <a:fillRect/>
          </a:stretch>
        </p:blipFill>
        <p:spPr>
          <a:xfrm>
            <a:off x="1902372" y="1119187"/>
            <a:ext cx="7975053" cy="4871411"/>
          </a:xfrm>
          <a:prstGeom prst="rect">
            <a:avLst/>
          </a:prstGeom>
        </p:spPr>
      </p:pic>
    </p:spTree>
    <p:extLst>
      <p:ext uri="{BB962C8B-B14F-4D97-AF65-F5344CB8AC3E}">
        <p14:creationId xmlns:p14="http://schemas.microsoft.com/office/powerpoint/2010/main" val="118327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2" y="871835"/>
            <a:ext cx="10117337" cy="2062103"/>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You can use trigonometry to find the length of the line, which is just the hypotenuse of the triangle made.</a:t>
            </a:r>
          </a:p>
          <a:p>
            <a:endParaRPr lang="en-US" sz="32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5" name="Picture 4"/>
          <p:cNvPicPr>
            <a:picLocks noChangeAspect="1"/>
          </p:cNvPicPr>
          <p:nvPr/>
        </p:nvPicPr>
        <p:blipFill>
          <a:blip r:embed="rId3"/>
          <a:stretch>
            <a:fillRect/>
          </a:stretch>
        </p:blipFill>
        <p:spPr>
          <a:xfrm>
            <a:off x="4457707" y="1997833"/>
            <a:ext cx="2721107" cy="1723368"/>
          </a:xfrm>
          <a:prstGeom prst="rect">
            <a:avLst/>
          </a:prstGeom>
        </p:spPr>
      </p:pic>
    </p:spTree>
    <p:extLst>
      <p:ext uri="{BB962C8B-B14F-4D97-AF65-F5344CB8AC3E}">
        <p14:creationId xmlns:p14="http://schemas.microsoft.com/office/powerpoint/2010/main" val="40722067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7" y="0"/>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3" name="TextBox 42"/>
          <p:cNvSpPr txBox="1"/>
          <p:nvPr/>
        </p:nvSpPr>
        <p:spPr>
          <a:xfrm>
            <a:off x="609599" y="508000"/>
            <a:ext cx="11199569" cy="400110"/>
          </a:xfrm>
          <a:prstGeom prst="rect">
            <a:avLst/>
          </a:prstGeom>
          <a:solidFill>
            <a:schemeClr val="accent6">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6							            QUESTIONS: GROUP C</a:t>
            </a:r>
            <a:endParaRPr lang="en-US" sz="20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5"/>
          <a:stretch>
            <a:fillRect/>
          </a:stretch>
        </p:blipFill>
        <p:spPr>
          <a:xfrm>
            <a:off x="1482616" y="1061822"/>
            <a:ext cx="1638300" cy="1885950"/>
          </a:xfrm>
          <a:prstGeom prst="rect">
            <a:avLst/>
          </a:prstGeom>
        </p:spPr>
      </p:pic>
      <p:pic>
        <p:nvPicPr>
          <p:cNvPr id="3" name="Picture 2"/>
          <p:cNvPicPr>
            <a:picLocks noChangeAspect="1"/>
          </p:cNvPicPr>
          <p:nvPr/>
        </p:nvPicPr>
        <p:blipFill>
          <a:blip r:embed="rId6"/>
          <a:stretch>
            <a:fillRect/>
          </a:stretch>
        </p:blipFill>
        <p:spPr>
          <a:xfrm>
            <a:off x="2884222" y="1270546"/>
            <a:ext cx="7459496" cy="577137"/>
          </a:xfrm>
          <a:prstGeom prst="rect">
            <a:avLst/>
          </a:prstGeom>
        </p:spPr>
      </p:pic>
      <p:pic>
        <p:nvPicPr>
          <p:cNvPr id="5" name="Picture 4"/>
          <p:cNvPicPr>
            <a:picLocks noChangeAspect="1"/>
          </p:cNvPicPr>
          <p:nvPr/>
        </p:nvPicPr>
        <p:blipFill>
          <a:blip r:embed="rId7"/>
          <a:stretch>
            <a:fillRect/>
          </a:stretch>
        </p:blipFill>
        <p:spPr>
          <a:xfrm>
            <a:off x="3395489" y="1923135"/>
            <a:ext cx="4004428" cy="573968"/>
          </a:xfrm>
          <a:prstGeom prst="rect">
            <a:avLst/>
          </a:prstGeom>
        </p:spPr>
      </p:pic>
      <p:pic>
        <p:nvPicPr>
          <p:cNvPr id="6" name="Picture 5"/>
          <p:cNvPicPr>
            <a:picLocks noChangeAspect="1"/>
          </p:cNvPicPr>
          <p:nvPr/>
        </p:nvPicPr>
        <p:blipFill>
          <a:blip r:embed="rId8"/>
          <a:stretch>
            <a:fillRect/>
          </a:stretch>
        </p:blipFill>
        <p:spPr>
          <a:xfrm>
            <a:off x="7399917" y="1893282"/>
            <a:ext cx="3271249" cy="504445"/>
          </a:xfrm>
          <a:prstGeom prst="rect">
            <a:avLst/>
          </a:prstGeom>
        </p:spPr>
      </p:pic>
      <p:pic>
        <p:nvPicPr>
          <p:cNvPr id="9" name="Picture 8"/>
          <p:cNvPicPr>
            <a:picLocks noChangeAspect="1"/>
          </p:cNvPicPr>
          <p:nvPr/>
        </p:nvPicPr>
        <p:blipFill>
          <a:blip r:embed="rId9"/>
          <a:stretch>
            <a:fillRect/>
          </a:stretch>
        </p:blipFill>
        <p:spPr>
          <a:xfrm>
            <a:off x="2301766" y="3509319"/>
            <a:ext cx="2438400" cy="2798618"/>
          </a:xfrm>
          <a:prstGeom prst="rect">
            <a:avLst/>
          </a:prstGeom>
        </p:spPr>
      </p:pic>
    </p:spTree>
    <p:extLst>
      <p:ext uri="{BB962C8B-B14F-4D97-AF65-F5344CB8AC3E}">
        <p14:creationId xmlns:p14="http://schemas.microsoft.com/office/powerpoint/2010/main" val="42332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2" y="871835"/>
            <a:ext cx="10117337" cy="2062103"/>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You can use trigonometry to find the length of the line, which is just the hypotenuse of the triangle made.</a:t>
            </a:r>
          </a:p>
          <a:p>
            <a:endParaRPr lang="en-US" sz="32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3"/>
          <a:stretch>
            <a:fillRect/>
          </a:stretch>
        </p:blipFill>
        <p:spPr>
          <a:xfrm>
            <a:off x="3879138" y="2494776"/>
            <a:ext cx="4024354" cy="1014543"/>
          </a:xfrm>
          <a:prstGeom prst="rect">
            <a:avLst/>
          </a:prstGeom>
        </p:spPr>
      </p:pic>
    </p:spTree>
    <p:extLst>
      <p:ext uri="{BB962C8B-B14F-4D97-AF65-F5344CB8AC3E}">
        <p14:creationId xmlns:p14="http://schemas.microsoft.com/office/powerpoint/2010/main" val="26205600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7" y="0"/>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3" name="TextBox 42"/>
          <p:cNvSpPr txBox="1"/>
          <p:nvPr/>
        </p:nvSpPr>
        <p:spPr>
          <a:xfrm>
            <a:off x="609599" y="508000"/>
            <a:ext cx="11199569" cy="400110"/>
          </a:xfrm>
          <a:prstGeom prst="rect">
            <a:avLst/>
          </a:prstGeom>
          <a:solidFill>
            <a:schemeClr val="accent6">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6							            QUESTIONS: GROUP C</a:t>
            </a:r>
            <a:endParaRPr lang="en-US" sz="20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8" name="Picture 7"/>
          <p:cNvPicPr>
            <a:picLocks noChangeAspect="1"/>
          </p:cNvPicPr>
          <p:nvPr/>
        </p:nvPicPr>
        <p:blipFill>
          <a:blip r:embed="rId5"/>
          <a:stretch>
            <a:fillRect/>
          </a:stretch>
        </p:blipFill>
        <p:spPr>
          <a:xfrm>
            <a:off x="868909" y="1201797"/>
            <a:ext cx="10042313" cy="679555"/>
          </a:xfrm>
          <a:prstGeom prst="rect">
            <a:avLst/>
          </a:prstGeom>
        </p:spPr>
      </p:pic>
      <p:pic>
        <p:nvPicPr>
          <p:cNvPr id="10" name="Picture 9"/>
          <p:cNvPicPr>
            <a:picLocks noChangeAspect="1"/>
          </p:cNvPicPr>
          <p:nvPr/>
        </p:nvPicPr>
        <p:blipFill>
          <a:blip r:embed="rId6"/>
          <a:stretch>
            <a:fillRect/>
          </a:stretch>
        </p:blipFill>
        <p:spPr>
          <a:xfrm>
            <a:off x="1297863" y="2129935"/>
            <a:ext cx="2638425" cy="2857500"/>
          </a:xfrm>
          <a:prstGeom prst="rect">
            <a:avLst/>
          </a:prstGeom>
        </p:spPr>
      </p:pic>
      <p:pic>
        <p:nvPicPr>
          <p:cNvPr id="11" name="Picture 10"/>
          <p:cNvPicPr>
            <a:picLocks noChangeAspect="1"/>
          </p:cNvPicPr>
          <p:nvPr/>
        </p:nvPicPr>
        <p:blipFill>
          <a:blip r:embed="rId7"/>
          <a:stretch>
            <a:fillRect/>
          </a:stretch>
        </p:blipFill>
        <p:spPr>
          <a:xfrm>
            <a:off x="5343018" y="1881352"/>
            <a:ext cx="5408562" cy="901427"/>
          </a:xfrm>
          <a:prstGeom prst="rect">
            <a:avLst/>
          </a:prstGeom>
        </p:spPr>
      </p:pic>
    </p:spTree>
    <p:extLst>
      <p:ext uri="{BB962C8B-B14F-4D97-AF65-F5344CB8AC3E}">
        <p14:creationId xmlns:p14="http://schemas.microsoft.com/office/powerpoint/2010/main" val="19040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2" y="871835"/>
            <a:ext cx="10117337" cy="2062103"/>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You can use trigonometry to find the length of the line, which is just the hypotenuse of the triangle made.</a:t>
            </a:r>
          </a:p>
          <a:p>
            <a:endParaRPr lang="en-US" sz="32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5" name="Picture 4"/>
          <p:cNvPicPr>
            <a:picLocks noChangeAspect="1"/>
          </p:cNvPicPr>
          <p:nvPr/>
        </p:nvPicPr>
        <p:blipFill>
          <a:blip r:embed="rId3"/>
          <a:stretch>
            <a:fillRect/>
          </a:stretch>
        </p:blipFill>
        <p:spPr>
          <a:xfrm>
            <a:off x="4548679" y="1809362"/>
            <a:ext cx="1652423" cy="2000302"/>
          </a:xfrm>
          <a:prstGeom prst="rect">
            <a:avLst/>
          </a:prstGeom>
        </p:spPr>
      </p:pic>
    </p:spTree>
    <p:extLst>
      <p:ext uri="{BB962C8B-B14F-4D97-AF65-F5344CB8AC3E}">
        <p14:creationId xmlns:p14="http://schemas.microsoft.com/office/powerpoint/2010/main" val="37353003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7" y="0"/>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3" name="TextBox 42"/>
          <p:cNvSpPr txBox="1"/>
          <p:nvPr/>
        </p:nvSpPr>
        <p:spPr>
          <a:xfrm>
            <a:off x="609599" y="508000"/>
            <a:ext cx="11199569" cy="400110"/>
          </a:xfrm>
          <a:prstGeom prst="rect">
            <a:avLst/>
          </a:prstGeom>
          <a:solidFill>
            <a:schemeClr val="accent6">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6							            QUESTIONS: GROUP C</a:t>
            </a:r>
            <a:endParaRPr lang="en-US" sz="20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5"/>
          <a:stretch>
            <a:fillRect/>
          </a:stretch>
        </p:blipFill>
        <p:spPr>
          <a:xfrm>
            <a:off x="1926184" y="1416110"/>
            <a:ext cx="6048375" cy="3981450"/>
          </a:xfrm>
          <a:prstGeom prst="rect">
            <a:avLst/>
          </a:prstGeom>
        </p:spPr>
      </p:pic>
    </p:spTree>
    <p:extLst>
      <p:ext uri="{BB962C8B-B14F-4D97-AF65-F5344CB8AC3E}">
        <p14:creationId xmlns:p14="http://schemas.microsoft.com/office/powerpoint/2010/main" val="397663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2" y="871835"/>
            <a:ext cx="10117337" cy="2062103"/>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You can use trigonometry to find the length of the line, which is just the hypotenuse of the triangle made.</a:t>
            </a:r>
          </a:p>
          <a:p>
            <a:endParaRPr lang="en-US" sz="32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3"/>
          <a:stretch>
            <a:fillRect/>
          </a:stretch>
        </p:blipFill>
        <p:spPr>
          <a:xfrm>
            <a:off x="4569043" y="1987352"/>
            <a:ext cx="2336253" cy="1893171"/>
          </a:xfrm>
          <a:prstGeom prst="rect">
            <a:avLst/>
          </a:prstGeom>
        </p:spPr>
      </p:pic>
    </p:spTree>
    <p:extLst>
      <p:ext uri="{BB962C8B-B14F-4D97-AF65-F5344CB8AC3E}">
        <p14:creationId xmlns:p14="http://schemas.microsoft.com/office/powerpoint/2010/main" val="8290191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7" y="0"/>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3" name="TextBox 42"/>
          <p:cNvSpPr txBox="1"/>
          <p:nvPr/>
        </p:nvSpPr>
        <p:spPr>
          <a:xfrm>
            <a:off x="609599" y="508000"/>
            <a:ext cx="11199569" cy="400110"/>
          </a:xfrm>
          <a:prstGeom prst="rect">
            <a:avLst/>
          </a:prstGeom>
          <a:solidFill>
            <a:schemeClr val="accent6">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6							            QUESTIONS: GROUP C</a:t>
            </a:r>
            <a:endParaRPr lang="en-US" sz="20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3" name="Picture 2"/>
          <p:cNvPicPr>
            <a:picLocks noChangeAspect="1"/>
          </p:cNvPicPr>
          <p:nvPr/>
        </p:nvPicPr>
        <p:blipFill>
          <a:blip r:embed="rId5"/>
          <a:stretch>
            <a:fillRect/>
          </a:stretch>
        </p:blipFill>
        <p:spPr>
          <a:xfrm>
            <a:off x="819314" y="1152113"/>
            <a:ext cx="3833825" cy="2658297"/>
          </a:xfrm>
          <a:prstGeom prst="rect">
            <a:avLst/>
          </a:prstGeom>
        </p:spPr>
      </p:pic>
      <p:pic>
        <p:nvPicPr>
          <p:cNvPr id="5" name="Picture 4"/>
          <p:cNvPicPr>
            <a:picLocks noChangeAspect="1"/>
          </p:cNvPicPr>
          <p:nvPr/>
        </p:nvPicPr>
        <p:blipFill>
          <a:blip r:embed="rId6"/>
          <a:stretch>
            <a:fillRect/>
          </a:stretch>
        </p:blipFill>
        <p:spPr>
          <a:xfrm>
            <a:off x="1208197" y="4013867"/>
            <a:ext cx="8695729" cy="708003"/>
          </a:xfrm>
          <a:prstGeom prst="rect">
            <a:avLst/>
          </a:prstGeom>
        </p:spPr>
      </p:pic>
    </p:spTree>
    <p:extLst>
      <p:ext uri="{BB962C8B-B14F-4D97-AF65-F5344CB8AC3E}">
        <p14:creationId xmlns:p14="http://schemas.microsoft.com/office/powerpoint/2010/main" val="424319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5" name="TextBox 34"/>
          <p:cNvSpPr txBox="1"/>
          <p:nvPr/>
        </p:nvSpPr>
        <p:spPr>
          <a:xfrm>
            <a:off x="1447799" y="1041400"/>
            <a:ext cx="4649371" cy="4031873"/>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Could the following side lengths create a right triangle? Explain your reasoning mathematically.</a:t>
            </a:r>
          </a:p>
          <a:p>
            <a:endParaRPr lang="en-US" sz="3200" dirty="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10 cm., 24 cm., and 26 cm.</a:t>
            </a:r>
            <a:endParaRPr lang="en-US" sz="3200" dirty="0">
              <a:latin typeface="Arial Rounded MT Bold" charset="0"/>
              <a:ea typeface="Arial Rounded MT Bold" charset="0"/>
              <a:cs typeface="Arial Rounded MT Bold" charset="0"/>
            </a:endParaRPr>
          </a:p>
        </p:txBody>
      </p:sp>
      <p:sp>
        <p:nvSpPr>
          <p:cNvPr id="36" name="TextBox 35"/>
          <p:cNvSpPr txBox="1"/>
          <p:nvPr/>
        </p:nvSpPr>
        <p:spPr>
          <a:xfrm>
            <a:off x="5943600" y="1028700"/>
            <a:ext cx="4110494" cy="369332"/>
          </a:xfrm>
          <a:prstGeom prst="rect">
            <a:avLst/>
          </a:prstGeom>
          <a:noFill/>
        </p:spPr>
        <p:txBody>
          <a:bodyPr wrap="square" rtlCol="0">
            <a:spAutoFit/>
          </a:bodyPr>
          <a:lstStyle/>
          <a:p>
            <a:endParaRPr lang="en-US" dirty="0"/>
          </a:p>
        </p:txBody>
      </p:sp>
      <p:sp>
        <p:nvSpPr>
          <p:cNvPr id="43" name="TextBox 42"/>
          <p:cNvSpPr txBox="1"/>
          <p:nvPr/>
        </p:nvSpPr>
        <p:spPr>
          <a:xfrm>
            <a:off x="609599" y="508000"/>
            <a:ext cx="11199569" cy="400110"/>
          </a:xfrm>
          <a:prstGeom prst="rect">
            <a:avLst/>
          </a:prstGeom>
          <a:solidFill>
            <a:schemeClr val="accent5">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1							            QUESTIONS: GROUP A</a:t>
            </a:r>
            <a:endParaRPr lang="en-US" sz="2000" dirty="0">
              <a:latin typeface="Arial Rounded MT Bold" charset="0"/>
              <a:ea typeface="Arial Rounded MT Bold" charset="0"/>
              <a:cs typeface="Arial Rounded MT Bold" charset="0"/>
            </a:endParaRPr>
          </a:p>
        </p:txBody>
      </p:sp>
      <p:sp>
        <p:nvSpPr>
          <p:cNvPr id="14" name="TextBox 13"/>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16" name="Picture 15"/>
          <p:cNvPicPr>
            <a:picLocks noChangeAspect="1"/>
          </p:cNvPicPr>
          <p:nvPr/>
        </p:nvPicPr>
        <p:blipFill>
          <a:blip r:embed="rId5"/>
          <a:stretch>
            <a:fillRect/>
          </a:stretch>
        </p:blipFill>
        <p:spPr>
          <a:xfrm>
            <a:off x="1380138" y="2099906"/>
            <a:ext cx="5522467" cy="1011156"/>
          </a:xfrm>
          <a:prstGeom prst="rect">
            <a:avLst/>
          </a:prstGeom>
        </p:spPr>
      </p:pic>
      <p:pic>
        <p:nvPicPr>
          <p:cNvPr id="17" name="Picture 16"/>
          <p:cNvPicPr>
            <a:picLocks noChangeAspect="1"/>
          </p:cNvPicPr>
          <p:nvPr/>
        </p:nvPicPr>
        <p:blipFill>
          <a:blip r:embed="rId6"/>
          <a:stretch>
            <a:fillRect/>
          </a:stretch>
        </p:blipFill>
        <p:spPr>
          <a:xfrm>
            <a:off x="1075851" y="1303094"/>
            <a:ext cx="9907818" cy="835745"/>
          </a:xfrm>
          <a:prstGeom prst="rect">
            <a:avLst/>
          </a:prstGeom>
        </p:spPr>
      </p:pic>
    </p:spTree>
    <p:extLst>
      <p:ext uri="{BB962C8B-B14F-4D97-AF65-F5344CB8AC3E}">
        <p14:creationId xmlns:p14="http://schemas.microsoft.com/office/powerpoint/2010/main" val="343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2" y="871835"/>
            <a:ext cx="10117337" cy="2062103"/>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You can use trigonometry to find the length of the line, which is just the hypotenuse of the triangle made.</a:t>
            </a:r>
          </a:p>
          <a:p>
            <a:endParaRPr lang="en-US" sz="32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5" name="Picture 4"/>
          <p:cNvPicPr>
            <a:picLocks noChangeAspect="1"/>
          </p:cNvPicPr>
          <p:nvPr/>
        </p:nvPicPr>
        <p:blipFill>
          <a:blip r:embed="rId3"/>
          <a:stretch>
            <a:fillRect/>
          </a:stretch>
        </p:blipFill>
        <p:spPr>
          <a:xfrm>
            <a:off x="3767957" y="2400472"/>
            <a:ext cx="4163633" cy="1066931"/>
          </a:xfrm>
          <a:prstGeom prst="rect">
            <a:avLst/>
          </a:prstGeom>
        </p:spPr>
      </p:pic>
    </p:spTree>
    <p:extLst>
      <p:ext uri="{BB962C8B-B14F-4D97-AF65-F5344CB8AC3E}">
        <p14:creationId xmlns:p14="http://schemas.microsoft.com/office/powerpoint/2010/main" val="39303145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7" y="0"/>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3" name="TextBox 42"/>
          <p:cNvSpPr txBox="1"/>
          <p:nvPr/>
        </p:nvSpPr>
        <p:spPr>
          <a:xfrm>
            <a:off x="609599" y="508000"/>
            <a:ext cx="11199569" cy="400110"/>
          </a:xfrm>
          <a:prstGeom prst="rect">
            <a:avLst/>
          </a:prstGeom>
          <a:solidFill>
            <a:schemeClr val="accent6">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6							            QUESTIONS: GROUP C</a:t>
            </a:r>
            <a:endParaRPr lang="en-US" sz="20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5"/>
          <a:stretch>
            <a:fillRect/>
          </a:stretch>
        </p:blipFill>
        <p:spPr>
          <a:xfrm>
            <a:off x="751325" y="985843"/>
            <a:ext cx="5959198" cy="860534"/>
          </a:xfrm>
          <a:prstGeom prst="rect">
            <a:avLst/>
          </a:prstGeom>
        </p:spPr>
      </p:pic>
      <p:pic>
        <p:nvPicPr>
          <p:cNvPr id="6" name="Picture 5"/>
          <p:cNvPicPr>
            <a:picLocks noChangeAspect="1"/>
          </p:cNvPicPr>
          <p:nvPr/>
        </p:nvPicPr>
        <p:blipFill>
          <a:blip r:embed="rId6"/>
          <a:stretch>
            <a:fillRect/>
          </a:stretch>
        </p:blipFill>
        <p:spPr>
          <a:xfrm>
            <a:off x="990600" y="2111922"/>
            <a:ext cx="10106504" cy="694340"/>
          </a:xfrm>
          <a:prstGeom prst="rect">
            <a:avLst/>
          </a:prstGeom>
        </p:spPr>
      </p:pic>
      <p:pic>
        <p:nvPicPr>
          <p:cNvPr id="8" name="Picture 7"/>
          <p:cNvPicPr>
            <a:picLocks noChangeAspect="1"/>
          </p:cNvPicPr>
          <p:nvPr/>
        </p:nvPicPr>
        <p:blipFill>
          <a:blip r:embed="rId7"/>
          <a:stretch>
            <a:fillRect/>
          </a:stretch>
        </p:blipFill>
        <p:spPr>
          <a:xfrm>
            <a:off x="1066799" y="3071807"/>
            <a:ext cx="6743719" cy="785490"/>
          </a:xfrm>
          <a:prstGeom prst="rect">
            <a:avLst/>
          </a:prstGeom>
        </p:spPr>
      </p:pic>
    </p:spTree>
    <p:extLst>
      <p:ext uri="{BB962C8B-B14F-4D97-AF65-F5344CB8AC3E}">
        <p14:creationId xmlns:p14="http://schemas.microsoft.com/office/powerpoint/2010/main" val="405752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2" y="871835"/>
            <a:ext cx="10117337" cy="2062103"/>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You can use trigonometry to find the length of the line, which is just the hypotenuse of the triangle made.</a:t>
            </a:r>
          </a:p>
          <a:p>
            <a:endParaRPr lang="en-US" sz="32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3"/>
          <a:stretch>
            <a:fillRect/>
          </a:stretch>
        </p:blipFill>
        <p:spPr>
          <a:xfrm>
            <a:off x="3857293" y="2224161"/>
            <a:ext cx="2011033" cy="1419553"/>
          </a:xfrm>
          <a:prstGeom prst="rect">
            <a:avLst/>
          </a:prstGeom>
        </p:spPr>
      </p:pic>
    </p:spTree>
    <p:extLst>
      <p:ext uri="{BB962C8B-B14F-4D97-AF65-F5344CB8AC3E}">
        <p14:creationId xmlns:p14="http://schemas.microsoft.com/office/powerpoint/2010/main" val="163625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7" y="0"/>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3" name="TextBox 42"/>
          <p:cNvSpPr txBox="1"/>
          <p:nvPr/>
        </p:nvSpPr>
        <p:spPr>
          <a:xfrm>
            <a:off x="609599" y="508000"/>
            <a:ext cx="11199569" cy="400110"/>
          </a:xfrm>
          <a:prstGeom prst="rect">
            <a:avLst/>
          </a:prstGeom>
          <a:solidFill>
            <a:schemeClr val="accent6">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6							            QUESTIONS: GROUP C</a:t>
            </a:r>
            <a:endParaRPr lang="en-US" sz="20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3" name="Picture 2"/>
          <p:cNvPicPr>
            <a:picLocks noChangeAspect="1"/>
          </p:cNvPicPr>
          <p:nvPr/>
        </p:nvPicPr>
        <p:blipFill>
          <a:blip r:embed="rId5"/>
          <a:stretch>
            <a:fillRect/>
          </a:stretch>
        </p:blipFill>
        <p:spPr>
          <a:xfrm>
            <a:off x="1123293" y="1101943"/>
            <a:ext cx="3903188" cy="3144235"/>
          </a:xfrm>
          <a:prstGeom prst="rect">
            <a:avLst/>
          </a:prstGeom>
        </p:spPr>
      </p:pic>
      <p:pic>
        <p:nvPicPr>
          <p:cNvPr id="5" name="Picture 4"/>
          <p:cNvPicPr>
            <a:picLocks noChangeAspect="1"/>
          </p:cNvPicPr>
          <p:nvPr/>
        </p:nvPicPr>
        <p:blipFill>
          <a:blip r:embed="rId6"/>
          <a:stretch>
            <a:fillRect/>
          </a:stretch>
        </p:blipFill>
        <p:spPr>
          <a:xfrm>
            <a:off x="879584" y="4246177"/>
            <a:ext cx="9029858" cy="741257"/>
          </a:xfrm>
          <a:prstGeom prst="rect">
            <a:avLst/>
          </a:prstGeom>
        </p:spPr>
      </p:pic>
      <p:pic>
        <p:nvPicPr>
          <p:cNvPr id="9" name="Picture 8"/>
          <p:cNvPicPr>
            <a:picLocks noChangeAspect="1"/>
          </p:cNvPicPr>
          <p:nvPr/>
        </p:nvPicPr>
        <p:blipFill>
          <a:blip r:embed="rId7"/>
          <a:stretch>
            <a:fillRect/>
          </a:stretch>
        </p:blipFill>
        <p:spPr>
          <a:xfrm>
            <a:off x="6732040" y="1180762"/>
            <a:ext cx="4390999" cy="763652"/>
          </a:xfrm>
          <a:prstGeom prst="rect">
            <a:avLst/>
          </a:prstGeom>
        </p:spPr>
      </p:pic>
      <p:pic>
        <p:nvPicPr>
          <p:cNvPr id="10" name="Picture 9"/>
          <p:cNvPicPr>
            <a:picLocks noChangeAspect="1"/>
          </p:cNvPicPr>
          <p:nvPr/>
        </p:nvPicPr>
        <p:blipFill>
          <a:blip r:embed="rId8"/>
          <a:stretch>
            <a:fillRect/>
          </a:stretch>
        </p:blipFill>
        <p:spPr>
          <a:xfrm>
            <a:off x="7187762" y="2326715"/>
            <a:ext cx="4012946" cy="883158"/>
          </a:xfrm>
          <a:prstGeom prst="rect">
            <a:avLst/>
          </a:prstGeom>
        </p:spPr>
      </p:pic>
    </p:spTree>
    <p:extLst>
      <p:ext uri="{BB962C8B-B14F-4D97-AF65-F5344CB8AC3E}">
        <p14:creationId xmlns:p14="http://schemas.microsoft.com/office/powerpoint/2010/main" val="185167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2" y="871835"/>
            <a:ext cx="10117337" cy="2062103"/>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You can use trigonometry to find the length of the line, which is just the hypotenuse of the triangle made.</a:t>
            </a:r>
          </a:p>
          <a:p>
            <a:endParaRPr lang="en-US" sz="3200" dirty="0">
              <a:latin typeface="Arial Rounded MT Bold" charset="0"/>
              <a:ea typeface="Arial Rounded MT Bold" charset="0"/>
              <a:cs typeface="Arial Rounded MT Bold" charset="0"/>
            </a:endParaRPr>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5" name="Picture 4"/>
          <p:cNvPicPr>
            <a:picLocks noChangeAspect="1"/>
          </p:cNvPicPr>
          <p:nvPr/>
        </p:nvPicPr>
        <p:blipFill>
          <a:blip r:embed="rId3"/>
          <a:stretch>
            <a:fillRect/>
          </a:stretch>
        </p:blipFill>
        <p:spPr>
          <a:xfrm>
            <a:off x="6994083" y="2393812"/>
            <a:ext cx="3013806" cy="1375049"/>
          </a:xfrm>
          <a:prstGeom prst="rect">
            <a:avLst/>
          </a:prstGeom>
        </p:spPr>
      </p:pic>
      <p:pic>
        <p:nvPicPr>
          <p:cNvPr id="9" name="Picture 8"/>
          <p:cNvPicPr>
            <a:picLocks noChangeAspect="1"/>
          </p:cNvPicPr>
          <p:nvPr/>
        </p:nvPicPr>
        <p:blipFill>
          <a:blip r:embed="rId4"/>
          <a:stretch>
            <a:fillRect/>
          </a:stretch>
        </p:blipFill>
        <p:spPr>
          <a:xfrm>
            <a:off x="1123293" y="1101943"/>
            <a:ext cx="3903188" cy="3144235"/>
          </a:xfrm>
          <a:prstGeom prst="rect">
            <a:avLst/>
          </a:prstGeom>
        </p:spPr>
      </p:pic>
    </p:spTree>
    <p:extLst>
      <p:ext uri="{BB962C8B-B14F-4D97-AF65-F5344CB8AC3E}">
        <p14:creationId xmlns:p14="http://schemas.microsoft.com/office/powerpoint/2010/main" val="1926687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3" y="871835"/>
            <a:ext cx="5069914" cy="5016758"/>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Yes! This can be proven by using Pythagorean Theorem.</a:t>
            </a:r>
          </a:p>
          <a:p>
            <a:r>
              <a:rPr lang="en-US" sz="3200" dirty="0" smtClean="0">
                <a:latin typeface="Arial Rounded MT Bold" charset="0"/>
                <a:ea typeface="Arial Rounded MT Bold" charset="0"/>
                <a:cs typeface="Arial Rounded MT Bold" charset="0"/>
              </a:rPr>
              <a:t>		OR</a:t>
            </a:r>
          </a:p>
          <a:p>
            <a:r>
              <a:rPr lang="en-US" sz="3200" dirty="0" smtClean="0">
                <a:latin typeface="Arial Rounded MT Bold" charset="0"/>
                <a:ea typeface="Arial Rounded MT Bold" charset="0"/>
                <a:cs typeface="Arial Rounded MT Bold" charset="0"/>
              </a:rPr>
              <a:t>This can also be proven by noticing the primitive Pythagorean triple multiplied by 2.</a:t>
            </a:r>
          </a:p>
          <a:p>
            <a:r>
              <a:rPr lang="en-US" sz="3200" dirty="0">
                <a:latin typeface="Arial Rounded MT Bold" charset="0"/>
                <a:ea typeface="Arial Rounded MT Bold" charset="0"/>
                <a:cs typeface="Arial Rounded MT Bold" charset="0"/>
              </a:rPr>
              <a:t>	</a:t>
            </a:r>
            <a:endParaRPr lang="en-US" sz="3200" dirty="0" smtClean="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5, 12, 13 	        10, 24, 26</a:t>
            </a:r>
          </a:p>
        </p:txBody>
      </p:sp>
      <p:sp>
        <p:nvSpPr>
          <p:cNvPr id="16" name="TextBox 15"/>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7" name="Picture 6"/>
          <p:cNvPicPr>
            <a:picLocks noChangeAspect="1"/>
          </p:cNvPicPr>
          <p:nvPr/>
        </p:nvPicPr>
        <p:blipFill>
          <a:blip r:embed="rId3"/>
          <a:stretch>
            <a:fillRect/>
          </a:stretch>
        </p:blipFill>
        <p:spPr>
          <a:xfrm>
            <a:off x="4879591" y="2504911"/>
            <a:ext cx="2034275" cy="1448128"/>
          </a:xfrm>
          <a:prstGeom prst="rect">
            <a:avLst/>
          </a:prstGeom>
        </p:spPr>
      </p:pic>
    </p:spTree>
    <p:extLst>
      <p:ext uri="{BB962C8B-B14F-4D97-AF65-F5344CB8AC3E}">
        <p14:creationId xmlns:p14="http://schemas.microsoft.com/office/powerpoint/2010/main" val="1411111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5" name="TextBox 34"/>
          <p:cNvSpPr txBox="1"/>
          <p:nvPr/>
        </p:nvSpPr>
        <p:spPr>
          <a:xfrm>
            <a:off x="1447799" y="1041400"/>
            <a:ext cx="4649371" cy="3046988"/>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Find the </a:t>
            </a:r>
            <a:r>
              <a:rPr lang="en-US" sz="3200" u="sng" dirty="0" smtClean="0">
                <a:latin typeface="Arial Rounded MT Bold" charset="0"/>
                <a:ea typeface="Arial Rounded MT Bold" charset="0"/>
                <a:cs typeface="Arial Rounded MT Bold" charset="0"/>
              </a:rPr>
              <a:t>EXACT</a:t>
            </a:r>
            <a:r>
              <a:rPr lang="en-US" sz="3200" dirty="0" smtClean="0">
                <a:latin typeface="Arial Rounded MT Bold" charset="0"/>
                <a:ea typeface="Arial Rounded MT Bold" charset="0"/>
                <a:cs typeface="Arial Rounded MT Bold" charset="0"/>
              </a:rPr>
              <a:t> value of the missing side length. Explain your reasoning mathematically.</a:t>
            </a:r>
          </a:p>
          <a:p>
            <a:endParaRPr lang="en-US" sz="3200" dirty="0">
              <a:latin typeface="Arial Rounded MT Bold" charset="0"/>
              <a:ea typeface="Arial Rounded MT Bold" charset="0"/>
              <a:cs typeface="Arial Rounded MT Bold" charset="0"/>
            </a:endParaRPr>
          </a:p>
        </p:txBody>
      </p:sp>
      <p:sp>
        <p:nvSpPr>
          <p:cNvPr id="36" name="TextBox 35"/>
          <p:cNvSpPr txBox="1"/>
          <p:nvPr/>
        </p:nvSpPr>
        <p:spPr>
          <a:xfrm>
            <a:off x="5943600" y="1028700"/>
            <a:ext cx="4110494" cy="369332"/>
          </a:xfrm>
          <a:prstGeom prst="rect">
            <a:avLst/>
          </a:prstGeom>
          <a:noFill/>
        </p:spPr>
        <p:txBody>
          <a:bodyPr wrap="square" rtlCol="0">
            <a:spAutoFit/>
          </a:bodyPr>
          <a:lstStyle/>
          <a:p>
            <a:endParaRPr lang="en-US" dirty="0"/>
          </a:p>
        </p:txBody>
      </p:sp>
      <p:sp>
        <p:nvSpPr>
          <p:cNvPr id="43" name="TextBox 42"/>
          <p:cNvSpPr txBox="1"/>
          <p:nvPr/>
        </p:nvSpPr>
        <p:spPr>
          <a:xfrm>
            <a:off x="609599" y="508000"/>
            <a:ext cx="11199569" cy="400110"/>
          </a:xfrm>
          <a:prstGeom prst="rect">
            <a:avLst/>
          </a:prstGeom>
          <a:solidFill>
            <a:schemeClr val="accent5">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2							            QUESTIONS: GROUP A</a:t>
            </a:r>
            <a:endParaRPr lang="en-US" sz="2000" dirty="0">
              <a:latin typeface="Arial Rounded MT Bold" charset="0"/>
              <a:ea typeface="Arial Rounded MT Bold" charset="0"/>
              <a:cs typeface="Arial Rounded MT Bold" charset="0"/>
            </a:endParaRPr>
          </a:p>
        </p:txBody>
      </p:sp>
      <p:sp>
        <p:nvSpPr>
          <p:cNvPr id="16" name="TextBox 15"/>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5" name="Picture 4"/>
          <p:cNvPicPr>
            <a:picLocks noChangeAspect="1"/>
          </p:cNvPicPr>
          <p:nvPr/>
        </p:nvPicPr>
        <p:blipFill>
          <a:blip r:embed="rId5"/>
          <a:stretch>
            <a:fillRect/>
          </a:stretch>
        </p:blipFill>
        <p:spPr>
          <a:xfrm>
            <a:off x="1262250" y="2101236"/>
            <a:ext cx="4371975" cy="3724275"/>
          </a:xfrm>
          <a:prstGeom prst="rect">
            <a:avLst/>
          </a:prstGeom>
        </p:spPr>
      </p:pic>
      <p:pic>
        <p:nvPicPr>
          <p:cNvPr id="6" name="Picture 5"/>
          <p:cNvPicPr>
            <a:picLocks noChangeAspect="1"/>
          </p:cNvPicPr>
          <p:nvPr/>
        </p:nvPicPr>
        <p:blipFill>
          <a:blip r:embed="rId6"/>
          <a:stretch>
            <a:fillRect/>
          </a:stretch>
        </p:blipFill>
        <p:spPr>
          <a:xfrm>
            <a:off x="1631522" y="1111383"/>
            <a:ext cx="9126235" cy="765140"/>
          </a:xfrm>
          <a:prstGeom prst="rect">
            <a:avLst/>
          </a:prstGeom>
        </p:spPr>
      </p:pic>
      <p:sp>
        <p:nvSpPr>
          <p:cNvPr id="7" name="TextBox 6"/>
          <p:cNvSpPr txBox="1"/>
          <p:nvPr/>
        </p:nvSpPr>
        <p:spPr>
          <a:xfrm>
            <a:off x="6747641" y="2532993"/>
            <a:ext cx="2848304" cy="954107"/>
          </a:xfrm>
          <a:prstGeom prst="rect">
            <a:avLst/>
          </a:prstGeom>
          <a:noFill/>
        </p:spPr>
        <p:txBody>
          <a:bodyPr wrap="square" rtlCol="0">
            <a:spAutoFit/>
          </a:bodyPr>
          <a:lstStyle/>
          <a:p>
            <a:r>
              <a:rPr lang="en-US" sz="2800" dirty="0" smtClean="0">
                <a:solidFill>
                  <a:schemeClr val="bg1"/>
                </a:solidFill>
              </a:rPr>
              <a:t>Answer must be in terms of pi.</a:t>
            </a:r>
            <a:endParaRPr lang="en-US" sz="2800" dirty="0">
              <a:solidFill>
                <a:schemeClr val="bg1"/>
              </a:solidFill>
            </a:endParaRPr>
          </a:p>
        </p:txBody>
      </p:sp>
    </p:spTree>
    <p:extLst>
      <p:ext uri="{BB962C8B-B14F-4D97-AF65-F5344CB8AC3E}">
        <p14:creationId xmlns:p14="http://schemas.microsoft.com/office/powerpoint/2010/main" val="158810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grpSp>
        <p:nvGrpSpPr>
          <p:cNvPr id="8" name="Group 7"/>
          <p:cNvGrpSpPr/>
          <p:nvPr/>
        </p:nvGrpSpPr>
        <p:grpSpPr>
          <a:xfrm>
            <a:off x="1030871" y="427335"/>
            <a:ext cx="5069914" cy="5777607"/>
            <a:chOff x="1030871" y="427335"/>
            <a:chExt cx="5069914" cy="5777607"/>
          </a:xfrm>
        </p:grpSpPr>
        <mc:AlternateContent xmlns:mc="http://schemas.openxmlformats.org/markup-compatibility/2006" xmlns:a14="http://schemas.microsoft.com/office/drawing/2010/main">
          <mc:Choice Requires="a14">
            <p:sp>
              <p:nvSpPr>
                <p:cNvPr id="3" name="TextBox 2"/>
                <p:cNvSpPr txBox="1"/>
                <p:nvPr/>
              </p:nvSpPr>
              <p:spPr>
                <a:xfrm>
                  <a:off x="1030871" y="427335"/>
                  <a:ext cx="5069914" cy="5777607"/>
                </a:xfrm>
                <a:prstGeom prst="rect">
                  <a:avLst/>
                </a:prstGeom>
                <a:noFill/>
              </p:spPr>
              <p:txBody>
                <a:bodyPr wrap="square" rtlCol="0">
                  <a:spAutoFit/>
                </a:bodyPr>
                <a:lstStyle/>
                <a:p>
                  <a:r>
                    <a:rPr lang="en-US" sz="3000" dirty="0" smtClean="0">
                      <a:latin typeface="Arial Rounded MT Bold" charset="0"/>
                      <a:ea typeface="Arial Rounded MT Bold" charset="0"/>
                      <a:cs typeface="Arial Rounded MT Bold" charset="0"/>
                    </a:rPr>
                    <a:t>The missing side length can be found by using Pythagorean Theorem and leaving the result in  simplest radical form.</a:t>
                  </a:r>
                </a:p>
                <a:p>
                  <a:r>
                    <a:rPr lang="en-US" sz="3000" dirty="0" smtClean="0">
                      <a:latin typeface="Arial Rounded MT Bold" charset="0"/>
                      <a:ea typeface="Arial Rounded MT Bold" charset="0"/>
                      <a:cs typeface="Arial Rounded MT Bold" charset="0"/>
                    </a:rPr>
                    <a:t>		OR</a:t>
                  </a:r>
                </a:p>
                <a:p>
                  <a:r>
                    <a:rPr lang="en-US" sz="3000" dirty="0" smtClean="0">
                      <a:latin typeface="Arial Rounded MT Bold" charset="0"/>
                      <a:ea typeface="Arial Rounded MT Bold" charset="0"/>
                      <a:cs typeface="Arial Rounded MT Bold" charset="0"/>
                    </a:rPr>
                    <a:t>Since this is a right triangle, you can also use the given side lengths as clues to a pattern. This is a 30, 60, 90  triangle; so, the pattern is a, 2a, a</a:t>
                  </a:r>
                  <a14:m>
                    <m:oMath xmlns:m="http://schemas.openxmlformats.org/officeDocument/2006/math">
                      <m:rad>
                        <m:radPr>
                          <m:degHide m:val="on"/>
                          <m:ctrlPr>
                            <a:rPr lang="en-US" sz="3000" b="1" i="1" smtClean="0">
                              <a:latin typeface="Cambria Math" panose="02040503050406030204" pitchFamily="18" charset="0"/>
                              <a:ea typeface="Arial Rounded MT Bold" charset="0"/>
                              <a:cs typeface="Arial Rounded MT Bold" charset="0"/>
                            </a:rPr>
                          </m:ctrlPr>
                        </m:radPr>
                        <m:deg/>
                        <m:e>
                          <m:r>
                            <a:rPr lang="en-US" sz="3000" b="1" i="1" smtClean="0">
                              <a:latin typeface="Cambria Math" panose="02040503050406030204" pitchFamily="18" charset="0"/>
                              <a:ea typeface="Arial Rounded MT Bold" charset="0"/>
                              <a:cs typeface="Arial Rounded MT Bold" charset="0"/>
                            </a:rPr>
                            <m:t>𝟑</m:t>
                          </m:r>
                        </m:e>
                      </m:rad>
                    </m:oMath>
                  </a14:m>
                  <a:endParaRPr lang="en-US" sz="3000" b="1" dirty="0" smtClean="0">
                    <a:latin typeface="Arial Rounded MT Bold" charset="0"/>
                    <a:ea typeface="Arial Rounded MT Bold" charset="0"/>
                    <a:cs typeface="Arial Rounded MT Bold"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030871" y="427335"/>
                  <a:ext cx="5069914" cy="5777607"/>
                </a:xfrm>
                <a:prstGeom prst="rect">
                  <a:avLst/>
                </a:prstGeom>
                <a:blipFill rotWithShape="0">
                  <a:blip r:embed="rId4"/>
                  <a:stretch>
                    <a:fillRect l="-2764" t="-1371" r="-4447" b="-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809749" y="4989141"/>
                  <a:ext cx="239735"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charset="0"/>
                            <a:ea typeface="Cambria Math" charset="0"/>
                            <a:cs typeface="Cambria Math" charset="0"/>
                          </a:rPr>
                          <m:t>°</m:t>
                        </m:r>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809749" y="4989141"/>
                  <a:ext cx="239735"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138252" y="4989141"/>
                  <a:ext cx="239735"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charset="0"/>
                            <a:ea typeface="Cambria Math" charset="0"/>
                            <a:cs typeface="Cambria Math" charset="0"/>
                          </a:rPr>
                          <m:t>°</m:t>
                        </m:r>
                      </m:oMath>
                    </m:oMathPara>
                  </a14:m>
                  <a:endParaRPr lang="en-US"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138252" y="4989141"/>
                  <a:ext cx="239735" cy="43088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493333" y="4989141"/>
                  <a:ext cx="239735"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charset="0"/>
                            <a:ea typeface="Cambria Math" charset="0"/>
                            <a:cs typeface="Cambria Math" charset="0"/>
                          </a:rPr>
                          <m:t>°</m:t>
                        </m:r>
                      </m:oMath>
                    </m:oMathPara>
                  </a14:m>
                  <a:endParaRPr lang="en-US"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493333" y="4989141"/>
                  <a:ext cx="239735" cy="430887"/>
                </a:xfrm>
                <a:prstGeom prst="rect">
                  <a:avLst/>
                </a:prstGeom>
                <a:blipFill rotWithShape="0">
                  <a:blip r:embed="rId7"/>
                  <a:stretch>
                    <a:fillRect/>
                  </a:stretch>
                </a:blipFill>
              </p:spPr>
              <p:txBody>
                <a:bodyPr/>
                <a:lstStyle/>
                <a:p>
                  <a:r>
                    <a:rPr lang="en-US">
                      <a:noFill/>
                    </a:rPr>
                    <a:t> </a:t>
                  </a:r>
                </a:p>
              </p:txBody>
            </p:sp>
          </mc:Fallback>
        </mc:AlternateContent>
      </p:grpSp>
      <p:sp>
        <p:nvSpPr>
          <p:cNvPr id="25" name="TextBox 24"/>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8"/>
          <a:stretch>
            <a:fillRect/>
          </a:stretch>
        </p:blipFill>
        <p:spPr>
          <a:xfrm>
            <a:off x="3377987" y="1866727"/>
            <a:ext cx="4906175" cy="1731591"/>
          </a:xfrm>
          <a:prstGeom prst="rect">
            <a:avLst/>
          </a:prstGeom>
        </p:spPr>
      </p:pic>
    </p:spTree>
    <p:extLst>
      <p:ext uri="{BB962C8B-B14F-4D97-AF65-F5344CB8AC3E}">
        <p14:creationId xmlns:p14="http://schemas.microsoft.com/office/powerpoint/2010/main" val="1748395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5" name="TextBox 34"/>
          <p:cNvSpPr txBox="1"/>
          <p:nvPr/>
        </p:nvSpPr>
        <p:spPr>
          <a:xfrm>
            <a:off x="1268244" y="1812804"/>
            <a:ext cx="4649371" cy="3046988"/>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Find the </a:t>
            </a:r>
            <a:r>
              <a:rPr lang="en-US" sz="3200" u="sng" dirty="0" smtClean="0">
                <a:latin typeface="Arial Rounded MT Bold" charset="0"/>
                <a:ea typeface="Arial Rounded MT Bold" charset="0"/>
                <a:cs typeface="Arial Rounded MT Bold" charset="0"/>
              </a:rPr>
              <a:t>EXACT</a:t>
            </a:r>
            <a:r>
              <a:rPr lang="en-US" sz="3200" dirty="0" smtClean="0">
                <a:latin typeface="Arial Rounded MT Bold" charset="0"/>
                <a:ea typeface="Arial Rounded MT Bold" charset="0"/>
                <a:cs typeface="Arial Rounded MT Bold" charset="0"/>
              </a:rPr>
              <a:t> values of the missing side lengths x and y. Explain your reasoning mathematically.</a:t>
            </a:r>
          </a:p>
        </p:txBody>
      </p:sp>
      <p:sp>
        <p:nvSpPr>
          <p:cNvPr id="43" name="TextBox 42"/>
          <p:cNvSpPr txBox="1"/>
          <p:nvPr/>
        </p:nvSpPr>
        <p:spPr>
          <a:xfrm>
            <a:off x="609599" y="508000"/>
            <a:ext cx="11199569" cy="400110"/>
          </a:xfrm>
          <a:prstGeom prst="rect">
            <a:avLst/>
          </a:prstGeom>
          <a:solidFill>
            <a:schemeClr val="accent5">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3							            QUESTIONS: GROUP A</a:t>
            </a:r>
            <a:endParaRPr lang="en-US" sz="2000" dirty="0">
              <a:latin typeface="Arial Rounded MT Bold" charset="0"/>
              <a:ea typeface="Arial Rounded MT Bold" charset="0"/>
              <a:cs typeface="Arial Rounded MT Bold" charset="0"/>
            </a:endParaRPr>
          </a:p>
        </p:txBody>
      </p:sp>
      <p:sp>
        <p:nvSpPr>
          <p:cNvPr id="25" name="TextBox 24"/>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3" name="Picture 2"/>
          <p:cNvPicPr>
            <a:picLocks noChangeAspect="1"/>
          </p:cNvPicPr>
          <p:nvPr/>
        </p:nvPicPr>
        <p:blipFill>
          <a:blip r:embed="rId5"/>
          <a:stretch>
            <a:fillRect/>
          </a:stretch>
        </p:blipFill>
        <p:spPr>
          <a:xfrm>
            <a:off x="1568866" y="1572737"/>
            <a:ext cx="4534298" cy="4352926"/>
          </a:xfrm>
          <a:prstGeom prst="rect">
            <a:avLst/>
          </a:prstGeom>
        </p:spPr>
      </p:pic>
      <p:pic>
        <p:nvPicPr>
          <p:cNvPr id="6" name="Picture 5"/>
          <p:cNvPicPr>
            <a:picLocks noChangeAspect="1"/>
          </p:cNvPicPr>
          <p:nvPr/>
        </p:nvPicPr>
        <p:blipFill>
          <a:blip r:embed="rId6"/>
          <a:stretch>
            <a:fillRect/>
          </a:stretch>
        </p:blipFill>
        <p:spPr>
          <a:xfrm>
            <a:off x="7631320" y="1888741"/>
            <a:ext cx="2338906" cy="938542"/>
          </a:xfrm>
          <a:prstGeom prst="rect">
            <a:avLst/>
          </a:prstGeom>
        </p:spPr>
      </p:pic>
    </p:spTree>
    <p:extLst>
      <p:ext uri="{BB962C8B-B14F-4D97-AF65-F5344CB8AC3E}">
        <p14:creationId xmlns:p14="http://schemas.microsoft.com/office/powerpoint/2010/main" val="171593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3016C5A4-E631-4977-A608-ACFB47552625}"/>
    </a:ext>
  </a:extLst>
</a:theme>
</file>

<file path=docProps/app.xml><?xml version="1.0" encoding="utf-8"?>
<Properties xmlns="http://schemas.openxmlformats.org/officeDocument/2006/extended-properties" xmlns:vt="http://schemas.openxmlformats.org/officeDocument/2006/docPropsVTypes">
  <Template>TM04033923[[fn=Depth]]</Template>
  <TotalTime>1590</TotalTime>
  <Words>2143</Words>
  <Application>Microsoft Office PowerPoint</Application>
  <PresentationFormat>Widescreen</PresentationFormat>
  <Paragraphs>309</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Arial Rounded MT Bold</vt:lpstr>
      <vt:lpstr>Cambria Math</vt:lpstr>
      <vt:lpstr>Chalkduster</vt:lpstr>
      <vt:lpstr>Corbel</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Girard Newman</dc:creator>
  <cp:lastModifiedBy>Jenna M. Finnegan</cp:lastModifiedBy>
  <cp:revision>61</cp:revision>
  <dcterms:created xsi:type="dcterms:W3CDTF">2016-11-16T22:30:22Z</dcterms:created>
  <dcterms:modified xsi:type="dcterms:W3CDTF">2017-11-20T14:40:04Z</dcterms:modified>
</cp:coreProperties>
</file>