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4"/>
  </p:notesMasterIdLst>
  <p:sldIdLst>
    <p:sldId id="259" r:id="rId2"/>
    <p:sldId id="340" r:id="rId3"/>
    <p:sldId id="342" r:id="rId4"/>
    <p:sldId id="343" r:id="rId5"/>
    <p:sldId id="344" r:id="rId6"/>
    <p:sldId id="345" r:id="rId7"/>
    <p:sldId id="346" r:id="rId8"/>
    <p:sldId id="357" r:id="rId9"/>
    <p:sldId id="358" r:id="rId10"/>
    <p:sldId id="359" r:id="rId11"/>
    <p:sldId id="276" r:id="rId12"/>
    <p:sldId id="347" r:id="rId13"/>
    <p:sldId id="334" r:id="rId14"/>
    <p:sldId id="286" r:id="rId15"/>
    <p:sldId id="353" r:id="rId16"/>
    <p:sldId id="338" r:id="rId17"/>
    <p:sldId id="348" r:id="rId18"/>
    <p:sldId id="349" r:id="rId19"/>
    <p:sldId id="350" r:id="rId20"/>
    <p:sldId id="351" r:id="rId21"/>
    <p:sldId id="352" r:id="rId22"/>
    <p:sldId id="360" r:id="rId23"/>
    <p:sldId id="279" r:id="rId24"/>
    <p:sldId id="320" r:id="rId25"/>
    <p:sldId id="321" r:id="rId26"/>
    <p:sldId id="322" r:id="rId27"/>
    <p:sldId id="323" r:id="rId28"/>
    <p:sldId id="324" r:id="rId29"/>
    <p:sldId id="325" r:id="rId30"/>
    <p:sldId id="326" r:id="rId31"/>
    <p:sldId id="263" r:id="rId32"/>
    <p:sldId id="264"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72A376"/>
    <a:srgbClr val="669900"/>
    <a:srgbClr val="488D43"/>
    <a:srgbClr val="3E5A3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66" autoAdjust="0"/>
    <p:restoredTop sz="87619" autoAdjust="0"/>
  </p:normalViewPr>
  <p:slideViewPr>
    <p:cSldViewPr snapToObjects="1">
      <p:cViewPr>
        <p:scale>
          <a:sx n="60" d="100"/>
          <a:sy n="60" d="100"/>
        </p:scale>
        <p:origin x="-2244" y="-522"/>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40" d="100"/>
          <a:sy n="40" d="100"/>
        </p:scale>
        <p:origin x="-1494"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38.wmf"/><Relationship Id="rId5" Type="http://schemas.openxmlformats.org/officeDocument/2006/relationships/image" Target="../media/image56.wmf"/><Relationship Id="rId4"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39.wmf"/><Relationship Id="rId5" Type="http://schemas.openxmlformats.org/officeDocument/2006/relationships/image" Target="../media/image60.wmf"/><Relationship Id="rId4" Type="http://schemas.openxmlformats.org/officeDocument/2006/relationships/image" Target="../media/image5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40.wmf"/><Relationship Id="rId5" Type="http://schemas.openxmlformats.org/officeDocument/2006/relationships/image" Target="../media/image64.wmf"/><Relationship Id="rId4" Type="http://schemas.openxmlformats.org/officeDocument/2006/relationships/image" Target="../media/image6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 Id="rId5" Type="http://schemas.openxmlformats.org/officeDocument/2006/relationships/image" Target="../media/image69.wmf"/><Relationship Id="rId4" Type="http://schemas.openxmlformats.org/officeDocument/2006/relationships/image" Target="../media/image68.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2.wmf"/><Relationship Id="rId3" Type="http://schemas.openxmlformats.org/officeDocument/2006/relationships/image" Target="../media/image77.wmf"/><Relationship Id="rId7" Type="http://schemas.openxmlformats.org/officeDocument/2006/relationships/image" Target="../media/image81.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10" Type="http://schemas.openxmlformats.org/officeDocument/2006/relationships/image" Target="../media/image84.wmf"/><Relationship Id="rId4" Type="http://schemas.openxmlformats.org/officeDocument/2006/relationships/image" Target="../media/image78.wmf"/><Relationship Id="rId9" Type="http://schemas.openxmlformats.org/officeDocument/2006/relationships/image" Target="../media/image83.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image" Target="../media/image12.wmf"/><Relationship Id="rId7" Type="http://schemas.openxmlformats.org/officeDocument/2006/relationships/image" Target="../media/image17.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9"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1.wmf"/><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35.wmf"/><Relationship Id="rId5" Type="http://schemas.openxmlformats.org/officeDocument/2006/relationships/image" Target="../media/image44.wmf"/><Relationship Id="rId4" Type="http://schemas.openxmlformats.org/officeDocument/2006/relationships/image" Target="../media/image4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36.wmf"/><Relationship Id="rId4"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37.wmf"/><Relationship Id="rId5" Type="http://schemas.openxmlformats.org/officeDocument/2006/relationships/image" Target="../media/image52.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ACA7BE4A-8D31-4410-B960-7E38E6E0F9E7}" type="datetimeFigureOut">
              <a:rPr lang="en-US"/>
              <a:pPr>
                <a:defRPr/>
              </a:pPr>
              <a:t>7/12/2014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4A84EB8-5975-4F07-A9D4-416AF9AAA7DD}" type="slidenum">
              <a:rPr lang="en-US"/>
              <a:pPr>
                <a:defRPr/>
              </a:pPr>
              <a:t>‹#›</a:t>
            </a:fld>
            <a:endParaRPr lang="en-US"/>
          </a:p>
        </p:txBody>
      </p:sp>
    </p:spTree>
    <p:extLst>
      <p:ext uri="{BB962C8B-B14F-4D97-AF65-F5344CB8AC3E}">
        <p14:creationId xmlns:p14="http://schemas.microsoft.com/office/powerpoint/2010/main" val="1704154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8FCCBA73-F508-4983-978E-B465167FE497}" type="slidenum">
              <a:rPr lang="en-US" smtClean="0"/>
              <a:pPr eaLnBrk="1" hangingPunct="1"/>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sz="900" kern="1200" dirty="0" smtClean="0">
                <a:solidFill>
                  <a:schemeClr val="tx1"/>
                </a:solidFill>
                <a:latin typeface="+mn-lt"/>
                <a:ea typeface="ＭＳ Ｐゴシック" charset="0"/>
                <a:cs typeface="ＭＳ Ｐゴシック" charset="0"/>
              </a:rPr>
              <a:t>(4 min) 8 min passed</a:t>
            </a:r>
          </a:p>
          <a:p>
            <a:pPr eaLnBrk="1" hangingPunct="1">
              <a:spcBef>
                <a:spcPct val="0"/>
              </a:spcBef>
              <a:defRPr/>
            </a:pPr>
            <a:r>
              <a:rPr lang="en-US" sz="9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900" kern="1200" dirty="0" smtClean="0">
                <a:solidFill>
                  <a:schemeClr val="tx1"/>
                </a:solidFill>
                <a:latin typeface="+mn-lt"/>
                <a:ea typeface="ＭＳ Ｐゴシック" charset="0"/>
                <a:cs typeface="ＭＳ Ｐゴシック" charset="0"/>
              </a:rPr>
              <a:t> Read the</a:t>
            </a:r>
            <a:r>
              <a:rPr lang="en-US" sz="900" kern="1200" baseline="0" dirty="0" smtClean="0">
                <a:solidFill>
                  <a:schemeClr val="tx1"/>
                </a:solidFill>
                <a:latin typeface="+mn-lt"/>
                <a:ea typeface="ＭＳ Ｐゴシック" charset="0"/>
                <a:cs typeface="ＭＳ Ｐゴシック" charset="0"/>
              </a:rPr>
              <a:t> slide as it appears.  </a:t>
            </a:r>
          </a:p>
          <a:p>
            <a:pPr eaLnBrk="1" hangingPunct="1">
              <a:spcBef>
                <a:spcPct val="0"/>
              </a:spcBef>
              <a:buFontTx/>
              <a:buChar char="•"/>
              <a:defRPr/>
            </a:pPr>
            <a:r>
              <a:rPr lang="en-US" sz="900" kern="1200" baseline="0" dirty="0" smtClean="0">
                <a:solidFill>
                  <a:schemeClr val="tx1"/>
                </a:solidFill>
                <a:latin typeface="+mn-lt"/>
                <a:ea typeface="ＭＳ Ｐゴシック" charset="0"/>
                <a:cs typeface="ＭＳ Ｐゴシック" charset="0"/>
              </a:rPr>
              <a:t> Give students a few minutes to discuss why the statement is false.</a:t>
            </a:r>
          </a:p>
          <a:p>
            <a:pPr eaLnBrk="1" hangingPunct="1">
              <a:spcBef>
                <a:spcPct val="0"/>
              </a:spcBef>
              <a:buFontTx/>
              <a:buChar char="•"/>
              <a:defRPr/>
            </a:pPr>
            <a:r>
              <a:rPr lang="en-US" sz="900" kern="1200" baseline="0" dirty="0" smtClean="0">
                <a:solidFill>
                  <a:schemeClr val="tx1"/>
                </a:solidFill>
                <a:latin typeface="+mn-lt"/>
                <a:ea typeface="ＭＳ Ｐゴシック" charset="0"/>
                <a:cs typeface="ＭＳ Ｐゴシック" charset="0"/>
              </a:rPr>
              <a:t> Advance the slide for the explanations to appear.</a:t>
            </a:r>
            <a:endParaRPr lang="en-US" sz="9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9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kern="1200" dirty="0" smtClean="0">
                <a:solidFill>
                  <a:schemeClr val="tx1"/>
                </a:solidFill>
                <a:latin typeface="+mn-lt"/>
                <a:ea typeface="ＭＳ Ｐゴシック" charset="0"/>
                <a:cs typeface="ＭＳ Ｐゴシック" charset="0"/>
              </a:rPr>
              <a:t>Preparation Notes</a:t>
            </a:r>
          </a:p>
          <a:p>
            <a:pPr eaLnBrk="1" hangingPunct="1">
              <a:spcBef>
                <a:spcPct val="0"/>
              </a:spcBef>
              <a:defRPr/>
            </a:pP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none" kern="1200" dirty="0" smtClean="0">
                <a:solidFill>
                  <a:schemeClr val="tx1"/>
                </a:solidFill>
                <a:latin typeface="+mn-lt"/>
                <a:ea typeface="ＭＳ Ｐゴシック" charset="0"/>
                <a:cs typeface="ＭＳ Ｐゴシック" charset="0"/>
              </a:rPr>
              <a:t>The</a:t>
            </a:r>
            <a:r>
              <a:rPr lang="en-US" sz="900" u="none" kern="1200" baseline="0" dirty="0" smtClean="0">
                <a:solidFill>
                  <a:schemeClr val="tx1"/>
                </a:solidFill>
                <a:latin typeface="+mn-lt"/>
                <a:ea typeface="ＭＳ Ｐゴシック" charset="0"/>
                <a:cs typeface="ＭＳ Ｐゴシック" charset="0"/>
              </a:rPr>
              <a:t> lesson’s objective is for students to identify equivalent expressions.  The goal is to have students start thinking that it does not make any sense for the left expression to equal the right expression since one is adding and the other is multiplying. Give students a few minutes to think and discuss with their partner weather the statement is true.   Students will be asked in the Explore to prove their findings by a written explanation and then by substituting in numbers for the variables.  Advancing the slide will first show a written explanation and then if a number was chosen.  </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12</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dirty="0" smtClean="0">
                <a:ea typeface="+mn-ea"/>
                <a:cs typeface="+mn-cs"/>
              </a:rPr>
              <a:t>(20 min for the activity) 28 min passed</a:t>
            </a:r>
          </a:p>
          <a:p>
            <a:pPr eaLnBrk="1" hangingPunct="1">
              <a:spcBef>
                <a:spcPct val="0"/>
              </a:spcBef>
              <a:defRPr/>
            </a:pPr>
            <a:r>
              <a:rPr lang="en-US" u="sng" dirty="0" smtClean="0">
                <a:ea typeface="+mn-ea"/>
                <a:cs typeface="+mn-cs"/>
              </a:rPr>
              <a:t>In-Class Notes</a:t>
            </a:r>
            <a:r>
              <a:rPr lang="en-US" baseline="0" dirty="0" smtClean="0">
                <a:ea typeface="+mn-ea"/>
                <a:cs typeface="+mn-cs"/>
              </a:rPr>
              <a:t> </a:t>
            </a:r>
          </a:p>
          <a:p>
            <a:pPr eaLnBrk="1" hangingPunct="1">
              <a:spcBef>
                <a:spcPct val="0"/>
              </a:spcBef>
              <a:buFontTx/>
              <a:buChar char="•"/>
              <a:defRPr/>
            </a:pPr>
            <a:r>
              <a:rPr lang="en-US" baseline="0" dirty="0" smtClean="0">
                <a:ea typeface="+mn-ea"/>
                <a:cs typeface="+mn-cs"/>
              </a:rPr>
              <a:t> Read the slide as it appears, explaining the directions to the activity.  </a:t>
            </a:r>
          </a:p>
          <a:p>
            <a:pPr eaLnBrk="1" hangingPunct="1">
              <a:spcBef>
                <a:spcPct val="0"/>
              </a:spcBef>
              <a:buFontTx/>
              <a:buChar char="•"/>
              <a:defRPr/>
            </a:pPr>
            <a:r>
              <a:rPr lang="en-US" baseline="0" dirty="0" smtClean="0">
                <a:ea typeface="+mn-ea"/>
                <a:cs typeface="+mn-cs"/>
              </a:rPr>
              <a:t>  After the picture of the activity appears, there is an opportunity to show an example.  Click the bottom on ‘example’.</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eaLnBrk="1" hangingPunct="1">
              <a:spcBef>
                <a:spcPct val="0"/>
              </a:spcBef>
              <a:defRPr/>
            </a:pPr>
            <a:endParaRPr lang="en-US" u="sng" dirty="0" smtClean="0">
              <a:ea typeface="+mn-ea"/>
              <a:cs typeface="+mn-cs"/>
            </a:endParaRPr>
          </a:p>
          <a:p>
            <a:pPr eaLnBrk="1" hangingPunct="1">
              <a:spcBef>
                <a:spcPct val="0"/>
              </a:spcBef>
              <a:defRPr/>
            </a:pPr>
            <a:r>
              <a:rPr lang="en-US" u="none" dirty="0" smtClean="0">
                <a:ea typeface="+mn-ea"/>
                <a:cs typeface="+mn-cs"/>
              </a:rPr>
              <a:t>This slide is the introduction to the Explore Activity.</a:t>
            </a:r>
            <a:r>
              <a:rPr lang="en-US" u="none" baseline="0" dirty="0" smtClean="0">
                <a:ea typeface="+mn-ea"/>
                <a:cs typeface="+mn-cs"/>
              </a:rPr>
              <a:t>  Advance the slide to read the directions.  By clicking ‘Example’ at the bottom of the slide an example will appear to demonstrate what is expected for the activity.  (The example only provides substituting in ONE number not two as the directions state.)</a:t>
            </a:r>
          </a:p>
          <a:p>
            <a:pPr eaLnBrk="1" hangingPunct="1">
              <a:spcBef>
                <a:spcPct val="0"/>
              </a:spcBef>
              <a:defRPr/>
            </a:pPr>
            <a:endParaRPr lang="en-US" u="none" baseline="0" dirty="0" smtClean="0">
              <a:ea typeface="+mn-ea"/>
              <a:cs typeface="+mn-cs"/>
            </a:endParaRPr>
          </a:p>
          <a:p>
            <a:pPr eaLnBrk="1" hangingPunct="1">
              <a:spcBef>
                <a:spcPct val="0"/>
              </a:spcBef>
              <a:defRPr/>
            </a:pPr>
            <a:r>
              <a:rPr lang="en-US" u="none" baseline="0" dirty="0" smtClean="0">
                <a:ea typeface="+mn-ea"/>
                <a:cs typeface="+mn-cs"/>
              </a:rPr>
              <a:t>Have students work in partners for about 20 minutes.  Emphasize to the students to think about why the statements are true or not before they ‘test’ a number.  This is where students will practice their communication in math and use academic language to explain their thought process.  </a:t>
            </a:r>
          </a:p>
          <a:p>
            <a:pPr eaLnBrk="1" hangingPunct="1">
              <a:spcBef>
                <a:spcPct val="0"/>
              </a:spcBef>
              <a:defRPr/>
            </a:pPr>
            <a:endParaRPr lang="en-US" u="none" baseline="0" dirty="0" smtClean="0">
              <a:ea typeface="+mn-ea"/>
              <a:cs typeface="+mn-cs"/>
            </a:endParaRPr>
          </a:p>
          <a:p>
            <a:pPr eaLnBrk="1" hangingPunct="1">
              <a:spcBef>
                <a:spcPct val="0"/>
              </a:spcBef>
              <a:defRPr/>
            </a:pPr>
            <a:r>
              <a:rPr lang="en-US" u="none" baseline="0" dirty="0" smtClean="0">
                <a:ea typeface="+mn-ea"/>
                <a:cs typeface="+mn-cs"/>
              </a:rPr>
              <a:t>NOTE:  It is suggested to have a discussion with the class on what it takes for a statement to be true or false.  Just because one number proves the statement to be true does not mean it is.  Once a value proves the statement false, then the statement is false.  </a:t>
            </a:r>
          </a:p>
          <a:p>
            <a:pPr eaLnBrk="1" hangingPunct="1">
              <a:spcBef>
                <a:spcPct val="0"/>
              </a:spcBef>
              <a:defRPr/>
            </a:pPr>
            <a:endParaRPr lang="en-US" u="none" baseline="0" dirty="0" smtClean="0">
              <a:ea typeface="+mn-ea"/>
              <a:cs typeface="+mn-cs"/>
            </a:endParaRPr>
          </a:p>
          <a:p>
            <a:pPr eaLnBrk="1" hangingPunct="1">
              <a:spcBef>
                <a:spcPct val="0"/>
              </a:spcBef>
              <a:defRPr/>
            </a:pPr>
            <a:r>
              <a:rPr lang="en-US" u="none" baseline="0" dirty="0" smtClean="0">
                <a:ea typeface="+mn-ea"/>
                <a:cs typeface="+mn-cs"/>
              </a:rPr>
              <a:t>The next slide is the summary to the activity.  </a:t>
            </a:r>
            <a:endParaRPr lang="en-US" u="none"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5AE3A94-1C2B-4D8D-8581-469CA4637C53}" type="slidenum">
              <a:rPr lang="en-US" smtClean="0"/>
              <a:pPr eaLnBrk="1" hangingPunct="1"/>
              <a:t>13</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u="sng"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This slide is to be used if</a:t>
            </a:r>
            <a:r>
              <a:rPr lang="en-US" baseline="0" dirty="0" smtClean="0">
                <a:ea typeface="+mn-ea"/>
                <a:cs typeface="+mn-cs"/>
              </a:rPr>
              <a:t> students need a demonstration of the activity.  </a:t>
            </a:r>
          </a:p>
          <a:p>
            <a:pPr eaLnBrk="1" hangingPunct="1">
              <a:spcBef>
                <a:spcPct val="0"/>
              </a:spcBef>
              <a:buFontTx/>
              <a:buChar char="•"/>
              <a:defRPr/>
            </a:pPr>
            <a:r>
              <a:rPr lang="en-US" baseline="0" dirty="0" smtClean="0">
                <a:ea typeface="+mn-ea"/>
                <a:cs typeface="+mn-cs"/>
              </a:rPr>
              <a:t>  Read the slides as it appears.  NOTE:  Students do not have to have exactly what is shown for the written explanation of this problem.  Students will have their own reasoning and is encouraged to have students share.  Only one value for the variable is demonstrated.  </a:t>
            </a:r>
          </a:p>
          <a:p>
            <a:pPr eaLnBrk="1" hangingPunct="1">
              <a:spcBef>
                <a:spcPct val="0"/>
              </a:spcBef>
              <a:buFontTx/>
              <a:buChar char="•"/>
              <a:defRPr/>
            </a:pPr>
            <a:r>
              <a:rPr lang="en-US" baseline="0" dirty="0" smtClean="0">
                <a:ea typeface="+mn-ea"/>
                <a:cs typeface="+mn-cs"/>
              </a:rPr>
              <a:t>  Be sure to emphasize the last part of this slide:  that 4x + 7 is NOT equivalent to 11x.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eaLnBrk="1" hangingPunct="1">
              <a:spcBef>
                <a:spcPct val="0"/>
              </a:spcBef>
              <a:defRPr/>
            </a:pPr>
            <a:endParaRPr lang="en-US" u="sng" dirty="0" smtClean="0">
              <a:ea typeface="+mn-ea"/>
              <a:cs typeface="+mn-cs"/>
            </a:endParaRPr>
          </a:p>
          <a:p>
            <a:pPr marL="171450" indent="-171450" eaLnBrk="1" hangingPunct="1">
              <a:spcBef>
                <a:spcPct val="0"/>
              </a:spcBef>
              <a:buFont typeface="Arial" pitchFamily="34" charset="0"/>
              <a:buNone/>
              <a:defRPr/>
            </a:pPr>
            <a:r>
              <a:rPr lang="en-US" sz="1200" u="none" kern="1200" dirty="0" smtClean="0">
                <a:solidFill>
                  <a:schemeClr val="tx1"/>
                </a:solidFill>
                <a:latin typeface="+mn-lt"/>
                <a:ea typeface="ＭＳ Ｐゴシック" charset="0"/>
                <a:cs typeface="ＭＳ Ｐゴシック" charset="0"/>
              </a:rPr>
              <a:t>This is a hidden</a:t>
            </a:r>
            <a:r>
              <a:rPr lang="en-US" sz="1200" u="none" kern="1200" baseline="0" dirty="0" smtClean="0">
                <a:solidFill>
                  <a:schemeClr val="tx1"/>
                </a:solidFill>
                <a:latin typeface="+mn-lt"/>
                <a:ea typeface="ＭＳ Ｐゴシック" charset="0"/>
                <a:cs typeface="ＭＳ Ｐゴシック" charset="0"/>
              </a:rPr>
              <a:t> slide.  By clicking on the ‘example’ button on the previous slide, this slide will appear.  This slide is </a:t>
            </a:r>
          </a:p>
          <a:p>
            <a:pPr marL="171450" indent="-171450" eaLnBrk="1" hangingPunct="1">
              <a:spcBef>
                <a:spcPct val="0"/>
              </a:spcBef>
              <a:buFont typeface="Arial" pitchFamily="34" charset="0"/>
              <a:buNone/>
              <a:defRPr/>
            </a:pPr>
            <a:r>
              <a:rPr lang="en-US" sz="1200" u="none" kern="1200" baseline="0" dirty="0" smtClean="0">
                <a:solidFill>
                  <a:schemeClr val="tx1"/>
                </a:solidFill>
                <a:latin typeface="+mn-lt"/>
                <a:ea typeface="ＭＳ Ｐゴシック" charset="0"/>
                <a:cs typeface="ＭＳ Ｐゴシック" charset="0"/>
              </a:rPr>
              <a:t>provided to show students what is expected for this activity. </a:t>
            </a:r>
          </a:p>
          <a:p>
            <a:pPr marL="171450" indent="-171450" eaLnBrk="1" hangingPunct="1">
              <a:spcBef>
                <a:spcPct val="0"/>
              </a:spcBef>
              <a:buFont typeface="Arial" pitchFamily="34" charset="0"/>
              <a:buNone/>
              <a:defRPr/>
            </a:pPr>
            <a:endParaRPr lang="en-US" sz="1200" u="none" kern="1200" baseline="0" dirty="0" smtClean="0">
              <a:solidFill>
                <a:schemeClr val="tx1"/>
              </a:solidFill>
              <a:latin typeface="+mn-lt"/>
              <a:ea typeface="ＭＳ Ｐゴシック" charset="0"/>
              <a:cs typeface="ＭＳ Ｐゴシック" charset="0"/>
            </a:endParaRPr>
          </a:p>
          <a:p>
            <a:pPr marL="171450" indent="-171450" eaLnBrk="1" hangingPunct="1">
              <a:spcBef>
                <a:spcPct val="0"/>
              </a:spcBef>
              <a:buFont typeface="Arial" pitchFamily="34" charset="0"/>
              <a:buNone/>
              <a:defRPr/>
            </a:pPr>
            <a:r>
              <a:rPr lang="en-US" sz="1200" kern="1200" baseline="0" dirty="0" smtClean="0">
                <a:solidFill>
                  <a:schemeClr val="tx1"/>
                </a:solidFill>
                <a:latin typeface="+mn-lt"/>
                <a:ea typeface="ＭＳ Ｐゴシック" charset="0"/>
                <a:cs typeface="ＭＳ Ｐゴシック" charset="0"/>
              </a:rPr>
              <a:t>NOTE:  Students do not have to have exactly what is shown for the written explanation of this problem.  Students will have their </a:t>
            </a:r>
          </a:p>
          <a:p>
            <a:pPr marL="171450" indent="-171450" eaLnBrk="1" hangingPunct="1">
              <a:spcBef>
                <a:spcPct val="0"/>
              </a:spcBef>
              <a:buFont typeface="Arial" pitchFamily="34" charset="0"/>
              <a:buNone/>
              <a:defRPr/>
            </a:pPr>
            <a:r>
              <a:rPr lang="en-US" sz="1200" kern="1200" baseline="0" dirty="0" smtClean="0">
                <a:solidFill>
                  <a:schemeClr val="tx1"/>
                </a:solidFill>
                <a:latin typeface="+mn-lt"/>
                <a:ea typeface="ＭＳ Ｐゴシック" charset="0"/>
                <a:cs typeface="ＭＳ Ｐゴシック" charset="0"/>
              </a:rPr>
              <a:t>own reasoning and is encouraged to have students share.  Only one value for the variable is demonstrated. </a:t>
            </a:r>
            <a:r>
              <a:rPr lang="en-US" sz="1200" u="none" kern="1200" baseline="0" dirty="0" smtClean="0">
                <a:solidFill>
                  <a:schemeClr val="tx1"/>
                </a:solidFill>
                <a:latin typeface="+mn-lt"/>
                <a:ea typeface="ＭＳ Ｐゴシック" charset="0"/>
                <a:cs typeface="ＭＳ Ｐゴシック" charset="0"/>
              </a:rPr>
              <a:t>  </a:t>
            </a:r>
          </a:p>
          <a:p>
            <a:pPr marL="171450" indent="-171450" eaLnBrk="1" hangingPunct="1">
              <a:spcBef>
                <a:spcPct val="0"/>
              </a:spcBef>
              <a:buFont typeface="Arial" pitchFamily="34" charset="0"/>
              <a:buNone/>
              <a:defRPr/>
            </a:pPr>
            <a:endParaRPr lang="en-US" sz="1200" u="none" kern="1200" baseline="0" dirty="0" smtClean="0">
              <a:solidFill>
                <a:schemeClr val="tx1"/>
              </a:solidFill>
              <a:latin typeface="+mn-lt"/>
              <a:ea typeface="ＭＳ Ｐゴシック" charset="0"/>
              <a:cs typeface="ＭＳ Ｐゴシック" charset="0"/>
            </a:endParaRPr>
          </a:p>
          <a:p>
            <a:pPr marL="171450" indent="-171450" eaLnBrk="1" hangingPunct="1">
              <a:spcBef>
                <a:spcPct val="0"/>
              </a:spcBef>
              <a:buFont typeface="Arial" pitchFamily="34" charset="0"/>
              <a:buNone/>
              <a:defRPr/>
            </a:pPr>
            <a:r>
              <a:rPr lang="en-US" sz="1200" u="none" kern="1200" baseline="0" dirty="0" smtClean="0">
                <a:solidFill>
                  <a:schemeClr val="tx1"/>
                </a:solidFill>
                <a:latin typeface="+mn-lt"/>
                <a:ea typeface="ＭＳ Ｐゴシック" charset="0"/>
                <a:cs typeface="ＭＳ Ｐゴシック" charset="0"/>
              </a:rPr>
              <a:t>The main part of the lesson is the last piece of the slide.  Be sure to reiterate that 4x + 7 is not equivalent to 11x and emphasize </a:t>
            </a:r>
          </a:p>
          <a:p>
            <a:pPr marL="171450" indent="-171450" eaLnBrk="1" hangingPunct="1">
              <a:spcBef>
                <a:spcPct val="0"/>
              </a:spcBef>
              <a:buFont typeface="Arial" pitchFamily="34" charset="0"/>
              <a:buNone/>
              <a:defRPr/>
            </a:pPr>
            <a:r>
              <a:rPr lang="en-US" sz="1200" u="none" kern="1200" baseline="0" dirty="0" smtClean="0">
                <a:solidFill>
                  <a:schemeClr val="tx1"/>
                </a:solidFill>
                <a:latin typeface="+mn-lt"/>
                <a:ea typeface="ＭＳ Ｐゴシック" charset="0"/>
                <a:cs typeface="ＭＳ Ｐゴシック" charset="0"/>
              </a:rPr>
              <a:t>how it is written.  </a:t>
            </a:r>
            <a:endParaRPr lang="en-US" sz="1200" u="none" kern="1200" dirty="0" smtClean="0">
              <a:solidFill>
                <a:schemeClr val="tx1"/>
              </a:solidFill>
              <a:latin typeface="+mn-lt"/>
              <a:ea typeface="ＭＳ Ｐゴシック" charset="0"/>
              <a:cs typeface="ＭＳ Ｐゴシック" charset="0"/>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C358F87-7ADD-4B23-9462-36BB439FA290}" type="slidenum">
              <a:rPr lang="en-US" smtClean="0"/>
              <a:pPr eaLnBrk="1" hangingPunct="1"/>
              <a:t>14</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(13 min for the whole summary) 41 min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Click on problem to</a:t>
            </a:r>
            <a:r>
              <a:rPr lang="en-US" baseline="0" dirty="0" smtClean="0">
                <a:ea typeface="+mn-ea"/>
                <a:cs typeface="+mn-cs"/>
              </a:rPr>
              <a:t> show answers.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eaLnBrk="1" hangingPunct="1">
              <a:spcBef>
                <a:spcPct val="0"/>
              </a:spcBef>
              <a:defRPr/>
            </a:pPr>
            <a:endParaRPr lang="en-US" u="sng" dirty="0" smtClean="0">
              <a:ea typeface="+mn-ea"/>
              <a:cs typeface="+mn-cs"/>
            </a:endParaRPr>
          </a:p>
          <a:p>
            <a:pPr eaLnBrk="1" hangingPunct="1">
              <a:spcBef>
                <a:spcPct val="0"/>
              </a:spcBef>
              <a:defRPr/>
            </a:pPr>
            <a:r>
              <a:rPr lang="en-US" u="none" dirty="0" smtClean="0">
                <a:ea typeface="+mn-ea"/>
                <a:cs typeface="+mn-cs"/>
              </a:rPr>
              <a:t>This</a:t>
            </a:r>
            <a:r>
              <a:rPr lang="en-US" u="none" baseline="0" dirty="0" smtClean="0">
                <a:ea typeface="+mn-ea"/>
                <a:cs typeface="+mn-cs"/>
              </a:rPr>
              <a:t> slide is to be used after students have had ample time to work on the Explore Activity.  It is expected to go over each problem, but depending on time, selected problems may be more feasible. </a:t>
            </a:r>
          </a:p>
          <a:p>
            <a:pPr eaLnBrk="1" hangingPunct="1">
              <a:spcBef>
                <a:spcPct val="0"/>
              </a:spcBef>
              <a:defRPr/>
            </a:pPr>
            <a:endParaRPr lang="en-US" u="none" baseline="0" dirty="0" smtClean="0">
              <a:ea typeface="+mn-ea"/>
              <a:cs typeface="+mn-cs"/>
            </a:endParaRPr>
          </a:p>
          <a:p>
            <a:pPr eaLnBrk="1" hangingPunct="1">
              <a:spcBef>
                <a:spcPct val="0"/>
              </a:spcBef>
              <a:defRPr/>
            </a:pPr>
            <a:r>
              <a:rPr lang="en-US" u="none" baseline="0" dirty="0" smtClean="0">
                <a:ea typeface="+mn-ea"/>
                <a:cs typeface="+mn-cs"/>
              </a:rPr>
              <a:t>Click on a problem and a slide will appear for that particular problem.  Advancing the slide will demonstrate the written explanation and the evidence of substituting in a number for the variable (only one number was chosen for each problem, not two as stated in the directions.)  It is recommended to go over the first problem </a:t>
            </a:r>
            <a:r>
              <a:rPr lang="en-US" u="none" baseline="0" dirty="0" err="1" smtClean="0">
                <a:ea typeface="+mn-ea"/>
                <a:cs typeface="+mn-cs"/>
              </a:rPr>
              <a:t>x</a:t>
            </a:r>
            <a:r>
              <a:rPr lang="en-US" u="none" baseline="0" dirty="0" smtClean="0">
                <a:ea typeface="+mn-ea"/>
                <a:cs typeface="+mn-cs"/>
              </a:rPr>
              <a:t> + </a:t>
            </a:r>
            <a:r>
              <a:rPr lang="en-US" u="none" baseline="0" dirty="0" err="1" smtClean="0">
                <a:ea typeface="+mn-ea"/>
                <a:cs typeface="+mn-cs"/>
              </a:rPr>
              <a:t>x</a:t>
            </a:r>
            <a:r>
              <a:rPr lang="en-US" u="none" baseline="0" dirty="0" smtClean="0">
                <a:ea typeface="+mn-ea"/>
                <a:cs typeface="+mn-cs"/>
              </a:rPr>
              <a:t> = x</a:t>
            </a:r>
            <a:r>
              <a:rPr lang="en-US" u="none" baseline="30000" dirty="0" smtClean="0">
                <a:ea typeface="+mn-ea"/>
                <a:cs typeface="+mn-cs"/>
              </a:rPr>
              <a:t>2</a:t>
            </a:r>
            <a:r>
              <a:rPr lang="en-US" u="none" baseline="0" dirty="0" smtClean="0">
                <a:ea typeface="+mn-ea"/>
                <a:cs typeface="+mn-cs"/>
              </a:rPr>
              <a:t>.  (See teacher notes on that slide for explanation.)</a:t>
            </a:r>
            <a:endParaRPr lang="en-US" u="none" dirty="0" smtClean="0">
              <a:ea typeface="+mn-ea"/>
              <a:cs typeface="+mn-cs"/>
            </a:endParaRPr>
          </a:p>
          <a:p>
            <a:pPr marL="171450" indent="-171450" eaLnBrk="1" hangingPunct="1">
              <a:spcBef>
                <a:spcPct val="0"/>
              </a:spcBef>
              <a:buFont typeface="Arial" pitchFamily="34" charset="0"/>
              <a:buNone/>
              <a:defRPr/>
            </a:pPr>
            <a:endParaRPr lang="en-US" u="sng" dirty="0" smtClean="0">
              <a:ea typeface="+mn-ea"/>
              <a:cs typeface="+mn-cs"/>
            </a:endParaRPr>
          </a:p>
          <a:p>
            <a:pPr marL="171450" indent="-171450" eaLnBrk="1" hangingPunct="1">
              <a:spcBef>
                <a:spcPct val="0"/>
              </a:spcBef>
              <a:buFont typeface="Arial" pitchFamily="34" charset="0"/>
              <a:buNone/>
              <a:defRPr/>
            </a:pPr>
            <a:r>
              <a:rPr lang="en-US" u="none" baseline="0" dirty="0" smtClean="0">
                <a:ea typeface="+mn-ea"/>
                <a:cs typeface="+mn-cs"/>
              </a:rPr>
              <a:t>To advance to the Practice Activity at any time during the summary, click on top right hand corner of the slide.  </a:t>
            </a:r>
            <a:endParaRPr lang="en-US" u="none" dirty="0" smtClean="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u="sng" dirty="0" smtClean="0">
              <a:ea typeface="+mn-ea"/>
              <a:cs typeface="+mn-cs"/>
            </a:endParaRP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Firs</a:t>
            </a:r>
            <a:r>
              <a:rPr lang="en-US" baseline="0" dirty="0" smtClean="0">
                <a:ea typeface="+mn-ea"/>
                <a:cs typeface="+mn-cs"/>
              </a:rPr>
              <a:t> have a discussion around students findings.  </a:t>
            </a:r>
          </a:p>
          <a:p>
            <a:pPr eaLnBrk="1" hangingPunct="1">
              <a:spcBef>
                <a:spcPct val="0"/>
              </a:spcBef>
              <a:buFontTx/>
              <a:buChar char="•"/>
              <a:defRPr/>
            </a:pPr>
            <a:r>
              <a:rPr lang="en-US" baseline="0" dirty="0" smtClean="0">
                <a:ea typeface="+mn-ea"/>
                <a:cs typeface="+mn-cs"/>
              </a:rPr>
              <a:t>  When ready, advance the slide for the written explanation to appear. (Students do not need to have exactly what is written on the slide.)</a:t>
            </a:r>
          </a:p>
          <a:p>
            <a:pPr eaLnBrk="1" hangingPunct="1">
              <a:spcBef>
                <a:spcPct val="0"/>
              </a:spcBef>
              <a:buFontTx/>
              <a:buChar char="•"/>
              <a:defRPr/>
            </a:pPr>
            <a:r>
              <a:rPr lang="en-US" baseline="0" dirty="0" smtClean="0">
                <a:ea typeface="+mn-ea"/>
                <a:cs typeface="+mn-cs"/>
              </a:rPr>
              <a:t>  Continue with the substitution explanation, followed by the process being shown.  </a:t>
            </a:r>
          </a:p>
          <a:p>
            <a:pPr eaLnBrk="1" hangingPunct="1">
              <a:spcBef>
                <a:spcPct val="0"/>
              </a:spcBef>
              <a:buFontTx/>
              <a:buChar char="•"/>
              <a:defRPr/>
            </a:pPr>
            <a:r>
              <a:rPr lang="en-US" baseline="0" dirty="0" smtClean="0">
                <a:ea typeface="+mn-ea"/>
                <a:cs typeface="+mn-cs"/>
              </a:rPr>
              <a:t>  The last part of the slide is the most critical; for students to see that the expression on the left does not equal the expression on the right.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eaLnBrk="1" hangingPunct="1">
              <a:spcBef>
                <a:spcPct val="0"/>
              </a:spcBef>
              <a:defRPr/>
            </a:pPr>
            <a:endParaRPr lang="en-US" u="sng" dirty="0" smtClean="0">
              <a:ea typeface="+mn-ea"/>
              <a:cs typeface="+mn-cs"/>
            </a:endParaRPr>
          </a:p>
          <a:p>
            <a:pPr eaLnBrk="1" hangingPunct="1">
              <a:spcBef>
                <a:spcPct val="0"/>
              </a:spcBef>
              <a:defRPr/>
            </a:pPr>
            <a:r>
              <a:rPr lang="en-US" u="none" dirty="0" smtClean="0">
                <a:ea typeface="+mn-ea"/>
                <a:cs typeface="+mn-cs"/>
              </a:rPr>
              <a:t>Ask students to volunteer</a:t>
            </a:r>
            <a:r>
              <a:rPr lang="en-US" u="none" baseline="0" dirty="0" smtClean="0">
                <a:ea typeface="+mn-ea"/>
                <a:cs typeface="+mn-cs"/>
              </a:rPr>
              <a:t> to share their answers and reasoning.  After a discussion has taken place, advance the slide for the written explanation to appear. </a:t>
            </a:r>
            <a:r>
              <a:rPr lang="en-US" sz="1200" kern="1200" baseline="0" dirty="0" smtClean="0">
                <a:solidFill>
                  <a:schemeClr val="tx1"/>
                </a:solidFill>
                <a:latin typeface="+mn-lt"/>
                <a:ea typeface="ＭＳ Ｐゴシック" charset="0"/>
                <a:cs typeface="ＭＳ Ｐゴシック" charset="0"/>
              </a:rPr>
              <a:t>Students do not have to have exactly what is shown for the written explanation of this problem.  Students written and verbal explanations will be different, but ultimately are saying the same thing.  </a:t>
            </a:r>
          </a:p>
          <a:p>
            <a:pPr eaLnBrk="1" hangingPunct="1">
              <a:spcBef>
                <a:spcPct val="0"/>
              </a:spcBef>
              <a:defRPr/>
            </a:pPr>
            <a:endParaRPr lang="en-US" sz="1200"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kern="1200" baseline="0" dirty="0" smtClean="0">
                <a:solidFill>
                  <a:schemeClr val="tx1"/>
                </a:solidFill>
                <a:latin typeface="+mn-lt"/>
                <a:ea typeface="ＭＳ Ｐゴシック" charset="0"/>
                <a:cs typeface="ＭＳ Ｐゴシック" charset="0"/>
              </a:rPr>
              <a:t>Advance the slide for the explanation of the substitution to appear.  (Each problem has a different number that was selected and only one numbers is demonstrated.)  Students will most likely have a selected a different number, but is nice for students to see that this problem is true for ALL values of </a:t>
            </a:r>
            <a:r>
              <a:rPr lang="en-US" sz="1200" kern="1200" baseline="0" dirty="0" err="1" smtClean="0">
                <a:solidFill>
                  <a:schemeClr val="tx1"/>
                </a:solidFill>
                <a:latin typeface="+mn-lt"/>
                <a:ea typeface="ＭＳ Ｐゴシック" charset="0"/>
                <a:cs typeface="ＭＳ Ｐゴシック" charset="0"/>
              </a:rPr>
              <a:t>x</a:t>
            </a:r>
            <a:r>
              <a:rPr lang="en-US" sz="1200" kern="1200" baseline="0" dirty="0" smtClean="0">
                <a:solidFill>
                  <a:schemeClr val="tx1"/>
                </a:solidFill>
                <a:latin typeface="+mn-lt"/>
                <a:ea typeface="ＭＳ Ｐゴシック" charset="0"/>
                <a:cs typeface="ＭＳ Ｐゴシック" charset="0"/>
              </a:rPr>
              <a:t>.  </a:t>
            </a:r>
          </a:p>
          <a:p>
            <a:pPr eaLnBrk="1" hangingPunct="1">
              <a:spcBef>
                <a:spcPct val="0"/>
              </a:spcBef>
              <a:defRPr/>
            </a:pPr>
            <a:endParaRPr lang="en-US" sz="1200" u="none"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baseline="0" dirty="0" smtClean="0">
                <a:solidFill>
                  <a:schemeClr val="tx1"/>
                </a:solidFill>
                <a:latin typeface="+mn-lt"/>
                <a:ea typeface="ＭＳ Ｐゴシック" charset="0"/>
                <a:cs typeface="ＭＳ Ｐゴシック" charset="0"/>
              </a:rPr>
              <a:t>To see the algebraic part, advance the slide and the process of evaluating the statement will appear.  The last part of the slide is stating that the two expressions are not equivalent.  This is the main focus of the lesson; may want to emphasize that these expressions cannot be equivalent since on one side you are adding the number twice and the other side you are multiplying the number by itself.  A discussion can go deeper if want to discuss </a:t>
            </a:r>
            <a:r>
              <a:rPr lang="en-US" sz="1200" u="none" kern="1200" baseline="0" dirty="0" err="1" smtClean="0">
                <a:solidFill>
                  <a:schemeClr val="tx1"/>
                </a:solidFill>
                <a:latin typeface="+mn-lt"/>
                <a:ea typeface="ＭＳ Ｐゴシック" charset="0"/>
                <a:cs typeface="ＭＳ Ｐゴシック" charset="0"/>
              </a:rPr>
              <a:t>x</a:t>
            </a:r>
            <a:r>
              <a:rPr lang="en-US" sz="1200" u="none" kern="1200" baseline="0" dirty="0" smtClean="0">
                <a:solidFill>
                  <a:schemeClr val="tx1"/>
                </a:solidFill>
                <a:latin typeface="+mn-lt"/>
                <a:ea typeface="ＭＳ Ｐゴシック" charset="0"/>
                <a:cs typeface="ＭＳ Ｐゴシック" charset="0"/>
              </a:rPr>
              <a:t> + </a:t>
            </a:r>
            <a:r>
              <a:rPr lang="en-US" sz="1200" u="none" kern="1200" baseline="0" dirty="0" err="1" smtClean="0">
                <a:solidFill>
                  <a:schemeClr val="tx1"/>
                </a:solidFill>
                <a:latin typeface="+mn-lt"/>
                <a:ea typeface="ＭＳ Ｐゴシック" charset="0"/>
                <a:cs typeface="ＭＳ Ｐゴシック" charset="0"/>
              </a:rPr>
              <a:t>x</a:t>
            </a:r>
            <a:r>
              <a:rPr lang="en-US" sz="1200" u="none" kern="1200" baseline="0" dirty="0" smtClean="0">
                <a:solidFill>
                  <a:schemeClr val="tx1"/>
                </a:solidFill>
                <a:latin typeface="+mn-lt"/>
                <a:ea typeface="ＭＳ Ｐゴシック" charset="0"/>
                <a:cs typeface="ＭＳ Ｐゴシック" charset="0"/>
              </a:rPr>
              <a:t> is the same as 2x, since multiplication is repeated addition.  It is advised to make sure students understand before moving on.</a:t>
            </a:r>
          </a:p>
          <a:p>
            <a:pPr eaLnBrk="1" hangingPunct="1">
              <a:spcBef>
                <a:spcPct val="0"/>
              </a:spcBef>
              <a:defRPr/>
            </a:pPr>
            <a:endParaRPr lang="en-US" sz="1200" u="none"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baseline="0" dirty="0" smtClean="0">
                <a:solidFill>
                  <a:schemeClr val="tx1"/>
                </a:solidFill>
                <a:latin typeface="+mn-lt"/>
                <a:ea typeface="ＭＳ Ｐゴシック" charset="0"/>
                <a:cs typeface="ＭＳ Ｐゴシック" charset="0"/>
              </a:rPr>
              <a:t>NOTE:  In this problem there are two values of </a:t>
            </a:r>
            <a:r>
              <a:rPr lang="en-US" sz="1200" u="none" kern="1200" baseline="0" dirty="0" err="1" smtClean="0">
                <a:solidFill>
                  <a:schemeClr val="tx1"/>
                </a:solidFill>
                <a:latin typeface="+mn-lt"/>
                <a:ea typeface="ＭＳ Ｐゴシック" charset="0"/>
                <a:cs typeface="ＭＳ Ｐゴシック" charset="0"/>
              </a:rPr>
              <a:t>x</a:t>
            </a:r>
            <a:r>
              <a:rPr lang="en-US" sz="1200" u="none" kern="1200" baseline="0" dirty="0" smtClean="0">
                <a:solidFill>
                  <a:schemeClr val="tx1"/>
                </a:solidFill>
                <a:latin typeface="+mn-lt"/>
                <a:ea typeface="ＭＳ Ｐゴシック" charset="0"/>
                <a:cs typeface="ＭＳ Ｐゴシック" charset="0"/>
              </a:rPr>
              <a:t> that does make the statement true; </a:t>
            </a:r>
            <a:r>
              <a:rPr lang="en-US" sz="1200" u="none" kern="1200" baseline="0" dirty="0" err="1" smtClean="0">
                <a:solidFill>
                  <a:schemeClr val="tx1"/>
                </a:solidFill>
                <a:latin typeface="+mn-lt"/>
                <a:ea typeface="ＭＳ Ｐゴシック" charset="0"/>
                <a:cs typeface="ＭＳ Ｐゴシック" charset="0"/>
              </a:rPr>
              <a:t>x</a:t>
            </a:r>
            <a:r>
              <a:rPr lang="en-US" sz="1200" u="none" kern="1200" baseline="0" dirty="0" smtClean="0">
                <a:solidFill>
                  <a:schemeClr val="tx1"/>
                </a:solidFill>
                <a:latin typeface="+mn-lt"/>
                <a:ea typeface="ＭＳ Ｐゴシック" charset="0"/>
                <a:cs typeface="ＭＳ Ｐゴシック" charset="0"/>
              </a:rPr>
              <a:t> = 2 and 0.  Have a discussion with the students on why this statement is still not true even though two values works.  Just as long as one value does not work, the statement is false.   (This was mentioned to have discussed with the students before the activity is started.) </a:t>
            </a:r>
            <a:endParaRPr lang="en-US" u="none" dirty="0" smtClean="0">
              <a:ea typeface="+mn-ea"/>
              <a:cs typeface="+mn-cs"/>
            </a:endParaRP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16</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sz="12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Firs</a:t>
            </a:r>
            <a:r>
              <a:rPr lang="en-US" sz="1200" kern="1200" baseline="0" dirty="0" smtClean="0">
                <a:solidFill>
                  <a:schemeClr val="tx1"/>
                </a:solidFill>
                <a:latin typeface="+mn-lt"/>
                <a:ea typeface="ＭＳ Ｐゴシック" charset="0"/>
                <a:cs typeface="ＭＳ Ｐゴシック" charset="0"/>
              </a:rPr>
              <a:t> have a discussion around students findings.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When ready, advance the slide for the written explanation to appear. (Students do not need to have exactly what is written on the slide.)</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Continue with the substitution explanation, followed by the process being shown.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The last part of the slide is the most critical; for students to see that the expression on the left does equal the expression on the right.  </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eaLnBrk="1" hangingPunct="1">
              <a:spcBef>
                <a:spcPct val="0"/>
              </a:spcBef>
              <a:defRPr/>
            </a:pPr>
            <a:endParaRPr lang="en-US" sz="12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dirty="0" smtClean="0">
                <a:solidFill>
                  <a:schemeClr val="tx1"/>
                </a:solidFill>
                <a:latin typeface="+mn-lt"/>
                <a:ea typeface="ＭＳ Ｐゴシック" charset="0"/>
                <a:cs typeface="ＭＳ Ｐゴシック" charset="0"/>
              </a:rPr>
              <a:t>Ask students to volunteer</a:t>
            </a:r>
            <a:r>
              <a:rPr lang="en-US" sz="1200" u="none" kern="1200" baseline="0" dirty="0" smtClean="0">
                <a:solidFill>
                  <a:schemeClr val="tx1"/>
                </a:solidFill>
                <a:latin typeface="+mn-lt"/>
                <a:ea typeface="ＭＳ Ｐゴシック" charset="0"/>
                <a:cs typeface="ＭＳ Ｐゴシック" charset="0"/>
              </a:rPr>
              <a:t> to share their answers and reasoning.  After a discussion has taken place, advance the slide for the written explanation to appear. </a:t>
            </a:r>
            <a:r>
              <a:rPr lang="en-US" sz="1200" kern="1200" baseline="0" dirty="0" smtClean="0">
                <a:solidFill>
                  <a:schemeClr val="tx1"/>
                </a:solidFill>
                <a:latin typeface="+mn-lt"/>
                <a:ea typeface="ＭＳ Ｐゴシック" charset="0"/>
                <a:cs typeface="ＭＳ Ｐゴシック" charset="0"/>
              </a:rPr>
              <a:t>Students do not have to have exactly what is shown for the written explanation of this problem.  Students written and verbal explanations will be different, but ultimately are saying the same thing.  </a:t>
            </a:r>
          </a:p>
          <a:p>
            <a:pPr eaLnBrk="1" hangingPunct="1">
              <a:spcBef>
                <a:spcPct val="0"/>
              </a:spcBef>
              <a:defRPr/>
            </a:pPr>
            <a:endParaRPr lang="en-US" sz="1200"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kern="1200" baseline="0" dirty="0" smtClean="0">
                <a:solidFill>
                  <a:schemeClr val="tx1"/>
                </a:solidFill>
                <a:latin typeface="+mn-lt"/>
                <a:ea typeface="ＭＳ Ｐゴシック" charset="0"/>
                <a:cs typeface="ＭＳ Ｐゴシック" charset="0"/>
              </a:rPr>
              <a:t>Advance the slide for the explanation of the substitution to appear.  (Each problem has a different number that was selected and only one numbers is demonstrated.)  Students will most likely have a selected a different number, but is nice for students to see that this problem is true for ALL values of </a:t>
            </a:r>
            <a:r>
              <a:rPr lang="en-US" sz="1200" kern="1200" baseline="0" dirty="0" err="1" smtClean="0">
                <a:solidFill>
                  <a:schemeClr val="tx1"/>
                </a:solidFill>
                <a:latin typeface="+mn-lt"/>
                <a:ea typeface="ＭＳ Ｐゴシック" charset="0"/>
                <a:cs typeface="ＭＳ Ｐゴシック" charset="0"/>
              </a:rPr>
              <a:t>x</a:t>
            </a:r>
            <a:r>
              <a:rPr lang="en-US" sz="1200" kern="1200" baseline="0" dirty="0" smtClean="0">
                <a:solidFill>
                  <a:schemeClr val="tx1"/>
                </a:solidFill>
                <a:latin typeface="+mn-lt"/>
                <a:ea typeface="ＭＳ Ｐゴシック" charset="0"/>
                <a:cs typeface="ＭＳ Ｐゴシック" charset="0"/>
              </a:rPr>
              <a:t>.  </a:t>
            </a:r>
          </a:p>
          <a:p>
            <a:pPr eaLnBrk="1" hangingPunct="1">
              <a:spcBef>
                <a:spcPct val="0"/>
              </a:spcBef>
              <a:defRPr/>
            </a:pPr>
            <a:endParaRPr lang="en-US" sz="1200" u="none"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baseline="0" dirty="0" smtClean="0">
                <a:solidFill>
                  <a:schemeClr val="tx1"/>
                </a:solidFill>
                <a:latin typeface="+mn-lt"/>
                <a:ea typeface="ＭＳ Ｐゴシック" charset="0"/>
                <a:cs typeface="ＭＳ Ｐゴシック" charset="0"/>
              </a:rPr>
              <a:t>To see the algebraic part, advance the slide and the process of evaluating the statement will appear.  The last part of the slide is stating that the two expressions are equivalent.  This is the main focus of the lesson; may want to emphasize that these expressions are equivalent since on one side you are adding the number four times and the other side you are multiplying the number by four.  The same as repeated addition.  It is advised to make sure students understand before moving on.</a:t>
            </a: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sz="12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Firs</a:t>
            </a:r>
            <a:r>
              <a:rPr lang="en-US" sz="1200" kern="1200" baseline="0" dirty="0" smtClean="0">
                <a:solidFill>
                  <a:schemeClr val="tx1"/>
                </a:solidFill>
                <a:latin typeface="+mn-lt"/>
                <a:ea typeface="ＭＳ Ｐゴシック" charset="0"/>
                <a:cs typeface="ＭＳ Ｐゴシック" charset="0"/>
              </a:rPr>
              <a:t> have a discussion around students findings.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When ready, advance the slide for the written explanation to appear. (Students do not need to have exactly what is written on the slide.)</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Continue with the substitution explanation, followed by the process being shown.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The last part of the slide is the most critical; for students to see that the expression on the left does not equal the expression on the right.  </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eaLnBrk="1" hangingPunct="1">
              <a:spcBef>
                <a:spcPct val="0"/>
              </a:spcBef>
              <a:defRPr/>
            </a:pPr>
            <a:endParaRPr lang="en-US" sz="12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dirty="0" smtClean="0">
                <a:solidFill>
                  <a:schemeClr val="tx1"/>
                </a:solidFill>
                <a:latin typeface="+mn-lt"/>
                <a:ea typeface="ＭＳ Ｐゴシック" charset="0"/>
                <a:cs typeface="ＭＳ Ｐゴシック" charset="0"/>
              </a:rPr>
              <a:t>Ask students to volunteer</a:t>
            </a:r>
            <a:r>
              <a:rPr lang="en-US" sz="1200" u="none" kern="1200" baseline="0" dirty="0" smtClean="0">
                <a:solidFill>
                  <a:schemeClr val="tx1"/>
                </a:solidFill>
                <a:latin typeface="+mn-lt"/>
                <a:ea typeface="ＭＳ Ｐゴシック" charset="0"/>
                <a:cs typeface="ＭＳ Ｐゴシック" charset="0"/>
              </a:rPr>
              <a:t> to share their answers and reasoning.  After a discussion has taken place, advance the slide for the written explanation to appear. </a:t>
            </a:r>
            <a:r>
              <a:rPr lang="en-US" sz="1200" kern="1200" baseline="0" dirty="0" smtClean="0">
                <a:solidFill>
                  <a:schemeClr val="tx1"/>
                </a:solidFill>
                <a:latin typeface="+mn-lt"/>
                <a:ea typeface="ＭＳ Ｐゴシック" charset="0"/>
                <a:cs typeface="ＭＳ Ｐゴシック" charset="0"/>
              </a:rPr>
              <a:t>Students do not have to have exactly what is shown for the written explanation of this problem.  Students written and verbal explanations will be different, but ultimately are saying the same thing.  </a:t>
            </a:r>
          </a:p>
          <a:p>
            <a:pPr eaLnBrk="1" hangingPunct="1">
              <a:spcBef>
                <a:spcPct val="0"/>
              </a:spcBef>
              <a:defRPr/>
            </a:pPr>
            <a:endParaRPr lang="en-US" sz="1200"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kern="1200" baseline="0" dirty="0" smtClean="0">
                <a:solidFill>
                  <a:schemeClr val="tx1"/>
                </a:solidFill>
                <a:latin typeface="+mn-lt"/>
                <a:ea typeface="ＭＳ Ｐゴシック" charset="0"/>
                <a:cs typeface="ＭＳ Ｐゴシック" charset="0"/>
              </a:rPr>
              <a:t>Advance the slide for the explanation of the substitution to appear.  (Each problem has a different number that was selected and only one numbers is demonstrated.)  Students will most likely have a selected a different number, but is nice for students to see that this problem is true for ALL values of </a:t>
            </a:r>
            <a:r>
              <a:rPr lang="en-US" sz="1200" kern="1200" baseline="0" dirty="0" err="1" smtClean="0">
                <a:solidFill>
                  <a:schemeClr val="tx1"/>
                </a:solidFill>
                <a:latin typeface="+mn-lt"/>
                <a:ea typeface="ＭＳ Ｐゴシック" charset="0"/>
                <a:cs typeface="ＭＳ Ｐゴシック" charset="0"/>
              </a:rPr>
              <a:t>x</a:t>
            </a:r>
            <a:r>
              <a:rPr lang="en-US" sz="1200" kern="1200" baseline="0" dirty="0" smtClean="0">
                <a:solidFill>
                  <a:schemeClr val="tx1"/>
                </a:solidFill>
                <a:latin typeface="+mn-lt"/>
                <a:ea typeface="ＭＳ Ｐゴシック" charset="0"/>
                <a:cs typeface="ＭＳ Ｐゴシック" charset="0"/>
              </a:rPr>
              <a:t>.  </a:t>
            </a:r>
          </a:p>
          <a:p>
            <a:pPr eaLnBrk="1" hangingPunct="1">
              <a:spcBef>
                <a:spcPct val="0"/>
              </a:spcBef>
              <a:defRPr/>
            </a:pPr>
            <a:endParaRPr lang="en-US" sz="1200" u="none"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baseline="0" dirty="0" smtClean="0">
                <a:solidFill>
                  <a:schemeClr val="tx1"/>
                </a:solidFill>
                <a:latin typeface="+mn-lt"/>
                <a:ea typeface="ＭＳ Ｐゴシック" charset="0"/>
                <a:cs typeface="ＭＳ Ｐゴシック" charset="0"/>
              </a:rPr>
              <a:t>To see the algebraic part, advance the slide and the process of evaluating the statement will appear.  The last part of the slide is stating that the two expressions are not equivalent.  This is the main focus of the lesson and may want to emphasize that these expressions cannot be equivalent since on one side you are multiplying by the number then adding 10.  Where on the right side you are multiplying by 12.  Can also point out the fact that the left side as two operations, where the right has only one operation.  There are several ways students will think why these expressions are not equivalent; ask students for all of their reasoning.  It is advised to make sure students understand before moving on.</a:t>
            </a: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endParaRPr lang="en-US" dirty="0" smtClean="0">
              <a:ea typeface="+mn-ea"/>
              <a:cs typeface="+mn-cs"/>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Firs</a:t>
            </a:r>
            <a:r>
              <a:rPr lang="en-US" sz="1200" kern="1200" baseline="0" dirty="0" smtClean="0">
                <a:solidFill>
                  <a:schemeClr val="tx1"/>
                </a:solidFill>
                <a:latin typeface="+mn-lt"/>
                <a:ea typeface="ＭＳ Ｐゴシック" charset="0"/>
                <a:cs typeface="ＭＳ Ｐゴシック" charset="0"/>
              </a:rPr>
              <a:t> have a discussion around students findings.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When ready, advance the slide for the written explanation to appear. (Students do not need to have exactly what is written on the slide.)</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Continue with the substitution explanation, followed by the process being shown.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The last part of the slide is the most critical; for students to see that the expression on the left does not equal the expression on the right.  </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eaLnBrk="1" hangingPunct="1">
              <a:spcBef>
                <a:spcPct val="0"/>
              </a:spcBef>
              <a:defRPr/>
            </a:pPr>
            <a:endParaRPr lang="en-US" sz="12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dirty="0" smtClean="0">
                <a:solidFill>
                  <a:schemeClr val="tx1"/>
                </a:solidFill>
                <a:latin typeface="+mn-lt"/>
                <a:ea typeface="ＭＳ Ｐゴシック" charset="0"/>
                <a:cs typeface="ＭＳ Ｐゴシック" charset="0"/>
              </a:rPr>
              <a:t>Ask students to volunteer</a:t>
            </a:r>
            <a:r>
              <a:rPr lang="en-US" sz="1200" u="none" kern="1200" baseline="0" dirty="0" smtClean="0">
                <a:solidFill>
                  <a:schemeClr val="tx1"/>
                </a:solidFill>
                <a:latin typeface="+mn-lt"/>
                <a:ea typeface="ＭＳ Ｐゴシック" charset="0"/>
                <a:cs typeface="ＭＳ Ｐゴシック" charset="0"/>
              </a:rPr>
              <a:t> to share their answers and reasoning.  After a discussion has taken place, advance the slide for the written explanation to appear. </a:t>
            </a:r>
            <a:r>
              <a:rPr lang="en-US" sz="1200" kern="1200" baseline="0" dirty="0" smtClean="0">
                <a:solidFill>
                  <a:schemeClr val="tx1"/>
                </a:solidFill>
                <a:latin typeface="+mn-lt"/>
                <a:ea typeface="ＭＳ Ｐゴシック" charset="0"/>
                <a:cs typeface="ＭＳ Ｐゴシック" charset="0"/>
              </a:rPr>
              <a:t>Students do not have to have exactly what is shown for the written explanation of this problem.  Students written and verbal explanations will be different, but ultimately are saying the same thing.  </a:t>
            </a:r>
          </a:p>
          <a:p>
            <a:pPr eaLnBrk="1" hangingPunct="1">
              <a:spcBef>
                <a:spcPct val="0"/>
              </a:spcBef>
              <a:defRPr/>
            </a:pPr>
            <a:endParaRPr lang="en-US" sz="1200"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kern="1200" baseline="0" dirty="0" smtClean="0">
                <a:solidFill>
                  <a:schemeClr val="tx1"/>
                </a:solidFill>
                <a:latin typeface="+mn-lt"/>
                <a:ea typeface="ＭＳ Ｐゴシック" charset="0"/>
                <a:cs typeface="ＭＳ Ｐゴシック" charset="0"/>
              </a:rPr>
              <a:t>Advance the slide for the explanation of the substitution to appear.  (Each problem has a different number that was selected and only one numbers is demonstrated.)  Students will most likely have a selected a different number, but is nice for students to see that this problem is true for ALL values of </a:t>
            </a:r>
            <a:r>
              <a:rPr lang="en-US" sz="1200" kern="1200" baseline="0" dirty="0" err="1" smtClean="0">
                <a:solidFill>
                  <a:schemeClr val="tx1"/>
                </a:solidFill>
                <a:latin typeface="+mn-lt"/>
                <a:ea typeface="ＭＳ Ｐゴシック" charset="0"/>
                <a:cs typeface="ＭＳ Ｐゴシック" charset="0"/>
              </a:rPr>
              <a:t>x</a:t>
            </a:r>
            <a:r>
              <a:rPr lang="en-US" sz="1200" kern="1200" baseline="0" dirty="0" smtClean="0">
                <a:solidFill>
                  <a:schemeClr val="tx1"/>
                </a:solidFill>
                <a:latin typeface="+mn-lt"/>
                <a:ea typeface="ＭＳ Ｐゴシック" charset="0"/>
                <a:cs typeface="ＭＳ Ｐゴシック" charset="0"/>
              </a:rPr>
              <a:t> and </a:t>
            </a:r>
            <a:r>
              <a:rPr lang="en-US" sz="1200" kern="1200" baseline="0" dirty="0" err="1" smtClean="0">
                <a:solidFill>
                  <a:schemeClr val="tx1"/>
                </a:solidFill>
                <a:latin typeface="+mn-lt"/>
                <a:ea typeface="ＭＳ Ｐゴシック" charset="0"/>
                <a:cs typeface="ＭＳ Ｐゴシック" charset="0"/>
              </a:rPr>
              <a:t>y</a:t>
            </a:r>
            <a:r>
              <a:rPr lang="en-US" sz="1200" kern="1200" baseline="0" dirty="0" smtClean="0">
                <a:solidFill>
                  <a:schemeClr val="tx1"/>
                </a:solidFill>
                <a:latin typeface="+mn-lt"/>
                <a:ea typeface="ＭＳ Ｐゴシック" charset="0"/>
                <a:cs typeface="ＭＳ Ｐゴシック" charset="0"/>
              </a:rPr>
              <a:t>.  </a:t>
            </a:r>
          </a:p>
          <a:p>
            <a:pPr eaLnBrk="1" hangingPunct="1">
              <a:spcBef>
                <a:spcPct val="0"/>
              </a:spcBef>
              <a:defRPr/>
            </a:pPr>
            <a:endParaRPr lang="en-US" sz="1200" u="none"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baseline="0" dirty="0" smtClean="0">
                <a:solidFill>
                  <a:schemeClr val="tx1"/>
                </a:solidFill>
                <a:latin typeface="+mn-lt"/>
                <a:ea typeface="ＭＳ Ｐゴシック" charset="0"/>
                <a:cs typeface="ＭＳ Ｐゴシック" charset="0"/>
              </a:rPr>
              <a:t>To see the algebraic part, advance the slide and the process of evaluating the statement will appear.  There is a part in the evaluating process where students may have multiplied 3 by 2 first then 5 or multiplied 2 by 5 first then 3.  On the click, a reminder that the Commutative Property could have been used will appear.  This is a good time to also discuss that since the Commutative Property cannot be used on for the expression on the right, these two expressions are not equivalent.  </a:t>
            </a:r>
          </a:p>
          <a:p>
            <a:pPr eaLnBrk="1" hangingPunct="1">
              <a:spcBef>
                <a:spcPct val="0"/>
              </a:spcBef>
              <a:defRPr/>
            </a:pPr>
            <a:endParaRPr lang="en-US" sz="1200" u="none"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baseline="0" dirty="0" smtClean="0">
                <a:solidFill>
                  <a:schemeClr val="tx1"/>
                </a:solidFill>
                <a:latin typeface="+mn-lt"/>
                <a:ea typeface="ＭＳ Ｐゴシック" charset="0"/>
                <a:cs typeface="ＭＳ Ｐゴシック" charset="0"/>
              </a:rPr>
              <a:t>The last part of the slide is stating that the two expressions are not equivalent.  This is the main focus of the lesson; may want to emphasize that these expressions cannot be equivalent since on one side you are only multiplying and on the right you are multiplying and then adding.  It is advised to make sure students understand before moving on.</a:t>
            </a: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19</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endParaRPr lang="en-US" sz="12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Firs</a:t>
            </a:r>
            <a:r>
              <a:rPr lang="en-US" sz="1200" kern="1200" baseline="0" dirty="0" smtClean="0">
                <a:solidFill>
                  <a:schemeClr val="tx1"/>
                </a:solidFill>
                <a:latin typeface="+mn-lt"/>
                <a:ea typeface="ＭＳ Ｐゴシック" charset="0"/>
                <a:cs typeface="ＭＳ Ｐゴシック" charset="0"/>
              </a:rPr>
              <a:t> have a discussion around students findings.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When ready, advance the slide for the written explanation to appear. (Students do not need to have exactly what is written on the slide.)</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Continue with the substitution explanation, followed by the process being shown.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The last part of the slide is the most critical; for students to see that the expression on the left does not equal the expression on the right.  </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eaLnBrk="1" hangingPunct="1">
              <a:spcBef>
                <a:spcPct val="0"/>
              </a:spcBef>
              <a:defRPr/>
            </a:pPr>
            <a:endParaRPr lang="en-US" sz="12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dirty="0" smtClean="0">
                <a:solidFill>
                  <a:schemeClr val="tx1"/>
                </a:solidFill>
                <a:latin typeface="+mn-lt"/>
                <a:ea typeface="ＭＳ Ｐゴシック" charset="0"/>
                <a:cs typeface="ＭＳ Ｐゴシック" charset="0"/>
              </a:rPr>
              <a:t>Ask students to volunteer</a:t>
            </a:r>
            <a:r>
              <a:rPr lang="en-US" sz="1200" u="none" kern="1200" baseline="0" dirty="0" smtClean="0">
                <a:solidFill>
                  <a:schemeClr val="tx1"/>
                </a:solidFill>
                <a:latin typeface="+mn-lt"/>
                <a:ea typeface="ＭＳ Ｐゴシック" charset="0"/>
                <a:cs typeface="ＭＳ Ｐゴシック" charset="0"/>
              </a:rPr>
              <a:t> to share their answers and reasoning.  After a discussion has taken place, advance the slide for the written explanation to appear. </a:t>
            </a:r>
            <a:r>
              <a:rPr lang="en-US" sz="1200" kern="1200" baseline="0" dirty="0" smtClean="0">
                <a:solidFill>
                  <a:schemeClr val="tx1"/>
                </a:solidFill>
                <a:latin typeface="+mn-lt"/>
                <a:ea typeface="ＭＳ Ｐゴシック" charset="0"/>
                <a:cs typeface="ＭＳ Ｐゴシック" charset="0"/>
              </a:rPr>
              <a:t>Students do not have to have exactly what is shown for the written explanation of this problem.  Students written and verbal explanations will be different, but ultimately are saying the same thing.  </a:t>
            </a:r>
          </a:p>
          <a:p>
            <a:pPr eaLnBrk="1" hangingPunct="1">
              <a:spcBef>
                <a:spcPct val="0"/>
              </a:spcBef>
              <a:defRPr/>
            </a:pPr>
            <a:endParaRPr lang="en-US" sz="1200"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kern="1200" baseline="0" dirty="0" smtClean="0">
                <a:solidFill>
                  <a:schemeClr val="tx1"/>
                </a:solidFill>
                <a:latin typeface="+mn-lt"/>
                <a:ea typeface="ＭＳ Ｐゴシック" charset="0"/>
                <a:cs typeface="ＭＳ Ｐゴシック" charset="0"/>
              </a:rPr>
              <a:t>Advance the slide for the explanation of the substitution to appear.  (Each problem has a different number that was selected and only one numbers is demonstrated.)  Students will most likely have a selected a different number, but is nice for students to see that this problem is true for ALL values of </a:t>
            </a:r>
            <a:r>
              <a:rPr lang="en-US" sz="1200" kern="1200" baseline="0" dirty="0" err="1" smtClean="0">
                <a:solidFill>
                  <a:schemeClr val="tx1"/>
                </a:solidFill>
                <a:latin typeface="+mn-lt"/>
                <a:ea typeface="ＭＳ Ｐゴシック" charset="0"/>
                <a:cs typeface="ＭＳ Ｐゴシック" charset="0"/>
              </a:rPr>
              <a:t>x</a:t>
            </a:r>
            <a:r>
              <a:rPr lang="en-US" sz="1200" kern="1200" baseline="0" dirty="0" smtClean="0">
                <a:solidFill>
                  <a:schemeClr val="tx1"/>
                </a:solidFill>
                <a:latin typeface="+mn-lt"/>
                <a:ea typeface="ＭＳ Ｐゴシック" charset="0"/>
                <a:cs typeface="ＭＳ Ｐゴシック" charset="0"/>
              </a:rPr>
              <a:t> and </a:t>
            </a:r>
            <a:r>
              <a:rPr lang="en-US" sz="1200" kern="1200" baseline="0" dirty="0" err="1" smtClean="0">
                <a:solidFill>
                  <a:schemeClr val="tx1"/>
                </a:solidFill>
                <a:latin typeface="+mn-lt"/>
                <a:ea typeface="ＭＳ Ｐゴシック" charset="0"/>
                <a:cs typeface="ＭＳ Ｐゴシック" charset="0"/>
              </a:rPr>
              <a:t>y</a:t>
            </a:r>
            <a:r>
              <a:rPr lang="en-US" sz="1200" kern="1200" baseline="0" dirty="0" smtClean="0">
                <a:solidFill>
                  <a:schemeClr val="tx1"/>
                </a:solidFill>
                <a:latin typeface="+mn-lt"/>
                <a:ea typeface="ＭＳ Ｐゴシック" charset="0"/>
                <a:cs typeface="ＭＳ Ｐゴシック" charset="0"/>
              </a:rPr>
              <a:t>.  </a:t>
            </a:r>
          </a:p>
          <a:p>
            <a:pPr eaLnBrk="1" hangingPunct="1">
              <a:spcBef>
                <a:spcPct val="0"/>
              </a:spcBef>
              <a:defRPr/>
            </a:pPr>
            <a:endParaRPr lang="en-US" sz="1200" u="none"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baseline="0" dirty="0" smtClean="0">
                <a:solidFill>
                  <a:schemeClr val="tx1"/>
                </a:solidFill>
                <a:latin typeface="+mn-lt"/>
                <a:ea typeface="ＭＳ Ｐゴシック" charset="0"/>
                <a:cs typeface="ＭＳ Ｐゴシック" charset="0"/>
              </a:rPr>
              <a:t>To see the algebraic part, advance the slide and the process of evaluating the statement will appear.  The last part of the slide is stating that the two expressions are not equivalent.  This is the main focus of the lesson and may want to emphasize that these expressions cannot be equivalent since on one side you are multiplying the </a:t>
            </a:r>
            <a:r>
              <a:rPr lang="en-US" sz="1200" u="none" kern="1200" baseline="0" dirty="0" err="1" smtClean="0">
                <a:solidFill>
                  <a:schemeClr val="tx1"/>
                </a:solidFill>
                <a:latin typeface="+mn-lt"/>
                <a:ea typeface="ＭＳ Ｐゴシック" charset="0"/>
                <a:cs typeface="ＭＳ Ｐゴシック" charset="0"/>
              </a:rPr>
              <a:t>x</a:t>
            </a:r>
            <a:r>
              <a:rPr lang="en-US" sz="1200" u="none" kern="1200" baseline="0" dirty="0" smtClean="0">
                <a:solidFill>
                  <a:schemeClr val="tx1"/>
                </a:solidFill>
                <a:latin typeface="+mn-lt"/>
                <a:ea typeface="ＭＳ Ｐゴシック" charset="0"/>
                <a:cs typeface="ＭＳ Ｐゴシック" charset="0"/>
              </a:rPr>
              <a:t> by five and then multiplying the </a:t>
            </a:r>
            <a:r>
              <a:rPr lang="en-US" sz="1200" u="none" kern="1200" baseline="0" dirty="0" err="1" smtClean="0">
                <a:solidFill>
                  <a:schemeClr val="tx1"/>
                </a:solidFill>
                <a:latin typeface="+mn-lt"/>
                <a:ea typeface="ＭＳ Ｐゴシック" charset="0"/>
                <a:cs typeface="ＭＳ Ｐゴシック" charset="0"/>
              </a:rPr>
              <a:t>y</a:t>
            </a:r>
            <a:r>
              <a:rPr lang="en-US" sz="1200" u="none" kern="1200" baseline="0" dirty="0" smtClean="0">
                <a:solidFill>
                  <a:schemeClr val="tx1"/>
                </a:solidFill>
                <a:latin typeface="+mn-lt"/>
                <a:ea typeface="ＭＳ Ｐゴシック" charset="0"/>
                <a:cs typeface="ＭＳ Ｐゴシック" charset="0"/>
              </a:rPr>
              <a:t> by 10; then due to the order of operations, add the two answers in the end.  Where on the right side, only operation is being used.  There are several ways students will think why these expressions are not equivalent; ask students for all of their reasoning.  It is advised to make sure students understand before moving on.</a:t>
            </a: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20</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endParaRPr lang="en-US" dirty="0" smtClean="0">
              <a:ea typeface="+mn-ea"/>
              <a:cs typeface="+mn-cs"/>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Firs</a:t>
            </a:r>
            <a:r>
              <a:rPr lang="en-US" sz="1200" kern="1200" baseline="0" dirty="0" smtClean="0">
                <a:solidFill>
                  <a:schemeClr val="tx1"/>
                </a:solidFill>
                <a:latin typeface="+mn-lt"/>
                <a:ea typeface="ＭＳ Ｐゴシック" charset="0"/>
                <a:cs typeface="ＭＳ Ｐゴシック" charset="0"/>
              </a:rPr>
              <a:t> have a discussion around students findings.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When ready, advance the slide for the written explanation to appear. (Students do not need to have exactly what is written on the slide.)</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Continue with the substitution explanation, followed by the process being shown.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The last part of the slide is the most critical; for students to see that the expression on the left does equal the expression on the right.  </a:t>
            </a: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p>
          <a:p>
            <a:pPr eaLnBrk="1" hangingPunct="1">
              <a:spcBef>
                <a:spcPct val="0"/>
              </a:spcBef>
              <a:defRPr/>
            </a:pPr>
            <a:endParaRPr lang="en-US" sz="12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dirty="0" smtClean="0">
                <a:solidFill>
                  <a:schemeClr val="tx1"/>
                </a:solidFill>
                <a:latin typeface="+mn-lt"/>
                <a:ea typeface="ＭＳ Ｐゴシック" charset="0"/>
                <a:cs typeface="ＭＳ Ｐゴシック" charset="0"/>
              </a:rPr>
              <a:t>Ask students to volunteer</a:t>
            </a:r>
            <a:r>
              <a:rPr lang="en-US" sz="1200" u="none" kern="1200" baseline="0" dirty="0" smtClean="0">
                <a:solidFill>
                  <a:schemeClr val="tx1"/>
                </a:solidFill>
                <a:latin typeface="+mn-lt"/>
                <a:ea typeface="ＭＳ Ｐゴシック" charset="0"/>
                <a:cs typeface="ＭＳ Ｐゴシック" charset="0"/>
              </a:rPr>
              <a:t> to share their answers and reasoning.  After a discussion has taken place, advance the slide for the written explanation to appear. </a:t>
            </a:r>
            <a:r>
              <a:rPr lang="en-US" sz="1200" kern="1200" baseline="0" dirty="0" smtClean="0">
                <a:solidFill>
                  <a:schemeClr val="tx1"/>
                </a:solidFill>
                <a:latin typeface="+mn-lt"/>
                <a:ea typeface="ＭＳ Ｐゴシック" charset="0"/>
                <a:cs typeface="ＭＳ Ｐゴシック" charset="0"/>
              </a:rPr>
              <a:t>Students do not have to have exactly what is shown for the written explanation of this problem.  Students written and verbal explanations will be different, but ultimately are saying the same thing.  In this problem, students may see right away that you can multiply the 3 by 2 to get six as stated in the written explanation.  This a great opportunity to point out the Associative Property, which will appear on the next click.  </a:t>
            </a:r>
          </a:p>
          <a:p>
            <a:pPr eaLnBrk="1" hangingPunct="1">
              <a:spcBef>
                <a:spcPct val="0"/>
              </a:spcBef>
              <a:defRPr/>
            </a:pPr>
            <a:endParaRPr lang="en-US" sz="1200"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kern="1200" baseline="0" dirty="0" smtClean="0">
                <a:solidFill>
                  <a:schemeClr val="tx1"/>
                </a:solidFill>
                <a:latin typeface="+mn-lt"/>
                <a:ea typeface="ＭＳ Ｐゴシック" charset="0"/>
                <a:cs typeface="ＭＳ Ｐゴシック" charset="0"/>
              </a:rPr>
              <a:t>Advance the slide for the explanation of the substitution to appear.  (Each problem has a different number that was selected and only one numbers is demonstrated.)  Students will most likely have a selected a different number, but is nice for students to see that this problem is true for ALL values of </a:t>
            </a:r>
            <a:r>
              <a:rPr lang="en-US" sz="1200" kern="1200" baseline="0" dirty="0" err="1" smtClean="0">
                <a:solidFill>
                  <a:schemeClr val="tx1"/>
                </a:solidFill>
                <a:latin typeface="+mn-lt"/>
                <a:ea typeface="ＭＳ Ｐゴシック" charset="0"/>
                <a:cs typeface="ＭＳ Ｐゴシック" charset="0"/>
              </a:rPr>
              <a:t>x</a:t>
            </a:r>
            <a:r>
              <a:rPr lang="en-US" sz="1200" kern="1200" baseline="0" dirty="0" smtClean="0">
                <a:solidFill>
                  <a:schemeClr val="tx1"/>
                </a:solidFill>
                <a:latin typeface="+mn-lt"/>
                <a:ea typeface="ＭＳ Ｐゴシック" charset="0"/>
                <a:cs typeface="ＭＳ Ｐゴシック" charset="0"/>
              </a:rPr>
              <a:t>.  </a:t>
            </a:r>
          </a:p>
          <a:p>
            <a:pPr eaLnBrk="1" hangingPunct="1">
              <a:spcBef>
                <a:spcPct val="0"/>
              </a:spcBef>
              <a:defRPr/>
            </a:pPr>
            <a:endParaRPr lang="en-US" sz="1200" u="none"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baseline="0" dirty="0" smtClean="0">
                <a:solidFill>
                  <a:schemeClr val="tx1"/>
                </a:solidFill>
                <a:latin typeface="+mn-lt"/>
                <a:ea typeface="ＭＳ Ｐゴシック" charset="0"/>
                <a:cs typeface="ＭＳ Ｐゴシック" charset="0"/>
              </a:rPr>
              <a:t>To see the algebraic part, advance the slide and the process of evaluating the statement will appear.  The Associative Property is more visible here and is shown on the slide by advancing the slide.  Again, this is a good opportunity to review the Associative property, but to also make the connection, that the Associative Property was use to make 6, which is on the right side.  </a:t>
            </a:r>
          </a:p>
          <a:p>
            <a:pPr eaLnBrk="1" hangingPunct="1">
              <a:spcBef>
                <a:spcPct val="0"/>
              </a:spcBef>
              <a:defRPr/>
            </a:pPr>
            <a:endParaRPr lang="en-US" sz="1200" u="none"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baseline="0" dirty="0" smtClean="0">
                <a:solidFill>
                  <a:schemeClr val="tx1"/>
                </a:solidFill>
                <a:latin typeface="+mn-lt"/>
                <a:ea typeface="ＭＳ Ｐゴシック" charset="0"/>
                <a:cs typeface="ＭＳ Ｐゴシック" charset="0"/>
              </a:rPr>
              <a:t>The last part of the slide is stating that the two expressions are equivalent.  This is the main focus of the lesson; may want to emphasize that these expressions are equivalent since on one side you are regrouping the the numbers, which is what appears on the other side.  It is advised to make sure students understand before moving on.</a:t>
            </a:r>
          </a:p>
          <a:p>
            <a:pPr eaLnBrk="1" hangingPunct="1">
              <a:spcBef>
                <a:spcPct val="0"/>
              </a:spcBef>
              <a:defRPr/>
            </a:pPr>
            <a:endParaRPr lang="en-US" sz="1200" u="none" kern="1200" baseline="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baseline="0" dirty="0" smtClean="0">
                <a:solidFill>
                  <a:schemeClr val="tx1"/>
                </a:solidFill>
                <a:latin typeface="+mn-lt"/>
                <a:ea typeface="ＭＳ Ｐゴシック" charset="0"/>
                <a:cs typeface="ＭＳ Ｐゴシック" charset="0"/>
              </a:rPr>
              <a:t>Note:  Can advance to the Practice Activity from this slide, by just advancing the slide.  </a:t>
            </a: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3FB9260-ECE8-40D0-B0D1-B65BD3D5F0EF}" type="slidenum">
              <a:rPr lang="en-US" smtClean="0"/>
              <a:pPr eaLnBrk="1" hangingPunct="1"/>
              <a:t>21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charset="-128"/>
            </a:endParaRP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D53E6C6-4901-4F0F-A7AE-993CCFE217A4}" type="slidenum">
              <a:rPr lang="en-US" smtClean="0"/>
              <a:pPr eaLnBrk="1" hangingPunct="1"/>
              <a:t>4</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(15 minutes for the whole activity</a:t>
            </a:r>
            <a:r>
              <a:rPr lang="en-US" baseline="0" dirty="0" smtClean="0">
                <a:ea typeface="+mn-ea"/>
                <a:cs typeface="+mn-cs"/>
              </a:rPr>
              <a:t> and answers</a:t>
            </a:r>
            <a:r>
              <a:rPr lang="en-US" dirty="0" smtClean="0">
                <a:ea typeface="+mn-ea"/>
                <a:cs typeface="+mn-cs"/>
              </a:rPr>
              <a:t>) 56 min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This slide gives</a:t>
            </a:r>
            <a:r>
              <a:rPr lang="en-US" baseline="0" dirty="0" smtClean="0">
                <a:ea typeface="+mn-ea"/>
                <a:cs typeface="+mn-cs"/>
              </a:rPr>
              <a:t> the directions for the practice activity.</a:t>
            </a:r>
          </a:p>
          <a:p>
            <a:pPr eaLnBrk="1" hangingPunct="1">
              <a:spcBef>
                <a:spcPct val="0"/>
              </a:spcBef>
              <a:buFontTx/>
              <a:buChar char="•"/>
              <a:defRPr/>
            </a:pPr>
            <a:r>
              <a:rPr lang="en-US" baseline="0" dirty="0" smtClean="0">
                <a:ea typeface="+mn-ea"/>
                <a:cs typeface="+mn-cs"/>
              </a:rPr>
              <a:t>  Advance the slide for the answers to appear.</a:t>
            </a:r>
          </a:p>
          <a:p>
            <a:pPr eaLnBrk="1" hangingPunct="1">
              <a:spcBef>
                <a:spcPct val="0"/>
              </a:spcBef>
              <a:buFontTx/>
              <a:buChar char="•"/>
              <a:defRPr/>
            </a:pPr>
            <a:r>
              <a:rPr lang="en-US" baseline="0" dirty="0" smtClean="0">
                <a:ea typeface="+mn-ea"/>
                <a:cs typeface="+mn-cs"/>
              </a:rPr>
              <a:t>  There is not any detailed explanation for this activity. </a:t>
            </a:r>
            <a:endParaRPr lang="en-US" dirty="0" smtClean="0">
              <a:ea typeface="+mn-ea"/>
              <a:cs typeface="+mn-cs"/>
            </a:endParaRP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eaLnBrk="1" hangingPunct="1">
              <a:spcBef>
                <a:spcPct val="0"/>
              </a:spcBef>
              <a:defRPr/>
            </a:pPr>
            <a:endParaRPr lang="en-US" u="sng" dirty="0" smtClean="0">
              <a:ea typeface="+mn-ea"/>
              <a:cs typeface="+mn-cs"/>
            </a:endParaRPr>
          </a:p>
          <a:p>
            <a:pPr eaLnBrk="1" hangingPunct="1">
              <a:spcBef>
                <a:spcPct val="0"/>
              </a:spcBef>
              <a:defRPr/>
            </a:pPr>
            <a:r>
              <a:rPr lang="en-US" u="none" dirty="0" smtClean="0">
                <a:ea typeface="+mn-ea"/>
                <a:cs typeface="+mn-cs"/>
              </a:rPr>
              <a:t>This slide is</a:t>
            </a:r>
            <a:r>
              <a:rPr lang="en-US" u="none" baseline="0" dirty="0" smtClean="0">
                <a:ea typeface="+mn-ea"/>
                <a:cs typeface="+mn-cs"/>
              </a:rPr>
              <a:t> to introduce the practice part of the lesson.  Due to time, there are only five expressions students are asked to find their equivalent expression.  Have students work on the activity with their partner.  Some questions can be answered by using the Distributive Property.   Some students may or may not pick up on this concept, but encourage students by asking is there another way to answer this problem.  The last question may be a challenge for students, therefore, use this problem as a challenge problem for students, but spend time discussing the answer.  </a:t>
            </a:r>
            <a:endParaRPr lang="en-US" u="sng" baseline="0" dirty="0" smtClean="0">
              <a:ea typeface="+mn-ea"/>
              <a:cs typeface="+mn-cs"/>
            </a:endParaRPr>
          </a:p>
          <a:p>
            <a:pPr eaLnBrk="1" hangingPunct="1">
              <a:spcBef>
                <a:spcPct val="0"/>
              </a:spcBef>
              <a:defRPr/>
            </a:pPr>
            <a:endParaRPr lang="en-US" u="sng" baseline="0" dirty="0" smtClean="0">
              <a:ea typeface="+mn-ea"/>
              <a:cs typeface="+mn-cs"/>
            </a:endParaRPr>
          </a:p>
          <a:p>
            <a:pPr eaLnBrk="1" hangingPunct="1">
              <a:spcBef>
                <a:spcPct val="0"/>
              </a:spcBef>
              <a:defRPr/>
            </a:pPr>
            <a:r>
              <a:rPr lang="en-US" u="none" baseline="0" dirty="0" smtClean="0">
                <a:ea typeface="+mn-ea"/>
                <a:cs typeface="+mn-cs"/>
              </a:rPr>
              <a:t>Advancing the slide will move the expression on the right side of the slide over to their equivalent expression.  As the expressions move, discuss why this is true.  Ask students to provide their written evidence as well as the number they chose. If the opportunity arises, all the examples can also be proved by the explaining the properties in math that have been previously taught.  </a:t>
            </a:r>
            <a:endParaRPr lang="en-US" u="none" dirty="0" smtClean="0">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704B1C5-E762-4F55-9405-94C1B3EA818C}" type="slidenum">
              <a:rPr lang="en-US" smtClean="0"/>
              <a:pPr eaLnBrk="1" hangingPunct="1"/>
              <a:t>22</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(4 min) 60 min passed</a:t>
            </a: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1200" kern="1200" dirty="0" smtClean="0">
                <a:solidFill>
                  <a:schemeClr val="tx1"/>
                </a:solidFill>
                <a:latin typeface="+mn-lt"/>
                <a:ea typeface="ＭＳ Ｐゴシック" charset="0"/>
                <a:cs typeface="ＭＳ Ｐゴシック" charset="0"/>
              </a:rPr>
              <a:t>  Hand out </a:t>
            </a:r>
            <a:r>
              <a:rPr lang="en-US" sz="1200" kern="1200" smtClean="0">
                <a:solidFill>
                  <a:schemeClr val="tx1"/>
                </a:solidFill>
                <a:latin typeface="+mn-lt"/>
                <a:ea typeface="ＭＳ Ｐゴシック" charset="0"/>
                <a:cs typeface="ＭＳ Ｐゴシック" charset="0"/>
              </a:rPr>
              <a:t>the</a:t>
            </a:r>
            <a:r>
              <a:rPr lang="en-US" sz="1200" kern="1200" baseline="0" smtClean="0">
                <a:solidFill>
                  <a:schemeClr val="tx1"/>
                </a:solidFill>
                <a:latin typeface="+mn-lt"/>
                <a:ea typeface="ＭＳ Ｐゴシック" charset="0"/>
                <a:cs typeface="ＭＳ Ｐゴシック" charset="0"/>
              </a:rPr>
              <a:t> exit </a:t>
            </a:r>
            <a:r>
              <a:rPr lang="en-US" sz="1200" kern="1200" baseline="0" dirty="0" smtClean="0">
                <a:solidFill>
                  <a:schemeClr val="tx1"/>
                </a:solidFill>
                <a:latin typeface="+mn-lt"/>
                <a:ea typeface="ＭＳ Ｐゴシック" charset="0"/>
                <a:cs typeface="ＭＳ Ｐゴシック" charset="0"/>
              </a:rPr>
              <a:t>s</a:t>
            </a:r>
            <a:r>
              <a:rPr lang="en-US" sz="1200" kern="1200" baseline="0" smtClean="0">
                <a:solidFill>
                  <a:schemeClr val="tx1"/>
                </a:solidFill>
                <a:latin typeface="+mn-lt"/>
                <a:ea typeface="ＭＳ Ｐゴシック" charset="0"/>
                <a:cs typeface="ＭＳ Ｐゴシック" charset="0"/>
              </a:rPr>
              <a:t>lip</a:t>
            </a:r>
            <a:r>
              <a:rPr lang="en-US" sz="1200" kern="1200" baseline="0" dirty="0" smtClean="0">
                <a:solidFill>
                  <a:schemeClr val="tx1"/>
                </a:solidFill>
                <a:latin typeface="+mn-lt"/>
                <a:ea typeface="ＭＳ Ｐゴシック" charset="0"/>
                <a:cs typeface="ＭＳ Ｐゴシック" charset="0"/>
              </a:rPr>
              <a:t>.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Give students a few minutes to answer.</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Advance the slide for the answers to appear. The number 2 was chosen for the </a:t>
            </a:r>
            <a:r>
              <a:rPr lang="en-US" sz="1200" kern="1200" baseline="0" dirty="0" err="1" smtClean="0">
                <a:solidFill>
                  <a:schemeClr val="tx1"/>
                </a:solidFill>
                <a:latin typeface="+mn-lt"/>
                <a:ea typeface="ＭＳ Ｐゴシック" charset="0"/>
                <a:cs typeface="ＭＳ Ｐゴシック" charset="0"/>
              </a:rPr>
              <a:t>x</a:t>
            </a:r>
            <a:r>
              <a:rPr lang="en-US" sz="1200" kern="1200" baseline="0" dirty="0" smtClean="0">
                <a:solidFill>
                  <a:schemeClr val="tx1"/>
                </a:solidFill>
                <a:latin typeface="+mn-lt"/>
                <a:ea typeface="ＭＳ Ｐゴシック" charset="0"/>
                <a:cs typeface="ＭＳ Ｐゴシック" charset="0"/>
              </a:rPr>
              <a:t> variable.   </a:t>
            </a:r>
          </a:p>
          <a:p>
            <a:pPr eaLnBrk="1" hangingPunct="1">
              <a:spcBef>
                <a:spcPct val="0"/>
              </a:spcBef>
              <a:buFontTx/>
              <a:buChar char="•"/>
              <a:defRPr/>
            </a:pPr>
            <a:r>
              <a:rPr lang="en-US" sz="1200" kern="1200" baseline="0" dirty="0" smtClean="0">
                <a:solidFill>
                  <a:schemeClr val="tx1"/>
                </a:solidFill>
                <a:latin typeface="+mn-lt"/>
                <a:ea typeface="ＭＳ Ｐゴシック" charset="0"/>
                <a:cs typeface="ＭＳ Ｐゴシック" charset="0"/>
              </a:rPr>
              <a:t>  </a:t>
            </a:r>
            <a:r>
              <a:rPr lang="en-US" sz="1200" u="none" kern="1200" baseline="0" dirty="0" smtClean="0">
                <a:solidFill>
                  <a:schemeClr val="tx1"/>
                </a:solidFill>
                <a:latin typeface="+mn-lt"/>
                <a:ea typeface="ＭＳ Ｐゴシック" charset="0"/>
                <a:cs typeface="ＭＳ Ｐゴシック" charset="0"/>
              </a:rPr>
              <a:t>In the second question, students may have used the distributive property</a:t>
            </a:r>
            <a:r>
              <a:rPr lang="en-US" sz="1200" b="1" u="none" kern="1200" baseline="0" dirty="0" smtClean="0">
                <a:solidFill>
                  <a:schemeClr val="tx1"/>
                </a:solidFill>
                <a:latin typeface="+mn-lt"/>
                <a:ea typeface="ＭＳ Ｐゴシック" charset="0"/>
                <a:cs typeface="ＭＳ Ｐゴシック" charset="0"/>
              </a:rPr>
              <a:t>.  </a:t>
            </a:r>
            <a:endParaRPr lang="en-US" sz="1200" b="1" kern="1200" dirty="0" smtClean="0">
              <a:solidFill>
                <a:schemeClr val="tx1"/>
              </a:solidFill>
              <a:latin typeface="+mn-lt"/>
              <a:ea typeface="ＭＳ Ｐゴシック" charset="0"/>
              <a:cs typeface="ＭＳ Ｐゴシック" charset="0"/>
            </a:endParaRPr>
          </a:p>
          <a:p>
            <a:pPr eaLnBrk="1" hangingPunct="1">
              <a:spcBef>
                <a:spcPct val="0"/>
              </a:spcBef>
              <a:buFontTx/>
              <a:buChar char="•"/>
              <a:defRPr/>
            </a:pPr>
            <a:endParaRPr lang="en-US" sz="12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sng" kern="1200" dirty="0" smtClean="0">
                <a:solidFill>
                  <a:schemeClr val="tx1"/>
                </a:solidFill>
                <a:latin typeface="+mn-lt"/>
                <a:ea typeface="ＭＳ Ｐゴシック" charset="0"/>
                <a:cs typeface="ＭＳ Ｐゴシック" charset="0"/>
              </a:rPr>
              <a:t>Preparation Notes</a:t>
            </a:r>
            <a:endParaRPr lang="en-US" sz="1200" u="none" kern="1200" dirty="0" smtClean="0">
              <a:solidFill>
                <a:schemeClr val="tx1"/>
              </a:solidFill>
              <a:latin typeface="+mn-lt"/>
              <a:ea typeface="ＭＳ Ｐゴシック" charset="0"/>
              <a:cs typeface="ＭＳ Ｐゴシック" charset="0"/>
            </a:endParaRPr>
          </a:p>
          <a:p>
            <a:pPr eaLnBrk="1" hangingPunct="1">
              <a:spcBef>
                <a:spcPct val="0"/>
              </a:spcBef>
              <a:defRPr/>
            </a:pPr>
            <a:endParaRPr lang="en-US" sz="1200" u="none"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1200" u="none" kern="1200" dirty="0" smtClean="0">
                <a:solidFill>
                  <a:schemeClr val="tx1"/>
                </a:solidFill>
                <a:latin typeface="+mn-lt"/>
                <a:ea typeface="ＭＳ Ｐゴシック" charset="0"/>
                <a:cs typeface="ＭＳ Ｐゴシック" charset="0"/>
              </a:rPr>
              <a:t>Hand out the exit slip for a quick assessment of</a:t>
            </a:r>
            <a:r>
              <a:rPr lang="en-US" sz="1200" u="none" kern="1200" baseline="0" dirty="0" smtClean="0">
                <a:solidFill>
                  <a:schemeClr val="tx1"/>
                </a:solidFill>
                <a:latin typeface="+mn-lt"/>
                <a:ea typeface="ＭＳ Ｐゴシック" charset="0"/>
                <a:cs typeface="ＭＳ Ｐゴシック" charset="0"/>
              </a:rPr>
              <a:t> the lesson.  The exit slip is designed as a quick assessment to see what students recall on their own.  Advance the slide for the answers to appear. In the second question, students may have used the distributive property</a:t>
            </a:r>
            <a:r>
              <a:rPr lang="en-US" sz="1200" b="1" u="none" kern="1200" baseline="0" dirty="0" smtClean="0">
                <a:solidFill>
                  <a:schemeClr val="tx1"/>
                </a:solidFill>
                <a:latin typeface="+mn-lt"/>
                <a:ea typeface="ＭＳ Ｐゴシック" charset="0"/>
                <a:cs typeface="ＭＳ Ｐゴシック" charset="0"/>
              </a:rPr>
              <a:t>.  </a:t>
            </a:r>
            <a:r>
              <a:rPr lang="en-US" sz="1200" b="0" u="none" kern="1200" baseline="0" dirty="0" smtClean="0">
                <a:solidFill>
                  <a:schemeClr val="tx1"/>
                </a:solidFill>
                <a:latin typeface="+mn-lt"/>
                <a:ea typeface="ＭＳ Ｐゴシック" charset="0"/>
                <a:cs typeface="ＭＳ Ｐゴシック" charset="0"/>
              </a:rPr>
              <a:t>Since this is the exit slip, which is tended to be done quickly, there is not a link to show the Distributive Property, but should be addressed if students used the method.  </a:t>
            </a:r>
            <a:endParaRPr lang="en-US" sz="1200" u="sng" kern="1200" dirty="0" smtClean="0">
              <a:solidFill>
                <a:schemeClr val="tx1"/>
              </a:solidFill>
              <a:latin typeface="+mn-lt"/>
              <a:ea typeface="ＭＳ Ｐゴシック" charset="0"/>
              <a:cs typeface="ＭＳ Ｐゴシック" charset="0"/>
            </a:endParaRPr>
          </a:p>
          <a:p>
            <a:pPr marL="171450" indent="-171450" eaLnBrk="1" hangingPunct="1">
              <a:spcBef>
                <a:spcPct val="0"/>
              </a:spcBef>
              <a:buFont typeface="Arial" pitchFamily="34" charset="0"/>
              <a:buChar char="•"/>
              <a:defRPr/>
            </a:pPr>
            <a:endParaRPr lang="en-US" sz="1200" u="sng" kern="1200" dirty="0" smtClean="0">
              <a:solidFill>
                <a:schemeClr val="tx1"/>
              </a:solidFill>
              <a:latin typeface="+mn-lt"/>
              <a:ea typeface="ＭＳ Ｐゴシック" charset="0"/>
              <a:cs typeface="ＭＳ Ｐゴシック" charset="0"/>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704B1C5-E762-4F55-9405-94C1B3EA818C}" type="slidenum">
              <a:rPr lang="en-US" smtClean="0"/>
              <a:pPr eaLnBrk="1" hangingPunct="1"/>
              <a:t>23</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D15F9E51-83EB-4191-ABAA-EA58164BB330}" type="slidenum">
              <a:rPr lang="en-US" smtClean="0"/>
              <a:pPr eaLnBrk="1" hangingPunct="1"/>
              <a:t>24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2BB0EDB-BF62-4901-893C-957B8F3CE784}" type="slidenum">
              <a:rPr lang="en-US" smtClean="0"/>
              <a:pPr eaLnBrk="1" hangingPunct="1"/>
              <a:t>25</a:t>
            </a:fld>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036CFE3-62D1-4DAD-B1B5-EF61E846B3EF}" type="slidenum">
              <a:rPr lang="en-US" smtClean="0"/>
              <a:pPr eaLnBrk="1" hangingPunct="1"/>
              <a:t>26</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9A4A5579-E9F3-465B-80E1-1CBC857A6358}" type="slidenum">
              <a:rPr lang="en-US" smtClean="0"/>
              <a:pPr eaLnBrk="1" hangingPunct="1"/>
              <a:t>27</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56D64294-D819-42F6-9212-D3B04C72834D}" type="slidenum">
              <a:rPr lang="en-US" smtClean="0"/>
              <a:pPr eaLnBrk="1" hangingPunct="1"/>
              <a:t>28</a:t>
            </a:fld>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DD22509-C39C-4B44-A97A-B7088303BF82}" type="slidenum">
              <a:rPr lang="en-US" smtClean="0"/>
              <a:pPr eaLnBrk="1" hangingPunct="1"/>
              <a:t>29</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9BE4DA48-1487-4F24-BFAD-1423E24A5326}" type="slidenum">
              <a:rPr lang="en-US" smtClean="0"/>
              <a:pPr eaLnBrk="1" hangingPunct="1"/>
              <a:t>30</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9FCEADD4-E4BE-40C3-B941-1850B3231641}" type="slidenum">
              <a:rPr lang="en-US" smtClean="0"/>
              <a:pPr eaLnBrk="1" hangingPunct="1"/>
              <a:t>31</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4DF021-4268-477C-AF30-E43A6D10946B}" type="slidenum">
              <a:rPr lang="en-US" smtClean="0"/>
              <a:pPr eaLnBrk="1" hangingPunct="1"/>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523A5FB8-43BC-4E3E-844B-58FD62B91810}" type="slidenum">
              <a:rPr lang="en-US" smtClean="0"/>
              <a:pPr eaLnBrk="1" hangingPunct="1"/>
              <a:t>32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charset="-128"/>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CD075460-81D6-4085-8EC2-C4E710F35C50}" type="slidenum">
              <a:rPr lang="en-US" smtClean="0"/>
              <a:pPr eaLnBrk="1" hangingPunct="1"/>
              <a:t>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charset="-128"/>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A7CB9FA-65C8-458E-9831-81781C774CA9}" type="slidenum">
              <a:rPr lang="en-US" smtClean="0"/>
              <a:pPr eaLnBrk="1" hangingPunct="1"/>
              <a:t>7</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algn="r" eaLnBrk="1" hangingPunct="1">
              <a:spcBef>
                <a:spcPct val="0"/>
              </a:spcBef>
              <a:defRPr/>
            </a:pPr>
            <a:r>
              <a:rPr lang="en-US" sz="900" dirty="0" smtClean="0">
                <a:ea typeface="+mn-ea"/>
                <a:cs typeface="+mn-cs"/>
              </a:rPr>
              <a:t>(4 min) 4 min passed</a:t>
            </a:r>
          </a:p>
          <a:p>
            <a:pPr eaLnBrk="1" hangingPunct="1">
              <a:spcBef>
                <a:spcPct val="0"/>
              </a:spcBef>
              <a:defRPr/>
            </a:pPr>
            <a:r>
              <a:rPr lang="en-US" sz="900" u="sng" dirty="0" smtClean="0">
                <a:ea typeface="+mn-ea"/>
                <a:cs typeface="+mn-cs"/>
              </a:rPr>
              <a:t>In-Class Notes</a:t>
            </a:r>
          </a:p>
          <a:p>
            <a:pPr eaLnBrk="1" hangingPunct="1">
              <a:spcBef>
                <a:spcPct val="0"/>
              </a:spcBef>
              <a:buFontTx/>
              <a:buChar char="•"/>
              <a:defRPr/>
            </a:pPr>
            <a:r>
              <a:rPr lang="en-US" sz="900" dirty="0" smtClean="0">
                <a:ea typeface="+mn-ea"/>
                <a:cs typeface="+mn-cs"/>
              </a:rPr>
              <a:t>  Read</a:t>
            </a:r>
            <a:r>
              <a:rPr lang="en-US" sz="900" baseline="0" dirty="0" smtClean="0">
                <a:ea typeface="+mn-ea"/>
                <a:cs typeface="+mn-cs"/>
              </a:rPr>
              <a:t> the slide as it appears.  </a:t>
            </a:r>
          </a:p>
          <a:p>
            <a:pPr eaLnBrk="1" hangingPunct="1">
              <a:spcBef>
                <a:spcPct val="0"/>
              </a:spcBef>
              <a:buFontTx/>
              <a:buChar char="•"/>
              <a:defRPr/>
            </a:pPr>
            <a:r>
              <a:rPr lang="en-US" sz="900" baseline="0" dirty="0" smtClean="0">
                <a:ea typeface="+mn-ea"/>
                <a:cs typeface="+mn-cs"/>
              </a:rPr>
              <a:t>  Give students about five minutes to evaluate the expressions.  </a:t>
            </a:r>
          </a:p>
          <a:p>
            <a:pPr eaLnBrk="1" hangingPunct="1">
              <a:spcBef>
                <a:spcPct val="0"/>
              </a:spcBef>
              <a:buFontTx/>
              <a:buChar char="•"/>
              <a:defRPr/>
            </a:pPr>
            <a:r>
              <a:rPr lang="en-US" sz="900" baseline="0" dirty="0" smtClean="0">
                <a:ea typeface="+mn-ea"/>
                <a:cs typeface="+mn-cs"/>
              </a:rPr>
              <a:t>  Advance the slide for the answers to appear.  </a:t>
            </a:r>
            <a:endParaRPr lang="en-US" sz="900" dirty="0" smtClean="0">
              <a:ea typeface="+mn-ea"/>
              <a:cs typeface="+mn-cs"/>
            </a:endParaRPr>
          </a:p>
          <a:p>
            <a:pPr eaLnBrk="1" hangingPunct="1">
              <a:spcBef>
                <a:spcPct val="0"/>
              </a:spcBef>
              <a:buFontTx/>
              <a:buChar char="•"/>
              <a:defRPr/>
            </a:pPr>
            <a:endParaRPr lang="en-US" sz="900" dirty="0" smtClean="0">
              <a:ea typeface="+mn-ea"/>
              <a:cs typeface="+mn-cs"/>
            </a:endParaRPr>
          </a:p>
          <a:p>
            <a:pPr eaLnBrk="1" hangingPunct="1">
              <a:spcBef>
                <a:spcPct val="0"/>
              </a:spcBef>
              <a:defRPr/>
            </a:pPr>
            <a:r>
              <a:rPr lang="en-US" sz="900" u="sng" dirty="0" smtClean="0">
                <a:ea typeface="+mn-ea"/>
                <a:cs typeface="+mn-cs"/>
              </a:rPr>
              <a:t>Preparation Notes</a:t>
            </a:r>
          </a:p>
          <a:p>
            <a:pPr eaLnBrk="1" hangingPunct="1">
              <a:spcBef>
                <a:spcPct val="0"/>
              </a:spcBef>
              <a:defRPr/>
            </a:pPr>
            <a:endParaRPr lang="en-US" sz="900" u="sng" dirty="0" smtClean="0">
              <a:ea typeface="+mn-ea"/>
              <a:cs typeface="+mn-cs"/>
            </a:endParaRPr>
          </a:p>
          <a:p>
            <a:pPr eaLnBrk="1" hangingPunct="1">
              <a:spcBef>
                <a:spcPct val="0"/>
              </a:spcBef>
              <a:defRPr/>
            </a:pPr>
            <a:r>
              <a:rPr lang="en-US" sz="900" u="none" dirty="0" smtClean="0">
                <a:ea typeface="+mn-ea"/>
                <a:cs typeface="+mn-cs"/>
              </a:rPr>
              <a:t>The purpose of this</a:t>
            </a:r>
            <a:r>
              <a:rPr lang="en-US" sz="900" u="none" baseline="0" dirty="0" smtClean="0">
                <a:ea typeface="+mn-ea"/>
                <a:cs typeface="+mn-cs"/>
              </a:rPr>
              <a:t> slide is to review evaluating expressions.  Majority of this lesson has students evaluating both sides of an equation to prove equivalence.  This slide will help students review if needed.  The process of evaluating the expressions is available by clicking on the scaffold button at the bottom.  Also, if students evaluated the second problem using the Distributive Property, or if just want to show students, clicking on the the Distributive Property button at the bottom will show evaluating this expression using the Distributive Property.  </a:t>
            </a:r>
            <a:endParaRPr lang="en-US" sz="900" u="none" dirty="0" smtClean="0">
              <a:ea typeface="+mn-ea"/>
              <a:cs typeface="+mn-cs"/>
            </a:endParaRP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endParaRPr lang="en-US" sz="900" u="sng" dirty="0" smtClean="0">
              <a:ea typeface="+mn-ea"/>
              <a:cs typeface="+mn-cs"/>
            </a:endParaRPr>
          </a:p>
          <a:p>
            <a:pPr eaLnBrk="1" hangingPunct="1">
              <a:spcBef>
                <a:spcPct val="0"/>
              </a:spcBef>
              <a:defRPr/>
            </a:pPr>
            <a:r>
              <a:rPr lang="en-US" sz="900" u="sng" dirty="0" smtClean="0">
                <a:ea typeface="+mn-ea"/>
                <a:cs typeface="+mn-cs"/>
              </a:rPr>
              <a:t>In-Class Notes</a:t>
            </a:r>
          </a:p>
          <a:p>
            <a:pPr eaLnBrk="1" hangingPunct="1">
              <a:spcBef>
                <a:spcPct val="0"/>
              </a:spcBef>
              <a:buFontTx/>
              <a:buChar char="•"/>
              <a:defRPr/>
            </a:pPr>
            <a:r>
              <a:rPr lang="en-US" sz="900" dirty="0" smtClean="0">
                <a:ea typeface="+mn-ea"/>
                <a:cs typeface="+mn-cs"/>
              </a:rPr>
              <a:t>  Advance</a:t>
            </a:r>
            <a:r>
              <a:rPr lang="en-US" sz="900" baseline="0" dirty="0" smtClean="0">
                <a:ea typeface="+mn-ea"/>
                <a:cs typeface="+mn-cs"/>
              </a:rPr>
              <a:t> the slide so the process will appear. </a:t>
            </a:r>
          </a:p>
          <a:p>
            <a:pPr eaLnBrk="1" hangingPunct="1">
              <a:spcBef>
                <a:spcPct val="0"/>
              </a:spcBef>
              <a:buFontTx/>
              <a:buNone/>
              <a:defRPr/>
            </a:pPr>
            <a:endParaRPr lang="en-US" sz="900" baseline="0" dirty="0" smtClean="0">
              <a:ea typeface="+mn-ea"/>
              <a:cs typeface="+mn-cs"/>
            </a:endParaRPr>
          </a:p>
          <a:p>
            <a:pPr eaLnBrk="1" hangingPunct="1">
              <a:spcBef>
                <a:spcPct val="0"/>
              </a:spcBef>
              <a:buFontTx/>
              <a:buNone/>
              <a:defRPr/>
            </a:pPr>
            <a:endParaRPr lang="en-US" sz="900" dirty="0" smtClean="0">
              <a:ea typeface="+mn-ea"/>
              <a:cs typeface="+mn-cs"/>
            </a:endParaRPr>
          </a:p>
          <a:p>
            <a:pPr eaLnBrk="1" hangingPunct="1">
              <a:spcBef>
                <a:spcPct val="0"/>
              </a:spcBef>
              <a:defRPr/>
            </a:pPr>
            <a:r>
              <a:rPr lang="en-US" sz="900" u="sng" dirty="0" smtClean="0">
                <a:ea typeface="+mn-ea"/>
                <a:cs typeface="+mn-cs"/>
              </a:rPr>
              <a:t>Preparation Notes</a:t>
            </a:r>
          </a:p>
          <a:p>
            <a:pPr eaLnBrk="1" hangingPunct="1">
              <a:spcBef>
                <a:spcPct val="0"/>
              </a:spcBef>
              <a:defRPr/>
            </a:pPr>
            <a:endParaRPr lang="en-US" sz="900" u="sng" dirty="0" smtClean="0">
              <a:ea typeface="+mn-ea"/>
              <a:cs typeface="+mn-cs"/>
            </a:endParaRPr>
          </a:p>
          <a:p>
            <a:pPr eaLnBrk="1" hangingPunct="1">
              <a:spcBef>
                <a:spcPct val="0"/>
              </a:spcBef>
              <a:defRPr/>
            </a:pPr>
            <a:r>
              <a:rPr lang="en-US" sz="900" u="none" dirty="0" smtClean="0">
                <a:ea typeface="+mn-ea"/>
                <a:cs typeface="+mn-cs"/>
              </a:rPr>
              <a:t>This is a hidden</a:t>
            </a:r>
            <a:r>
              <a:rPr lang="en-US" sz="900" u="none" baseline="0" dirty="0" smtClean="0">
                <a:ea typeface="+mn-ea"/>
                <a:cs typeface="+mn-cs"/>
              </a:rPr>
              <a:t> slide.  By clicking on the scaffold button on the previous slide, this slide will appear.  This slide is provided for students who may need a review in evaluating expressions and see the process.  There is also an opportunity to show students how the Distributive Property can be used.  Just click ‘Distributive Property’ at the bottom.</a:t>
            </a:r>
            <a:endParaRPr lang="en-US" sz="900" u="none" dirty="0" smtClean="0">
              <a:ea typeface="+mn-ea"/>
              <a:cs typeface="+mn-cs"/>
            </a:endParaRPr>
          </a:p>
          <a:p>
            <a:pPr marL="171450" indent="-171450" eaLnBrk="1" hangingPunct="1">
              <a:spcBef>
                <a:spcPct val="0"/>
              </a:spcBef>
              <a:buFont typeface="Arial" pitchFamily="34" charset="0"/>
              <a:buChar char="•"/>
              <a:defRPr/>
            </a:pPr>
            <a:endParaRPr lang="en-US" sz="900" u="sng" dirty="0" smtClean="0">
              <a:ea typeface="+mn-ea"/>
              <a:cs typeface="+mn-cs"/>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p:txBody>
          <a:bodyPr wrap="square" numCol="1" anchor="t" anchorCtr="0" compatLnSpc="1">
            <a:prstTxWarp prst="textNoShape">
              <a:avLst/>
            </a:prstTxWarp>
            <a:normAutofit fontScale="85000" lnSpcReduction="20000"/>
          </a:bodyPr>
          <a:lstStyle/>
          <a:p>
            <a:pPr eaLnBrk="1" hangingPunct="1">
              <a:spcBef>
                <a:spcPct val="0"/>
              </a:spcBef>
              <a:defRPr/>
            </a:pP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kern="1200" dirty="0" smtClean="0">
                <a:solidFill>
                  <a:schemeClr val="tx1"/>
                </a:solidFill>
                <a:latin typeface="+mn-lt"/>
                <a:ea typeface="ＭＳ Ｐゴシック" charset="0"/>
                <a:cs typeface="ＭＳ Ｐゴシック" charset="0"/>
              </a:rPr>
              <a:t>In-Class Notes</a:t>
            </a:r>
          </a:p>
          <a:p>
            <a:pPr eaLnBrk="1" hangingPunct="1">
              <a:spcBef>
                <a:spcPct val="0"/>
              </a:spcBef>
              <a:buFontTx/>
              <a:buChar char="•"/>
              <a:defRPr/>
            </a:pPr>
            <a:r>
              <a:rPr lang="en-US" sz="900" kern="1200" dirty="0" smtClean="0">
                <a:solidFill>
                  <a:schemeClr val="tx1"/>
                </a:solidFill>
                <a:latin typeface="+mn-lt"/>
                <a:ea typeface="ＭＳ Ｐゴシック" charset="0"/>
                <a:cs typeface="ＭＳ Ｐゴシック" charset="0"/>
              </a:rPr>
              <a:t>  Advance</a:t>
            </a:r>
            <a:r>
              <a:rPr lang="en-US" sz="900" kern="1200" baseline="0" dirty="0" smtClean="0">
                <a:solidFill>
                  <a:schemeClr val="tx1"/>
                </a:solidFill>
                <a:latin typeface="+mn-lt"/>
                <a:ea typeface="ＭＳ Ｐゴシック" charset="0"/>
                <a:cs typeface="ＭＳ Ｐゴシック" charset="0"/>
              </a:rPr>
              <a:t> the slide so the process will appear. </a:t>
            </a:r>
          </a:p>
          <a:p>
            <a:pPr eaLnBrk="1" hangingPunct="1">
              <a:spcBef>
                <a:spcPct val="0"/>
              </a:spcBef>
              <a:buFontTx/>
              <a:buNone/>
              <a:defRPr/>
            </a:pPr>
            <a:endParaRPr lang="en-US" sz="900" kern="1200" baseline="0" dirty="0" smtClean="0">
              <a:solidFill>
                <a:schemeClr val="tx1"/>
              </a:solidFill>
              <a:latin typeface="+mn-lt"/>
              <a:ea typeface="ＭＳ Ｐゴシック" charset="0"/>
              <a:cs typeface="ＭＳ Ｐゴシック" charset="0"/>
            </a:endParaRPr>
          </a:p>
          <a:p>
            <a:pPr eaLnBrk="1" hangingPunct="1">
              <a:spcBef>
                <a:spcPct val="0"/>
              </a:spcBef>
              <a:buFontTx/>
              <a:buNone/>
              <a:defRPr/>
            </a:pPr>
            <a:endParaRPr lang="en-US" sz="900"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sng" kern="1200" dirty="0" smtClean="0">
                <a:solidFill>
                  <a:schemeClr val="tx1"/>
                </a:solidFill>
                <a:latin typeface="+mn-lt"/>
                <a:ea typeface="ＭＳ Ｐゴシック" charset="0"/>
                <a:cs typeface="ＭＳ Ｐゴシック" charset="0"/>
              </a:rPr>
              <a:t>Preparation Notes</a:t>
            </a:r>
          </a:p>
          <a:p>
            <a:pPr eaLnBrk="1" hangingPunct="1">
              <a:spcBef>
                <a:spcPct val="0"/>
              </a:spcBef>
              <a:defRPr/>
            </a:pPr>
            <a:endParaRPr lang="en-US" sz="900" u="sng" kern="1200" dirty="0" smtClean="0">
              <a:solidFill>
                <a:schemeClr val="tx1"/>
              </a:solidFill>
              <a:latin typeface="+mn-lt"/>
              <a:ea typeface="ＭＳ Ｐゴシック" charset="0"/>
              <a:cs typeface="ＭＳ Ｐゴシック" charset="0"/>
            </a:endParaRPr>
          </a:p>
          <a:p>
            <a:pPr eaLnBrk="1" hangingPunct="1">
              <a:spcBef>
                <a:spcPct val="0"/>
              </a:spcBef>
              <a:defRPr/>
            </a:pPr>
            <a:r>
              <a:rPr lang="en-US" sz="900" u="none" kern="1200" dirty="0" smtClean="0">
                <a:solidFill>
                  <a:schemeClr val="tx1"/>
                </a:solidFill>
                <a:latin typeface="+mn-lt"/>
                <a:ea typeface="ＭＳ Ｐゴシック" charset="0"/>
                <a:cs typeface="ＭＳ Ｐゴシック" charset="0"/>
              </a:rPr>
              <a:t>This is a hidden</a:t>
            </a:r>
            <a:r>
              <a:rPr lang="en-US" sz="900" u="none" kern="1200" baseline="0" dirty="0" smtClean="0">
                <a:solidFill>
                  <a:schemeClr val="tx1"/>
                </a:solidFill>
                <a:latin typeface="+mn-lt"/>
                <a:ea typeface="ＭＳ Ｐゴシック" charset="0"/>
                <a:cs typeface="ＭＳ Ｐゴシック" charset="0"/>
              </a:rPr>
              <a:t> slide.  By clicking on the Distributive Property button on the previous slide, this slide will appear.  This slide is provided to show students how the Distributive Property can be used to evaluate this expression.  First by simplifying the expression then substituting in the 4.  In this unit, there is a lesson on the Distributive Property previous to this lesson.</a:t>
            </a:r>
            <a:endParaRPr lang="en-US" sz="900" u="none" kern="1200" dirty="0" smtClean="0">
              <a:solidFill>
                <a:schemeClr val="tx1"/>
              </a:solidFill>
              <a:latin typeface="+mn-lt"/>
              <a:ea typeface="ＭＳ Ｐゴシック" charset="0"/>
              <a:cs typeface="ＭＳ Ｐゴシック" charset="0"/>
            </a:endParaRP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49821E1-9BD3-4BB5-821F-D6C1C9FAF432}" type="slidenum">
              <a:rPr lang="en-US" smtClean="0"/>
              <a:pPr eaLnBrk="1" hangingPunct="1"/>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r" eaLnBrk="1" hangingPunct="1">
              <a:spcBef>
                <a:spcPct val="0"/>
              </a:spcBef>
              <a:defRPr/>
            </a:pPr>
            <a:r>
              <a:rPr lang="en-US" dirty="0" smtClean="0">
                <a:ea typeface="+mn-ea"/>
                <a:cs typeface="+mn-cs"/>
              </a:rPr>
              <a:t>(Time on this slide - min) Time passed</a:t>
            </a:r>
          </a:p>
          <a:p>
            <a:pPr eaLnBrk="1" hangingPunct="1">
              <a:spcBef>
                <a:spcPct val="0"/>
              </a:spcBef>
              <a:defRPr/>
            </a:pPr>
            <a:r>
              <a:rPr lang="en-US" u="sng" dirty="0" smtClean="0">
                <a:ea typeface="+mn-ea"/>
                <a:cs typeface="+mn-cs"/>
              </a:rPr>
              <a:t>In-Class Notes</a:t>
            </a:r>
          </a:p>
          <a:p>
            <a:pPr eaLnBrk="1" hangingPunct="1">
              <a:spcBef>
                <a:spcPct val="0"/>
              </a:spcBef>
              <a:buFontTx/>
              <a:buChar char="•"/>
              <a:defRPr/>
            </a:pPr>
            <a:r>
              <a:rPr lang="en-US" dirty="0" smtClean="0">
                <a:ea typeface="+mn-ea"/>
                <a:cs typeface="+mn-cs"/>
              </a:rPr>
              <a:t> </a:t>
            </a:r>
          </a:p>
          <a:p>
            <a:pPr eaLnBrk="1" hangingPunct="1">
              <a:spcBef>
                <a:spcPct val="0"/>
              </a:spcBef>
              <a:buFontTx/>
              <a:buChar char="•"/>
              <a:defRPr/>
            </a:pPr>
            <a:endParaRPr lang="en-US" dirty="0" smtClean="0">
              <a:ea typeface="+mn-ea"/>
              <a:cs typeface="+mn-cs"/>
            </a:endParaRPr>
          </a:p>
          <a:p>
            <a:pPr eaLnBrk="1" hangingPunct="1">
              <a:spcBef>
                <a:spcPct val="0"/>
              </a:spcBef>
              <a:defRPr/>
            </a:pPr>
            <a:r>
              <a:rPr lang="en-US" u="sng" dirty="0" smtClean="0">
                <a:ea typeface="+mn-ea"/>
                <a:cs typeface="+mn-cs"/>
              </a:rPr>
              <a:t>Preparation Notes</a:t>
            </a:r>
          </a:p>
          <a:p>
            <a:pPr marL="171450" indent="-171450" eaLnBrk="1" hangingPunct="1">
              <a:spcBef>
                <a:spcPct val="0"/>
              </a:spcBef>
              <a:buFont typeface="Arial" pitchFamily="34" charset="0"/>
              <a:buChar char="•"/>
              <a:defRPr/>
            </a:pPr>
            <a:endParaRPr lang="en-US" u="sng" dirty="0" smtClean="0">
              <a:ea typeface="+mn-ea"/>
              <a:cs typeface="+mn-cs"/>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F2C90F95-C5E9-4B73-8479-74B4E259D345}" type="slidenum">
              <a:rPr lang="en-US" smtClean="0"/>
              <a:pPr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7DCE1BC-F14A-4A41-89C7-5B2C8A23F500}"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BA0FA2-AAFB-488B-9652-CD0B682AC1EF}" type="slidenum">
              <a:rPr lang="en-US"/>
              <a:pPr>
                <a:defRPr/>
              </a:pPr>
              <a:t>‹#›</a:t>
            </a:fld>
            <a:endParaRPr lang="en-US"/>
          </a:p>
        </p:txBody>
      </p:sp>
    </p:spTree>
    <p:extLst>
      <p:ext uri="{BB962C8B-B14F-4D97-AF65-F5344CB8AC3E}">
        <p14:creationId xmlns:p14="http://schemas.microsoft.com/office/powerpoint/2010/main" val="419536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46D950-CC19-4671-9455-58DF0F25C560}"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EC2068-4077-478A-B919-5CEA914E36B3}" type="slidenum">
              <a:rPr lang="en-US"/>
              <a:pPr>
                <a:defRPr/>
              </a:pPr>
              <a:t>‹#›</a:t>
            </a:fld>
            <a:endParaRPr lang="en-US"/>
          </a:p>
        </p:txBody>
      </p:sp>
    </p:spTree>
    <p:extLst>
      <p:ext uri="{BB962C8B-B14F-4D97-AF65-F5344CB8AC3E}">
        <p14:creationId xmlns:p14="http://schemas.microsoft.com/office/powerpoint/2010/main" val="2567438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F8D642-A4CF-4EEE-95FA-C4BB0CA92B81}"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FED591-0008-4195-AD35-7D3366B6E652}" type="slidenum">
              <a:rPr lang="en-US"/>
              <a:pPr>
                <a:defRPr/>
              </a:pPr>
              <a:t>‹#›</a:t>
            </a:fld>
            <a:endParaRPr lang="en-US"/>
          </a:p>
        </p:txBody>
      </p:sp>
    </p:spTree>
    <p:extLst>
      <p:ext uri="{BB962C8B-B14F-4D97-AF65-F5344CB8AC3E}">
        <p14:creationId xmlns:p14="http://schemas.microsoft.com/office/powerpoint/2010/main" val="2004773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A4CB26-5312-43D9-893C-D44FD335CF3D}"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3D2999ED-A100-4B06-8D20-F24727B2857D}" type="slidenum">
              <a:rPr lang="en-US"/>
              <a:pPr>
                <a:defRPr/>
              </a:pPr>
              <a:t>‹#›</a:t>
            </a:fld>
            <a:endParaRPr lang="en-US"/>
          </a:p>
        </p:txBody>
      </p:sp>
    </p:spTree>
    <p:extLst>
      <p:ext uri="{BB962C8B-B14F-4D97-AF65-F5344CB8AC3E}">
        <p14:creationId xmlns:p14="http://schemas.microsoft.com/office/powerpoint/2010/main" val="56723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0266B0-0787-4AB2-8558-2FD3F5188F6B}"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046D6E65-DBC0-4A55-91F0-9BB302642305}" type="slidenum">
              <a:rPr lang="en-US"/>
              <a:pPr>
                <a:defRPr/>
              </a:pPr>
              <a:t>‹#›</a:t>
            </a:fld>
            <a:endParaRPr lang="en-US"/>
          </a:p>
        </p:txBody>
      </p:sp>
    </p:spTree>
    <p:extLst>
      <p:ext uri="{BB962C8B-B14F-4D97-AF65-F5344CB8AC3E}">
        <p14:creationId xmlns:p14="http://schemas.microsoft.com/office/powerpoint/2010/main" val="2049054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621089-4BE7-49AE-BB1A-5D4D4456C1C5}"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135884E6-CDD6-4C4D-9490-F1DD2AC2F616}" type="slidenum">
              <a:rPr lang="en-US"/>
              <a:pPr>
                <a:defRPr/>
              </a:pPr>
              <a:t>‹#›</a:t>
            </a:fld>
            <a:endParaRPr lang="en-US"/>
          </a:p>
        </p:txBody>
      </p:sp>
    </p:spTree>
    <p:extLst>
      <p:ext uri="{BB962C8B-B14F-4D97-AF65-F5344CB8AC3E}">
        <p14:creationId xmlns:p14="http://schemas.microsoft.com/office/powerpoint/2010/main" val="41552042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C06DB1-C97F-40C3-8620-2785AE1C101C}"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32749D1A-7089-494C-88A2-5C35A716363E}" type="slidenum">
              <a:rPr lang="en-US"/>
              <a:pPr>
                <a:defRPr/>
              </a:pPr>
              <a:t>‹#›</a:t>
            </a:fld>
            <a:endParaRPr lang="en-US"/>
          </a:p>
        </p:txBody>
      </p:sp>
    </p:spTree>
    <p:extLst>
      <p:ext uri="{BB962C8B-B14F-4D97-AF65-F5344CB8AC3E}">
        <p14:creationId xmlns:p14="http://schemas.microsoft.com/office/powerpoint/2010/main" val="2420136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08A3B7-E7DC-496D-9D17-27625842F2F5}"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6DCB572A-8AA5-49D1-8269-786644F9BBE7}" type="slidenum">
              <a:rPr lang="en-US"/>
              <a:pPr>
                <a:defRPr/>
              </a:pPr>
              <a:t>‹#›</a:t>
            </a:fld>
            <a:endParaRPr lang="en-US"/>
          </a:p>
        </p:txBody>
      </p:sp>
    </p:spTree>
    <p:extLst>
      <p:ext uri="{BB962C8B-B14F-4D97-AF65-F5344CB8AC3E}">
        <p14:creationId xmlns:p14="http://schemas.microsoft.com/office/powerpoint/2010/main" val="8265761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ED0A08-883F-4413-A8E8-4C33D383B4BE}"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ECD1C9DD-79C8-400E-B5C6-F604AD3A000F}" type="slidenum">
              <a:rPr lang="en-US"/>
              <a:pPr>
                <a:defRPr/>
              </a:pPr>
              <a:t>‹#›</a:t>
            </a:fld>
            <a:endParaRPr lang="en-US"/>
          </a:p>
        </p:txBody>
      </p:sp>
    </p:spTree>
    <p:extLst>
      <p:ext uri="{BB962C8B-B14F-4D97-AF65-F5344CB8AC3E}">
        <p14:creationId xmlns:p14="http://schemas.microsoft.com/office/powerpoint/2010/main" val="28619186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9C864F-F137-4913-8867-78D4D6C04CE3}"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54E999E3-8D79-4181-B2D9-5DC638402D72}" type="slidenum">
              <a:rPr lang="en-US"/>
              <a:pPr>
                <a:defRPr/>
              </a:pPr>
              <a:t>‹#›</a:t>
            </a:fld>
            <a:endParaRPr lang="en-US"/>
          </a:p>
        </p:txBody>
      </p:sp>
    </p:spTree>
    <p:extLst>
      <p:ext uri="{BB962C8B-B14F-4D97-AF65-F5344CB8AC3E}">
        <p14:creationId xmlns:p14="http://schemas.microsoft.com/office/powerpoint/2010/main" val="1875014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6559921-F892-4C23-85DD-0D5EF7469E01}"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B5A44640-F0CC-4B7D-95BB-FB5330A037AE}" type="slidenum">
              <a:rPr lang="en-US"/>
              <a:pPr>
                <a:defRPr/>
              </a:pPr>
              <a:t>‹#›</a:t>
            </a:fld>
            <a:endParaRPr lang="en-US"/>
          </a:p>
        </p:txBody>
      </p:sp>
    </p:spTree>
    <p:extLst>
      <p:ext uri="{BB962C8B-B14F-4D97-AF65-F5344CB8AC3E}">
        <p14:creationId xmlns:p14="http://schemas.microsoft.com/office/powerpoint/2010/main" val="725080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60CEE9-A537-40E5-B91C-0AE66502DDB8}"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EB45F1B1-845D-4E90-BF81-67B15DA92DC0}" type="slidenum">
              <a:rPr lang="en-US"/>
              <a:pPr>
                <a:defRPr/>
              </a:pPr>
              <a:t>‹#›</a:t>
            </a:fld>
            <a:endParaRPr lang="en-US"/>
          </a:p>
        </p:txBody>
      </p:sp>
    </p:spTree>
    <p:extLst>
      <p:ext uri="{BB962C8B-B14F-4D97-AF65-F5344CB8AC3E}">
        <p14:creationId xmlns:p14="http://schemas.microsoft.com/office/powerpoint/2010/main" val="8489351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E3F123-2228-4CF4-A4FE-78F374ED5A21}"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0" y="6492875"/>
            <a:ext cx="457200" cy="365125"/>
          </a:xfrm>
        </p:spPr>
        <p:txBody>
          <a:bodyPr/>
          <a:lstStyle>
            <a:lvl1pPr>
              <a:defRPr>
                <a:solidFill>
                  <a:schemeClr val="bg1"/>
                </a:solidFill>
              </a:defRPr>
            </a:lvl1pPr>
          </a:lstStyle>
          <a:p>
            <a:pPr>
              <a:defRPr/>
            </a:pPr>
            <a:fld id="{4A006AC2-85E1-4C75-94A1-970A4153D76B}" type="slidenum">
              <a:rPr lang="en-US"/>
              <a:pPr>
                <a:defRPr/>
              </a:pPr>
              <a:t>‹#›</a:t>
            </a:fld>
            <a:endParaRPr lang="en-US"/>
          </a:p>
        </p:txBody>
      </p:sp>
    </p:spTree>
    <p:extLst>
      <p:ext uri="{BB962C8B-B14F-4D97-AF65-F5344CB8AC3E}">
        <p14:creationId xmlns:p14="http://schemas.microsoft.com/office/powerpoint/2010/main" val="3821149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7C6D233-3CFF-4CA9-B0CB-DA35150A7AD9}" type="datetime1">
              <a:rPr lang="en-US"/>
              <a:pPr>
                <a:defRPr/>
              </a:pPr>
              <a:t>7/12/2014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044B2C-1105-4DDB-AD02-9D11074B9548}" type="slidenum">
              <a:rPr lang="en-US"/>
              <a:pPr>
                <a:defRPr/>
              </a:pPr>
              <a:t>‹#›</a:t>
            </a:fld>
            <a:endParaRPr lang="en-US"/>
          </a:p>
        </p:txBody>
      </p:sp>
    </p:spTree>
    <p:extLst>
      <p:ext uri="{BB962C8B-B14F-4D97-AF65-F5344CB8AC3E}">
        <p14:creationId xmlns:p14="http://schemas.microsoft.com/office/powerpoint/2010/main" val="3140504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9AC4F41-FF1A-4737-BA4A-F518ABE599C9}" type="datetime1">
              <a:rPr lang="en-US"/>
              <a:pPr>
                <a:defRPr/>
              </a:pPr>
              <a:t>7/12/2014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5EF8C8-7386-484D-8DE1-D69B2D1AAB21}" type="slidenum">
              <a:rPr lang="en-US"/>
              <a:pPr>
                <a:defRPr/>
              </a:pPr>
              <a:t>‹#›</a:t>
            </a:fld>
            <a:endParaRPr lang="en-US"/>
          </a:p>
        </p:txBody>
      </p:sp>
    </p:spTree>
    <p:extLst>
      <p:ext uri="{BB962C8B-B14F-4D97-AF65-F5344CB8AC3E}">
        <p14:creationId xmlns:p14="http://schemas.microsoft.com/office/powerpoint/2010/main" val="3700427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1F7DDA9-AA20-4C48-A682-CAC88CCCC828}" type="datetime1">
              <a:rPr lang="en-US"/>
              <a:pPr>
                <a:defRPr/>
              </a:pPr>
              <a:t>7/12/2014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A7466B1-A031-4D32-923A-2625A511D9E7}" type="slidenum">
              <a:rPr lang="en-US"/>
              <a:pPr>
                <a:defRPr/>
              </a:pPr>
              <a:t>‹#›</a:t>
            </a:fld>
            <a:endParaRPr lang="en-US"/>
          </a:p>
        </p:txBody>
      </p:sp>
    </p:spTree>
    <p:extLst>
      <p:ext uri="{BB962C8B-B14F-4D97-AF65-F5344CB8AC3E}">
        <p14:creationId xmlns:p14="http://schemas.microsoft.com/office/powerpoint/2010/main" val="368764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C22EF5A-6647-40D1-BB56-027D2DA629A6}" type="datetime1">
              <a:rPr lang="en-US"/>
              <a:pPr>
                <a:defRPr/>
              </a:pPr>
              <a:t>7/12/2014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2FF2A5E-5B2F-42C1-894A-415A5303D032}" type="slidenum">
              <a:rPr lang="en-US"/>
              <a:pPr>
                <a:defRPr/>
              </a:pPr>
              <a:t>‹#›</a:t>
            </a:fld>
            <a:endParaRPr lang="en-US"/>
          </a:p>
        </p:txBody>
      </p:sp>
    </p:spTree>
    <p:extLst>
      <p:ext uri="{BB962C8B-B14F-4D97-AF65-F5344CB8AC3E}">
        <p14:creationId xmlns:p14="http://schemas.microsoft.com/office/powerpoint/2010/main" val="1978610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CB9FF34-A8AC-4107-A817-32CE835D01EA}" type="datetime1">
              <a:rPr lang="en-US"/>
              <a:pPr>
                <a:defRPr/>
              </a:pPr>
              <a:t>7/12/2014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6A23AC-024C-4DF5-9126-96545DC54DBA}" type="slidenum">
              <a:rPr lang="en-US"/>
              <a:pPr>
                <a:defRPr/>
              </a:pPr>
              <a:t>‹#›</a:t>
            </a:fld>
            <a:endParaRPr lang="en-US"/>
          </a:p>
        </p:txBody>
      </p:sp>
    </p:spTree>
    <p:extLst>
      <p:ext uri="{BB962C8B-B14F-4D97-AF65-F5344CB8AC3E}">
        <p14:creationId xmlns:p14="http://schemas.microsoft.com/office/powerpoint/2010/main" val="256901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1FFC50A-DC8B-4B43-B201-2551C8568A5E}" type="datetime1">
              <a:rPr lang="en-US"/>
              <a:pPr>
                <a:defRPr/>
              </a:pPr>
              <a:t>7/12/2014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578D6F4-5177-4603-BC19-23B9996BA45D}" type="slidenum">
              <a:rPr lang="en-US"/>
              <a:pPr>
                <a:defRPr/>
              </a:pPr>
              <a:t>‹#›</a:t>
            </a:fld>
            <a:endParaRPr lang="en-US"/>
          </a:p>
        </p:txBody>
      </p:sp>
    </p:spTree>
    <p:extLst>
      <p:ext uri="{BB962C8B-B14F-4D97-AF65-F5344CB8AC3E}">
        <p14:creationId xmlns:p14="http://schemas.microsoft.com/office/powerpoint/2010/main" val="386270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06686B-7DB0-4F42-B3A0-8DAA452D952C}" type="datetime1">
              <a:rPr lang="en-US"/>
              <a:pPr>
                <a:defRPr/>
              </a:pPr>
              <a:t>7/12/2014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4DAACF-4909-4868-8E73-BBCDBF217A70}" type="slidenum">
              <a:rPr lang="en-US"/>
              <a:pPr>
                <a:defRPr/>
              </a:pPr>
              <a:t>‹#›</a:t>
            </a:fld>
            <a:endParaRPr lang="en-US"/>
          </a:p>
        </p:txBody>
      </p:sp>
    </p:spTree>
    <p:extLst>
      <p:ext uri="{BB962C8B-B14F-4D97-AF65-F5344CB8AC3E}">
        <p14:creationId xmlns:p14="http://schemas.microsoft.com/office/powerpoint/2010/main" val="117858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2"/>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324600" y="63246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cs typeface="Arial" charset="0"/>
              </a:defRPr>
            </a:lvl1pPr>
          </a:lstStyle>
          <a:p>
            <a:pPr>
              <a:defRPr/>
            </a:pPr>
            <a:fld id="{3622A53E-6D3C-4A6F-8667-B756D74ADC99}" type="datetime1">
              <a:rPr lang="en-US"/>
              <a:pPr>
                <a:defRPr/>
              </a:pPr>
              <a:t>7/12/2014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381000" y="63246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cs typeface="Arial" charset="0"/>
              </a:defRPr>
            </a:lvl1pPr>
          </a:lstStyle>
          <a:p>
            <a:pPr>
              <a:defRPr/>
            </a:pPr>
            <a:fld id="{9B505C41-935D-4254-91FB-E802272F8E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152" r:id="rId1"/>
    <p:sldLayoutId id="2147484162" r:id="rId2"/>
    <p:sldLayoutId id="2147484153" r:id="rId3"/>
    <p:sldLayoutId id="2147484154" r:id="rId4"/>
    <p:sldLayoutId id="2147484155" r:id="rId5"/>
    <p:sldLayoutId id="2147484156" r:id="rId6"/>
    <p:sldLayoutId id="2147484157" r:id="rId7"/>
    <p:sldLayoutId id="2147484158" r:id="rId8"/>
    <p:sldLayoutId id="2147484159" r:id="rId9"/>
    <p:sldLayoutId id="2147484160" r:id="rId10"/>
    <p:sldLayoutId id="2147484161" r:id="rId11"/>
    <p:sldLayoutId id="2147484163" r:id="rId12"/>
    <p:sldLayoutId id="2147484164" r:id="rId13"/>
    <p:sldLayoutId id="2147484165" r:id="rId14"/>
    <p:sldLayoutId id="2147484166" r:id="rId15"/>
    <p:sldLayoutId id="2147484167" r:id="rId16"/>
    <p:sldLayoutId id="2147484168" r:id="rId17"/>
    <p:sldLayoutId id="2147484169" r:id="rId18"/>
    <p:sldLayoutId id="2147484170" r:id="rId19"/>
    <p:sldLayoutId id="2147484171" r:id="rId20"/>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3.bin"/><Relationship Id="rId13" Type="http://schemas.openxmlformats.org/officeDocument/2006/relationships/image" Target="../media/image21.wmf"/><Relationship Id="rId18" Type="http://schemas.openxmlformats.org/officeDocument/2006/relationships/oleObject" Target="../embeddings/oleObject18.bin"/><Relationship Id="rId3" Type="http://schemas.openxmlformats.org/officeDocument/2006/relationships/notesSlide" Target="../notesSlides/notesSlide8.xml"/><Relationship Id="rId21" Type="http://schemas.openxmlformats.org/officeDocument/2006/relationships/image" Target="../media/image25.png"/><Relationship Id="rId7" Type="http://schemas.openxmlformats.org/officeDocument/2006/relationships/image" Target="../media/image8.png"/><Relationship Id="rId12" Type="http://schemas.openxmlformats.org/officeDocument/2006/relationships/oleObject" Target="../embeddings/oleObject15.bin"/><Relationship Id="rId17" Type="http://schemas.openxmlformats.org/officeDocument/2006/relationships/image" Target="../media/image23.wmf"/><Relationship Id="rId2" Type="http://schemas.openxmlformats.org/officeDocument/2006/relationships/slideLayout" Target="../slideLayouts/slideLayout2.xml"/><Relationship Id="rId16" Type="http://schemas.openxmlformats.org/officeDocument/2006/relationships/oleObject" Target="../embeddings/oleObject17.bin"/><Relationship Id="rId20" Type="http://schemas.openxmlformats.org/officeDocument/2006/relationships/oleObject" Target="../embeddings/oleObject19.bin"/><Relationship Id="rId1" Type="http://schemas.openxmlformats.org/officeDocument/2006/relationships/vmlDrawing" Target="../drawings/vmlDrawing3.vml"/><Relationship Id="rId6" Type="http://schemas.openxmlformats.org/officeDocument/2006/relationships/image" Target="../media/image7.png"/><Relationship Id="rId11" Type="http://schemas.openxmlformats.org/officeDocument/2006/relationships/image" Target="../media/image20.wmf"/><Relationship Id="rId5" Type="http://schemas.openxmlformats.org/officeDocument/2006/relationships/image" Target="../media/image6.png"/><Relationship Id="rId15" Type="http://schemas.openxmlformats.org/officeDocument/2006/relationships/image" Target="../media/image22.wmf"/><Relationship Id="rId23" Type="http://schemas.openxmlformats.org/officeDocument/2006/relationships/slide" Target="slide8.xml"/><Relationship Id="rId10" Type="http://schemas.openxmlformats.org/officeDocument/2006/relationships/oleObject" Target="../embeddings/oleObject14.bin"/><Relationship Id="rId19" Type="http://schemas.openxmlformats.org/officeDocument/2006/relationships/image" Target="../media/image24.wmf"/><Relationship Id="rId4" Type="http://schemas.openxmlformats.org/officeDocument/2006/relationships/slide" Target="slide11.xml"/><Relationship Id="rId9" Type="http://schemas.openxmlformats.org/officeDocument/2006/relationships/image" Target="../media/image11.wmf"/><Relationship Id="rId14" Type="http://schemas.openxmlformats.org/officeDocument/2006/relationships/oleObject" Target="../embeddings/oleObject16.bin"/><Relationship Id="rId22"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slide" Target="slide8.xml"/><Relationship Id="rId7" Type="http://schemas.openxmlformats.org/officeDocument/2006/relationships/slide" Target="slide2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15.xml"/><Relationship Id="rId11" Type="http://schemas.openxmlformats.org/officeDocument/2006/relationships/image" Target="../media/image8.png"/><Relationship Id="rId5" Type="http://schemas.openxmlformats.org/officeDocument/2006/relationships/slide" Target="slide13.xml"/><Relationship Id="rId10" Type="http://schemas.openxmlformats.org/officeDocument/2006/relationships/image" Target="../media/image7.png"/><Relationship Id="rId4" Type="http://schemas.openxmlformats.org/officeDocument/2006/relationships/slide" Target="slide12.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notesSlide" Target="../notesSlides/notesSlide10.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11.xml"/><Relationship Id="rId9" Type="http://schemas.openxmlformats.org/officeDocument/2006/relationships/image" Target="../media/image27.wmf"/></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 Target="slide11.xml"/><Relationship Id="rId7" Type="http://schemas.openxmlformats.org/officeDocument/2006/relationships/slide" Target="slide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1.wmf"/><Relationship Id="rId18" Type="http://schemas.openxmlformats.org/officeDocument/2006/relationships/oleObject" Target="../embeddings/oleObject26.bin"/><Relationship Id="rId3" Type="http://schemas.openxmlformats.org/officeDocument/2006/relationships/notesSlide" Target="../notesSlides/notesSlide12.xml"/><Relationship Id="rId7" Type="http://schemas.openxmlformats.org/officeDocument/2006/relationships/image" Target="../media/image8.png"/><Relationship Id="rId12" Type="http://schemas.openxmlformats.org/officeDocument/2006/relationships/oleObject" Target="../embeddings/oleObject23.bin"/><Relationship Id="rId17" Type="http://schemas.openxmlformats.org/officeDocument/2006/relationships/image" Target="../media/image33.wmf"/><Relationship Id="rId2" Type="http://schemas.openxmlformats.org/officeDocument/2006/relationships/slideLayout" Target="../slideLayouts/slideLayout2.xml"/><Relationship Id="rId16" Type="http://schemas.openxmlformats.org/officeDocument/2006/relationships/oleObject" Target="../embeddings/oleObject25.bin"/><Relationship Id="rId1" Type="http://schemas.openxmlformats.org/officeDocument/2006/relationships/vmlDrawing" Target="../drawings/vmlDrawing5.vml"/><Relationship Id="rId6" Type="http://schemas.openxmlformats.org/officeDocument/2006/relationships/image" Target="../media/image7.png"/><Relationship Id="rId11" Type="http://schemas.openxmlformats.org/officeDocument/2006/relationships/image" Target="../media/image30.wmf"/><Relationship Id="rId5" Type="http://schemas.openxmlformats.org/officeDocument/2006/relationships/image" Target="../media/image6.png"/><Relationship Id="rId15" Type="http://schemas.openxmlformats.org/officeDocument/2006/relationships/image" Target="../media/image32.wmf"/><Relationship Id="rId10" Type="http://schemas.openxmlformats.org/officeDocument/2006/relationships/oleObject" Target="../embeddings/oleObject22.bin"/><Relationship Id="rId19" Type="http://schemas.openxmlformats.org/officeDocument/2006/relationships/image" Target="../media/image34.wmf"/><Relationship Id="rId4" Type="http://schemas.openxmlformats.org/officeDocument/2006/relationships/slide" Target="slide11.xml"/><Relationship Id="rId9" Type="http://schemas.openxmlformats.org/officeDocument/2006/relationships/image" Target="../media/image29.wmf"/><Relationship Id="rId14" Type="http://schemas.openxmlformats.org/officeDocument/2006/relationships/oleObject" Target="../embeddings/oleObject24.bin"/></Relationships>
</file>

<file path=ppt/slides/_rels/slide15.xml.rels><?xml version="1.0" encoding="UTF-8" standalone="yes"?>
<Relationships xmlns="http://schemas.openxmlformats.org/package/2006/relationships"><Relationship Id="rId8" Type="http://schemas.openxmlformats.org/officeDocument/2006/relationships/slide" Target="slide16.xml"/><Relationship Id="rId13" Type="http://schemas.openxmlformats.org/officeDocument/2006/relationships/image" Target="../media/image36.wmf"/><Relationship Id="rId18" Type="http://schemas.openxmlformats.org/officeDocument/2006/relationships/oleObject" Target="../embeddings/oleObject30.bin"/><Relationship Id="rId26" Type="http://schemas.openxmlformats.org/officeDocument/2006/relationships/slide" Target="slide22.xml"/><Relationship Id="rId3" Type="http://schemas.openxmlformats.org/officeDocument/2006/relationships/notesSlide" Target="../notesSlides/notesSlide13.xml"/><Relationship Id="rId21" Type="http://schemas.openxmlformats.org/officeDocument/2006/relationships/oleObject" Target="../embeddings/oleObject31.bin"/><Relationship Id="rId7" Type="http://schemas.openxmlformats.org/officeDocument/2006/relationships/image" Target="../media/image8.png"/><Relationship Id="rId12" Type="http://schemas.openxmlformats.org/officeDocument/2006/relationships/oleObject" Target="../embeddings/oleObject28.bin"/><Relationship Id="rId17" Type="http://schemas.openxmlformats.org/officeDocument/2006/relationships/slide" Target="slide19.xml"/><Relationship Id="rId25" Type="http://schemas.openxmlformats.org/officeDocument/2006/relationships/image" Target="../media/image40.wmf"/><Relationship Id="rId2" Type="http://schemas.openxmlformats.org/officeDocument/2006/relationships/slideLayout" Target="../slideLayouts/slideLayout2.xml"/><Relationship Id="rId16" Type="http://schemas.openxmlformats.org/officeDocument/2006/relationships/image" Target="../media/image37.wmf"/><Relationship Id="rId20" Type="http://schemas.openxmlformats.org/officeDocument/2006/relationships/slide" Target="slide20.xml"/><Relationship Id="rId1" Type="http://schemas.openxmlformats.org/officeDocument/2006/relationships/vmlDrawing" Target="../drawings/vmlDrawing6.vml"/><Relationship Id="rId6" Type="http://schemas.openxmlformats.org/officeDocument/2006/relationships/image" Target="../media/image7.png"/><Relationship Id="rId11" Type="http://schemas.openxmlformats.org/officeDocument/2006/relationships/slide" Target="slide17.xml"/><Relationship Id="rId24" Type="http://schemas.openxmlformats.org/officeDocument/2006/relationships/oleObject" Target="../embeddings/oleObject32.bin"/><Relationship Id="rId5" Type="http://schemas.openxmlformats.org/officeDocument/2006/relationships/image" Target="../media/image6.png"/><Relationship Id="rId15" Type="http://schemas.openxmlformats.org/officeDocument/2006/relationships/oleObject" Target="../embeddings/oleObject29.bin"/><Relationship Id="rId23" Type="http://schemas.openxmlformats.org/officeDocument/2006/relationships/slide" Target="slide21.xml"/><Relationship Id="rId10" Type="http://schemas.openxmlformats.org/officeDocument/2006/relationships/image" Target="../media/image35.wmf"/><Relationship Id="rId19" Type="http://schemas.openxmlformats.org/officeDocument/2006/relationships/image" Target="../media/image38.wmf"/><Relationship Id="rId4" Type="http://schemas.openxmlformats.org/officeDocument/2006/relationships/slide" Target="slide11.xml"/><Relationship Id="rId9" Type="http://schemas.openxmlformats.org/officeDocument/2006/relationships/oleObject" Target="../embeddings/oleObject27.bin"/><Relationship Id="rId14" Type="http://schemas.openxmlformats.org/officeDocument/2006/relationships/slide" Target="slide18.xml"/><Relationship Id="rId22" Type="http://schemas.openxmlformats.org/officeDocument/2006/relationships/image" Target="../media/image39.w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2.wmf"/><Relationship Id="rId18" Type="http://schemas.openxmlformats.org/officeDocument/2006/relationships/slide" Target="slide15.xml"/><Relationship Id="rId3" Type="http://schemas.openxmlformats.org/officeDocument/2006/relationships/notesSlide" Target="../notesSlides/notesSlide14.xml"/><Relationship Id="rId7" Type="http://schemas.openxmlformats.org/officeDocument/2006/relationships/image" Target="../media/image8.png"/><Relationship Id="rId12" Type="http://schemas.openxmlformats.org/officeDocument/2006/relationships/oleObject" Target="../embeddings/oleObject35.bin"/><Relationship Id="rId17" Type="http://schemas.openxmlformats.org/officeDocument/2006/relationships/image" Target="../media/image44.wmf"/><Relationship Id="rId2" Type="http://schemas.openxmlformats.org/officeDocument/2006/relationships/slideLayout" Target="../slideLayouts/slideLayout2.xml"/><Relationship Id="rId16" Type="http://schemas.openxmlformats.org/officeDocument/2006/relationships/oleObject" Target="../embeddings/oleObject37.bin"/><Relationship Id="rId1" Type="http://schemas.openxmlformats.org/officeDocument/2006/relationships/vmlDrawing" Target="../drawings/vmlDrawing7.vml"/><Relationship Id="rId6" Type="http://schemas.openxmlformats.org/officeDocument/2006/relationships/image" Target="../media/image7.png"/><Relationship Id="rId11" Type="http://schemas.openxmlformats.org/officeDocument/2006/relationships/image" Target="../media/image41.wmf"/><Relationship Id="rId5" Type="http://schemas.openxmlformats.org/officeDocument/2006/relationships/image" Target="../media/image6.png"/><Relationship Id="rId15" Type="http://schemas.openxmlformats.org/officeDocument/2006/relationships/image" Target="../media/image43.wmf"/><Relationship Id="rId10" Type="http://schemas.openxmlformats.org/officeDocument/2006/relationships/oleObject" Target="../embeddings/oleObject34.bin"/><Relationship Id="rId4" Type="http://schemas.openxmlformats.org/officeDocument/2006/relationships/slide" Target="slide11.xml"/><Relationship Id="rId9" Type="http://schemas.openxmlformats.org/officeDocument/2006/relationships/image" Target="../media/image35.wmf"/><Relationship Id="rId14" Type="http://schemas.openxmlformats.org/officeDocument/2006/relationships/oleObject" Target="../embeddings/oleObject36.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45.wmf"/><Relationship Id="rId18" Type="http://schemas.openxmlformats.org/officeDocument/2006/relationships/slide" Target="slide15.xml"/><Relationship Id="rId3" Type="http://schemas.openxmlformats.org/officeDocument/2006/relationships/notesSlide" Target="../notesSlides/notesSlide15.xml"/><Relationship Id="rId7" Type="http://schemas.openxmlformats.org/officeDocument/2006/relationships/image" Target="../media/image8.png"/><Relationship Id="rId12" Type="http://schemas.openxmlformats.org/officeDocument/2006/relationships/oleObject" Target="../embeddings/oleObject40.bin"/><Relationship Id="rId17" Type="http://schemas.openxmlformats.org/officeDocument/2006/relationships/image" Target="../media/image47.wmf"/><Relationship Id="rId2" Type="http://schemas.openxmlformats.org/officeDocument/2006/relationships/slideLayout" Target="../slideLayouts/slideLayout2.xml"/><Relationship Id="rId16" Type="http://schemas.openxmlformats.org/officeDocument/2006/relationships/oleObject" Target="../embeddings/oleObject42.bin"/><Relationship Id="rId1" Type="http://schemas.openxmlformats.org/officeDocument/2006/relationships/vmlDrawing" Target="../drawings/vmlDrawing8.vml"/><Relationship Id="rId6" Type="http://schemas.openxmlformats.org/officeDocument/2006/relationships/image" Target="../media/image7.png"/><Relationship Id="rId11" Type="http://schemas.openxmlformats.org/officeDocument/2006/relationships/oleObject" Target="../embeddings/oleObject39.bin"/><Relationship Id="rId5" Type="http://schemas.openxmlformats.org/officeDocument/2006/relationships/image" Target="../media/image6.png"/><Relationship Id="rId15" Type="http://schemas.openxmlformats.org/officeDocument/2006/relationships/image" Target="../media/image46.wmf"/><Relationship Id="rId10" Type="http://schemas.openxmlformats.org/officeDocument/2006/relationships/image" Target="../media/image48.jpeg"/><Relationship Id="rId4" Type="http://schemas.openxmlformats.org/officeDocument/2006/relationships/slide" Target="slide11.xml"/><Relationship Id="rId9" Type="http://schemas.openxmlformats.org/officeDocument/2006/relationships/image" Target="../media/image36.wmf"/><Relationship Id="rId14" Type="http://schemas.openxmlformats.org/officeDocument/2006/relationships/oleObject" Target="../embeddings/oleObject41.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43.bin"/><Relationship Id="rId13" Type="http://schemas.openxmlformats.org/officeDocument/2006/relationships/oleObject" Target="../embeddings/oleObject46.bin"/><Relationship Id="rId18" Type="http://schemas.openxmlformats.org/officeDocument/2006/relationships/image" Target="../media/image52.wmf"/><Relationship Id="rId3" Type="http://schemas.openxmlformats.org/officeDocument/2006/relationships/notesSlide" Target="../notesSlides/notesSlide16.xml"/><Relationship Id="rId7" Type="http://schemas.openxmlformats.org/officeDocument/2006/relationships/image" Target="../media/image8.png"/><Relationship Id="rId12" Type="http://schemas.openxmlformats.org/officeDocument/2006/relationships/oleObject" Target="../embeddings/oleObject45.bin"/><Relationship Id="rId17" Type="http://schemas.openxmlformats.org/officeDocument/2006/relationships/oleObject" Target="../embeddings/oleObject48.bin"/><Relationship Id="rId2" Type="http://schemas.openxmlformats.org/officeDocument/2006/relationships/slideLayout" Target="../slideLayouts/slideLayout2.xml"/><Relationship Id="rId16" Type="http://schemas.openxmlformats.org/officeDocument/2006/relationships/image" Target="../media/image51.wmf"/><Relationship Id="rId1" Type="http://schemas.openxmlformats.org/officeDocument/2006/relationships/vmlDrawing" Target="../drawings/vmlDrawing9.vml"/><Relationship Id="rId6" Type="http://schemas.openxmlformats.org/officeDocument/2006/relationships/image" Target="../media/image7.png"/><Relationship Id="rId11" Type="http://schemas.openxmlformats.org/officeDocument/2006/relationships/image" Target="../media/image49.wmf"/><Relationship Id="rId5" Type="http://schemas.openxmlformats.org/officeDocument/2006/relationships/image" Target="../media/image6.png"/><Relationship Id="rId15" Type="http://schemas.openxmlformats.org/officeDocument/2006/relationships/oleObject" Target="../embeddings/oleObject47.bin"/><Relationship Id="rId10" Type="http://schemas.openxmlformats.org/officeDocument/2006/relationships/oleObject" Target="../embeddings/oleObject44.bin"/><Relationship Id="rId19" Type="http://schemas.openxmlformats.org/officeDocument/2006/relationships/slide" Target="slide15.xml"/><Relationship Id="rId4" Type="http://schemas.openxmlformats.org/officeDocument/2006/relationships/slide" Target="slide11.xml"/><Relationship Id="rId9" Type="http://schemas.openxmlformats.org/officeDocument/2006/relationships/image" Target="../media/image37.wmf"/><Relationship Id="rId14" Type="http://schemas.openxmlformats.org/officeDocument/2006/relationships/image" Target="../media/image50.wmf"/></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oleObject" Target="../embeddings/oleObject52.bin"/><Relationship Id="rId18" Type="http://schemas.openxmlformats.org/officeDocument/2006/relationships/image" Target="../media/image56.wmf"/><Relationship Id="rId3" Type="http://schemas.openxmlformats.org/officeDocument/2006/relationships/notesSlide" Target="../notesSlides/notesSlide17.xml"/><Relationship Id="rId7" Type="http://schemas.openxmlformats.org/officeDocument/2006/relationships/image" Target="../media/image8.png"/><Relationship Id="rId12" Type="http://schemas.openxmlformats.org/officeDocument/2006/relationships/oleObject" Target="../embeddings/oleObject51.bin"/><Relationship Id="rId17" Type="http://schemas.openxmlformats.org/officeDocument/2006/relationships/oleObject" Target="../embeddings/oleObject54.bin"/><Relationship Id="rId2" Type="http://schemas.openxmlformats.org/officeDocument/2006/relationships/slideLayout" Target="../slideLayouts/slideLayout2.xml"/><Relationship Id="rId16" Type="http://schemas.openxmlformats.org/officeDocument/2006/relationships/image" Target="../media/image55.wmf"/><Relationship Id="rId1" Type="http://schemas.openxmlformats.org/officeDocument/2006/relationships/vmlDrawing" Target="../drawings/vmlDrawing10.vml"/><Relationship Id="rId6" Type="http://schemas.openxmlformats.org/officeDocument/2006/relationships/image" Target="../media/image7.png"/><Relationship Id="rId11" Type="http://schemas.openxmlformats.org/officeDocument/2006/relationships/image" Target="../media/image53.wmf"/><Relationship Id="rId5" Type="http://schemas.openxmlformats.org/officeDocument/2006/relationships/image" Target="../media/image6.png"/><Relationship Id="rId15" Type="http://schemas.openxmlformats.org/officeDocument/2006/relationships/oleObject" Target="../embeddings/oleObject53.bin"/><Relationship Id="rId10" Type="http://schemas.openxmlformats.org/officeDocument/2006/relationships/oleObject" Target="../embeddings/oleObject50.bin"/><Relationship Id="rId19" Type="http://schemas.openxmlformats.org/officeDocument/2006/relationships/slide" Target="slide15.xml"/><Relationship Id="rId4" Type="http://schemas.openxmlformats.org/officeDocument/2006/relationships/slide" Target="slide11.xml"/><Relationship Id="rId9" Type="http://schemas.openxmlformats.org/officeDocument/2006/relationships/image" Target="../media/image38.wmf"/><Relationship Id="rId14" Type="http://schemas.openxmlformats.org/officeDocument/2006/relationships/image" Target="../media/image54.w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55.bin"/><Relationship Id="rId13" Type="http://schemas.openxmlformats.org/officeDocument/2006/relationships/oleObject" Target="../embeddings/oleObject58.bin"/><Relationship Id="rId18" Type="http://schemas.openxmlformats.org/officeDocument/2006/relationships/image" Target="../media/image60.wmf"/><Relationship Id="rId3" Type="http://schemas.openxmlformats.org/officeDocument/2006/relationships/notesSlide" Target="../notesSlides/notesSlide18.xml"/><Relationship Id="rId7" Type="http://schemas.openxmlformats.org/officeDocument/2006/relationships/image" Target="../media/image8.png"/><Relationship Id="rId12" Type="http://schemas.openxmlformats.org/officeDocument/2006/relationships/oleObject" Target="../embeddings/oleObject57.bin"/><Relationship Id="rId17" Type="http://schemas.openxmlformats.org/officeDocument/2006/relationships/oleObject" Target="../embeddings/oleObject60.bin"/><Relationship Id="rId2" Type="http://schemas.openxmlformats.org/officeDocument/2006/relationships/slideLayout" Target="../slideLayouts/slideLayout2.xml"/><Relationship Id="rId16" Type="http://schemas.openxmlformats.org/officeDocument/2006/relationships/image" Target="../media/image59.wmf"/><Relationship Id="rId1" Type="http://schemas.openxmlformats.org/officeDocument/2006/relationships/vmlDrawing" Target="../drawings/vmlDrawing11.vml"/><Relationship Id="rId6" Type="http://schemas.openxmlformats.org/officeDocument/2006/relationships/image" Target="../media/image7.png"/><Relationship Id="rId11" Type="http://schemas.openxmlformats.org/officeDocument/2006/relationships/image" Target="../media/image57.wmf"/><Relationship Id="rId5" Type="http://schemas.openxmlformats.org/officeDocument/2006/relationships/image" Target="../media/image6.png"/><Relationship Id="rId15" Type="http://schemas.openxmlformats.org/officeDocument/2006/relationships/oleObject" Target="../embeddings/oleObject59.bin"/><Relationship Id="rId10" Type="http://schemas.openxmlformats.org/officeDocument/2006/relationships/oleObject" Target="../embeddings/oleObject56.bin"/><Relationship Id="rId19" Type="http://schemas.openxmlformats.org/officeDocument/2006/relationships/slide" Target="slide15.xml"/><Relationship Id="rId4" Type="http://schemas.openxmlformats.org/officeDocument/2006/relationships/slide" Target="slide11.xml"/><Relationship Id="rId9" Type="http://schemas.openxmlformats.org/officeDocument/2006/relationships/image" Target="../media/image39.wmf"/><Relationship Id="rId14" Type="http://schemas.openxmlformats.org/officeDocument/2006/relationships/image" Target="../media/image58.wmf"/></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oleObject" Target="../embeddings/oleObject64.bin"/><Relationship Id="rId18" Type="http://schemas.openxmlformats.org/officeDocument/2006/relationships/image" Target="../media/image63.wmf"/><Relationship Id="rId3" Type="http://schemas.openxmlformats.org/officeDocument/2006/relationships/notesSlide" Target="../notesSlides/notesSlide19.xml"/><Relationship Id="rId21" Type="http://schemas.openxmlformats.org/officeDocument/2006/relationships/slide" Target="slide15.xml"/><Relationship Id="rId7" Type="http://schemas.openxmlformats.org/officeDocument/2006/relationships/image" Target="../media/image8.png"/><Relationship Id="rId12" Type="http://schemas.openxmlformats.org/officeDocument/2006/relationships/oleObject" Target="../embeddings/oleObject63.bin"/><Relationship Id="rId17" Type="http://schemas.openxmlformats.org/officeDocument/2006/relationships/oleObject" Target="../embeddings/oleObject66.bin"/><Relationship Id="rId2" Type="http://schemas.openxmlformats.org/officeDocument/2006/relationships/slideLayout" Target="../slideLayouts/slideLayout2.xml"/><Relationship Id="rId16" Type="http://schemas.openxmlformats.org/officeDocument/2006/relationships/image" Target="../media/image62.wmf"/><Relationship Id="rId20" Type="http://schemas.openxmlformats.org/officeDocument/2006/relationships/image" Target="../media/image64.wmf"/><Relationship Id="rId1" Type="http://schemas.openxmlformats.org/officeDocument/2006/relationships/vmlDrawing" Target="../drawings/vmlDrawing12.vml"/><Relationship Id="rId6" Type="http://schemas.openxmlformats.org/officeDocument/2006/relationships/image" Target="../media/image7.png"/><Relationship Id="rId11" Type="http://schemas.openxmlformats.org/officeDocument/2006/relationships/image" Target="../media/image48.jpeg"/><Relationship Id="rId5" Type="http://schemas.openxmlformats.org/officeDocument/2006/relationships/image" Target="../media/image6.png"/><Relationship Id="rId15" Type="http://schemas.openxmlformats.org/officeDocument/2006/relationships/oleObject" Target="../embeddings/oleObject65.bin"/><Relationship Id="rId10" Type="http://schemas.openxmlformats.org/officeDocument/2006/relationships/oleObject" Target="../embeddings/oleObject62.bin"/><Relationship Id="rId19" Type="http://schemas.openxmlformats.org/officeDocument/2006/relationships/oleObject" Target="../embeddings/oleObject67.bin"/><Relationship Id="rId4" Type="http://schemas.openxmlformats.org/officeDocument/2006/relationships/slide" Target="slide11.xml"/><Relationship Id="rId9" Type="http://schemas.openxmlformats.org/officeDocument/2006/relationships/image" Target="../media/image40.wmf"/><Relationship Id="rId14" Type="http://schemas.openxmlformats.org/officeDocument/2006/relationships/image" Target="../media/image61.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67.wmf"/><Relationship Id="rId18" Type="http://schemas.openxmlformats.org/officeDocument/2006/relationships/image" Target="../media/image70.png"/><Relationship Id="rId3" Type="http://schemas.openxmlformats.org/officeDocument/2006/relationships/notesSlide" Target="../notesSlides/notesSlide20.xml"/><Relationship Id="rId21" Type="http://schemas.openxmlformats.org/officeDocument/2006/relationships/image" Target="../media/image73.png"/><Relationship Id="rId7" Type="http://schemas.openxmlformats.org/officeDocument/2006/relationships/image" Target="../media/image8.png"/><Relationship Id="rId12" Type="http://schemas.openxmlformats.org/officeDocument/2006/relationships/oleObject" Target="../embeddings/oleObject70.bin"/><Relationship Id="rId17" Type="http://schemas.openxmlformats.org/officeDocument/2006/relationships/image" Target="../media/image69.wmf"/><Relationship Id="rId2" Type="http://schemas.openxmlformats.org/officeDocument/2006/relationships/slideLayout" Target="../slideLayouts/slideLayout2.xml"/><Relationship Id="rId16" Type="http://schemas.openxmlformats.org/officeDocument/2006/relationships/oleObject" Target="../embeddings/oleObject72.bin"/><Relationship Id="rId20" Type="http://schemas.openxmlformats.org/officeDocument/2006/relationships/image" Target="../media/image72.png"/><Relationship Id="rId1" Type="http://schemas.openxmlformats.org/officeDocument/2006/relationships/vmlDrawing" Target="../drawings/vmlDrawing13.vml"/><Relationship Id="rId6" Type="http://schemas.openxmlformats.org/officeDocument/2006/relationships/image" Target="../media/image7.png"/><Relationship Id="rId11" Type="http://schemas.openxmlformats.org/officeDocument/2006/relationships/image" Target="../media/image66.wmf"/><Relationship Id="rId5" Type="http://schemas.openxmlformats.org/officeDocument/2006/relationships/image" Target="../media/image6.png"/><Relationship Id="rId15" Type="http://schemas.openxmlformats.org/officeDocument/2006/relationships/image" Target="../media/image68.wmf"/><Relationship Id="rId10" Type="http://schemas.openxmlformats.org/officeDocument/2006/relationships/oleObject" Target="../embeddings/oleObject69.bin"/><Relationship Id="rId19" Type="http://schemas.openxmlformats.org/officeDocument/2006/relationships/image" Target="../media/image71.png"/><Relationship Id="rId4" Type="http://schemas.openxmlformats.org/officeDocument/2006/relationships/slide" Target="slide11.xml"/><Relationship Id="rId9" Type="http://schemas.openxmlformats.org/officeDocument/2006/relationships/image" Target="../media/image65.wmf"/><Relationship Id="rId14" Type="http://schemas.openxmlformats.org/officeDocument/2006/relationships/oleObject" Target="../embeddings/oleObject71.bin"/><Relationship Id="rId22"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73.bin"/><Relationship Id="rId13" Type="http://schemas.openxmlformats.org/officeDocument/2006/relationships/image" Target="../media/image77.wmf"/><Relationship Id="rId18" Type="http://schemas.openxmlformats.org/officeDocument/2006/relationships/oleObject" Target="../embeddings/oleObject78.bin"/><Relationship Id="rId26" Type="http://schemas.openxmlformats.org/officeDocument/2006/relationships/oleObject" Target="../embeddings/oleObject82.bin"/><Relationship Id="rId3" Type="http://schemas.openxmlformats.org/officeDocument/2006/relationships/notesSlide" Target="../notesSlides/notesSlide21.xml"/><Relationship Id="rId21" Type="http://schemas.openxmlformats.org/officeDocument/2006/relationships/image" Target="../media/image81.wmf"/><Relationship Id="rId7" Type="http://schemas.openxmlformats.org/officeDocument/2006/relationships/image" Target="../media/image8.png"/><Relationship Id="rId12" Type="http://schemas.openxmlformats.org/officeDocument/2006/relationships/oleObject" Target="../embeddings/oleObject75.bin"/><Relationship Id="rId17" Type="http://schemas.openxmlformats.org/officeDocument/2006/relationships/image" Target="../media/image79.wmf"/><Relationship Id="rId25" Type="http://schemas.openxmlformats.org/officeDocument/2006/relationships/image" Target="../media/image83.wmf"/><Relationship Id="rId2" Type="http://schemas.openxmlformats.org/officeDocument/2006/relationships/slideLayout" Target="../slideLayouts/slideLayout2.xml"/><Relationship Id="rId16" Type="http://schemas.openxmlformats.org/officeDocument/2006/relationships/oleObject" Target="../embeddings/oleObject77.bin"/><Relationship Id="rId20" Type="http://schemas.openxmlformats.org/officeDocument/2006/relationships/oleObject" Target="../embeddings/oleObject79.bin"/><Relationship Id="rId1" Type="http://schemas.openxmlformats.org/officeDocument/2006/relationships/vmlDrawing" Target="../drawings/vmlDrawing14.vml"/><Relationship Id="rId6" Type="http://schemas.openxmlformats.org/officeDocument/2006/relationships/image" Target="../media/image7.png"/><Relationship Id="rId11" Type="http://schemas.openxmlformats.org/officeDocument/2006/relationships/image" Target="../media/image76.wmf"/><Relationship Id="rId24" Type="http://schemas.openxmlformats.org/officeDocument/2006/relationships/oleObject" Target="../embeddings/oleObject81.bin"/><Relationship Id="rId5" Type="http://schemas.openxmlformats.org/officeDocument/2006/relationships/image" Target="../media/image6.png"/><Relationship Id="rId15" Type="http://schemas.openxmlformats.org/officeDocument/2006/relationships/image" Target="../media/image78.wmf"/><Relationship Id="rId23" Type="http://schemas.openxmlformats.org/officeDocument/2006/relationships/image" Target="../media/image82.wmf"/><Relationship Id="rId10" Type="http://schemas.openxmlformats.org/officeDocument/2006/relationships/oleObject" Target="../embeddings/oleObject74.bin"/><Relationship Id="rId19" Type="http://schemas.openxmlformats.org/officeDocument/2006/relationships/image" Target="../media/image80.wmf"/><Relationship Id="rId4" Type="http://schemas.openxmlformats.org/officeDocument/2006/relationships/slide" Target="slide11.xml"/><Relationship Id="rId9" Type="http://schemas.openxmlformats.org/officeDocument/2006/relationships/image" Target="../media/image75.wmf"/><Relationship Id="rId14" Type="http://schemas.openxmlformats.org/officeDocument/2006/relationships/oleObject" Target="../embeddings/oleObject76.bin"/><Relationship Id="rId22" Type="http://schemas.openxmlformats.org/officeDocument/2006/relationships/oleObject" Target="../embeddings/oleObject80.bin"/><Relationship Id="rId27" Type="http://schemas.openxmlformats.org/officeDocument/2006/relationships/image" Target="../media/image84.wmf"/></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5.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6.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1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 Target="slide24.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 Target="slide26.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85.jpeg"/><Relationship Id="rId9" Type="http://schemas.openxmlformats.org/officeDocument/2006/relationships/image" Target="../media/image8.png"/></Relationships>
</file>

<file path=ppt/slides/_rels/slide3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86.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http://www.ixl.com/math/grade-7/simplify-variable-expressions-using-properties" TargetMode="External"/><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commoncoretools.me/tools/" TargetMode="External"/><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13" Type="http://schemas.openxmlformats.org/officeDocument/2006/relationships/image" Target="../media/image12.wmf"/><Relationship Id="rId3" Type="http://schemas.openxmlformats.org/officeDocument/2006/relationships/notesSlide" Target="../notesSlides/notesSlide6.xml"/><Relationship Id="rId7" Type="http://schemas.openxmlformats.org/officeDocument/2006/relationships/image" Target="../media/image8.png"/><Relationship Id="rId12"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13.png"/><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1.wmf"/><Relationship Id="rId5" Type="http://schemas.openxmlformats.org/officeDocument/2006/relationships/image" Target="../media/image6.png"/><Relationship Id="rId15" Type="http://schemas.openxmlformats.org/officeDocument/2006/relationships/slide" Target="slide10.xml"/><Relationship Id="rId10" Type="http://schemas.openxmlformats.org/officeDocument/2006/relationships/oleObject" Target="../embeddings/oleObject2.bin"/><Relationship Id="rId4" Type="http://schemas.openxmlformats.org/officeDocument/2006/relationships/slide" Target="slide11.xml"/><Relationship Id="rId9" Type="http://schemas.openxmlformats.org/officeDocument/2006/relationships/image" Target="../media/image10.wmf"/><Relationship Id="rId14" Type="http://schemas.openxmlformats.org/officeDocument/2006/relationships/slide" Target="slide9.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12.wmf"/><Relationship Id="rId18" Type="http://schemas.openxmlformats.org/officeDocument/2006/relationships/oleObject" Target="../embeddings/oleObject9.bin"/><Relationship Id="rId26" Type="http://schemas.openxmlformats.org/officeDocument/2006/relationships/slide" Target="slide10.xml"/><Relationship Id="rId3" Type="http://schemas.openxmlformats.org/officeDocument/2006/relationships/notesSlide" Target="../notesSlides/notesSlide7.xml"/><Relationship Id="rId21" Type="http://schemas.openxmlformats.org/officeDocument/2006/relationships/image" Target="../media/image17.wmf"/><Relationship Id="rId7" Type="http://schemas.openxmlformats.org/officeDocument/2006/relationships/image" Target="../media/image8.png"/><Relationship Id="rId12" Type="http://schemas.openxmlformats.org/officeDocument/2006/relationships/oleObject" Target="../embeddings/oleObject6.bin"/><Relationship Id="rId17" Type="http://schemas.openxmlformats.org/officeDocument/2006/relationships/image" Target="../media/image15.wmf"/><Relationship Id="rId25" Type="http://schemas.openxmlformats.org/officeDocument/2006/relationships/image" Target="../media/image19.wmf"/><Relationship Id="rId2" Type="http://schemas.openxmlformats.org/officeDocument/2006/relationships/slideLayout" Target="../slideLayouts/slideLayout2.xml"/><Relationship Id="rId16" Type="http://schemas.openxmlformats.org/officeDocument/2006/relationships/oleObject" Target="../embeddings/oleObject8.bin"/><Relationship Id="rId20" Type="http://schemas.openxmlformats.org/officeDocument/2006/relationships/oleObject" Target="../embeddings/oleObject10.bin"/><Relationship Id="rId1" Type="http://schemas.openxmlformats.org/officeDocument/2006/relationships/vmlDrawing" Target="../drawings/vmlDrawing2.vml"/><Relationship Id="rId6" Type="http://schemas.openxmlformats.org/officeDocument/2006/relationships/image" Target="../media/image7.png"/><Relationship Id="rId11" Type="http://schemas.openxmlformats.org/officeDocument/2006/relationships/image" Target="../media/image11.wmf"/><Relationship Id="rId24" Type="http://schemas.openxmlformats.org/officeDocument/2006/relationships/oleObject" Target="../embeddings/oleObject12.bin"/><Relationship Id="rId5" Type="http://schemas.openxmlformats.org/officeDocument/2006/relationships/image" Target="../media/image6.png"/><Relationship Id="rId15" Type="http://schemas.openxmlformats.org/officeDocument/2006/relationships/image" Target="../media/image14.wmf"/><Relationship Id="rId23" Type="http://schemas.openxmlformats.org/officeDocument/2006/relationships/image" Target="../media/image18.wmf"/><Relationship Id="rId10" Type="http://schemas.openxmlformats.org/officeDocument/2006/relationships/oleObject" Target="../embeddings/oleObject5.bin"/><Relationship Id="rId19" Type="http://schemas.openxmlformats.org/officeDocument/2006/relationships/image" Target="../media/image16.wmf"/><Relationship Id="rId4" Type="http://schemas.openxmlformats.org/officeDocument/2006/relationships/slide" Target="slide11.xml"/><Relationship Id="rId9" Type="http://schemas.openxmlformats.org/officeDocument/2006/relationships/image" Target="../media/image10.wmf"/><Relationship Id="rId14" Type="http://schemas.openxmlformats.org/officeDocument/2006/relationships/oleObject" Target="../embeddings/oleObject7.bin"/><Relationship Id="rId22"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600200"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2863" y="0"/>
            <a:ext cx="1481137" cy="183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5"/>
          <p:cNvSpPr txBox="1">
            <a:spLocks noChangeArrowheads="1"/>
          </p:cNvSpPr>
          <p:nvPr/>
        </p:nvSpPr>
        <p:spPr bwMode="auto">
          <a:xfrm>
            <a:off x="2247900" y="38100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000" i="1">
                <a:solidFill>
                  <a:schemeClr val="bg1"/>
                </a:solidFill>
              </a:rPr>
              <a:t>21</a:t>
            </a:r>
            <a:r>
              <a:rPr lang="en-US" sz="4000" i="1" baseline="30000">
                <a:solidFill>
                  <a:schemeClr val="bg1"/>
                </a:solidFill>
              </a:rPr>
              <a:t>st</a:t>
            </a:r>
            <a:r>
              <a:rPr lang="en-US" sz="4000" i="1">
                <a:solidFill>
                  <a:schemeClr val="bg1"/>
                </a:solidFill>
              </a:rPr>
              <a:t> Century Lessons</a:t>
            </a:r>
          </a:p>
        </p:txBody>
      </p:sp>
      <p:sp>
        <p:nvSpPr>
          <p:cNvPr id="12293" name="TextBox 6"/>
          <p:cNvSpPr txBox="1">
            <a:spLocks noChangeArrowheads="1"/>
          </p:cNvSpPr>
          <p:nvPr/>
        </p:nvSpPr>
        <p:spPr bwMode="auto">
          <a:xfrm>
            <a:off x="649288" y="2362200"/>
            <a:ext cx="7620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400" i="1" dirty="0" smtClean="0">
                <a:solidFill>
                  <a:srgbClr val="FFFFFF"/>
                </a:solidFill>
              </a:rPr>
              <a:t>Equivalent Expressions</a:t>
            </a:r>
            <a:endParaRPr lang="en-US" sz="4400" i="1" dirty="0">
              <a:solidFill>
                <a:schemeClr val="bg1"/>
              </a:solidFill>
            </a:endParaRPr>
          </a:p>
        </p:txBody>
      </p:sp>
      <p:sp>
        <p:nvSpPr>
          <p:cNvPr id="12294" name="Rectangle 7"/>
          <p:cNvSpPr>
            <a:spLocks noChangeArrowheads="1"/>
          </p:cNvSpPr>
          <p:nvPr/>
        </p:nvSpPr>
        <p:spPr bwMode="auto">
          <a:xfrm>
            <a:off x="1828800" y="3505200"/>
            <a:ext cx="533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3200" b="1" i="1" u="sng" dirty="0">
                <a:solidFill>
                  <a:schemeClr val="bg1"/>
                </a:solidFill>
              </a:rPr>
              <a:t>Primary Lesson </a:t>
            </a:r>
            <a:r>
              <a:rPr lang="en-US" sz="3200" b="1" i="1" u="sng" dirty="0" err="1">
                <a:solidFill>
                  <a:schemeClr val="bg1"/>
                </a:solidFill>
              </a:rPr>
              <a:t>Designer(s</a:t>
            </a:r>
            <a:r>
              <a:rPr lang="en-US" sz="3200" b="1" i="1" u="sng" dirty="0">
                <a:solidFill>
                  <a:schemeClr val="bg1"/>
                </a:solidFill>
              </a:rPr>
              <a:t>)</a:t>
            </a:r>
            <a:r>
              <a:rPr lang="en-US" sz="3200" b="1" i="1" u="sng" dirty="0" smtClean="0">
                <a:solidFill>
                  <a:schemeClr val="bg1"/>
                </a:solidFill>
              </a:rPr>
              <a:t>:</a:t>
            </a:r>
            <a:endParaRPr lang="en-US" sz="3200" u="sng" dirty="0" smtClean="0">
              <a:solidFill>
                <a:schemeClr val="bg1"/>
              </a:solidFill>
            </a:endParaRPr>
          </a:p>
          <a:p>
            <a:pPr algn="ctr"/>
            <a:endParaRPr lang="en-US" sz="3200" i="1" u="sng" dirty="0" smtClean="0">
              <a:solidFill>
                <a:schemeClr val="bg1"/>
              </a:solidFill>
            </a:endParaRPr>
          </a:p>
          <a:p>
            <a:pPr algn="ctr"/>
            <a:r>
              <a:rPr lang="en-US" sz="3200" i="1" u="sng" dirty="0" smtClean="0">
                <a:solidFill>
                  <a:schemeClr val="bg1"/>
                </a:solidFill>
              </a:rPr>
              <a:t>Kristie </a:t>
            </a:r>
            <a:r>
              <a:rPr lang="en-US" sz="3200" i="1" u="sng" dirty="0" err="1" smtClean="0">
                <a:solidFill>
                  <a:schemeClr val="bg1"/>
                </a:solidFill>
              </a:rPr>
              <a:t>Conners</a:t>
            </a:r>
            <a:endParaRPr lang="en-US" sz="2800" i="1" dirty="0">
              <a:solidFill>
                <a:schemeClr val="bg1"/>
              </a:solidFill>
            </a:endParaRPr>
          </a:p>
        </p:txBody>
      </p:sp>
      <p:pic>
        <p:nvPicPr>
          <p:cNvPr id="12295" name="Picture 8" descr="http://www.tbf.org/uploadedImages/Sub_Site/web_specials/The_Boston_Opportunity_Agenda/Boston-Public-School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2738"/>
            <a:ext cx="14763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0" descr="http://www.ilr.cornell.edu/creditInternships/internships/images/AFT_log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7663" y="5321300"/>
            <a:ext cx="117633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7" name="Slide Number Placeholder 1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8D3A75B6-2C32-4199-AD8C-ABF893494567}" type="slidenum">
              <a:rPr lang="en-US" smtClean="0">
                <a:solidFill>
                  <a:schemeClr val="bg1"/>
                </a:solidFill>
              </a:rPr>
              <a:pPr algn="ctr" eaLnBrk="1" hangingPunct="1"/>
              <a:t>1</a:t>
            </a:fld>
            <a:endParaRPr lang="en-US" smtClean="0">
              <a:solidFill>
                <a:schemeClr val="bg1"/>
              </a:solidFill>
            </a:endParaRPr>
          </a:p>
        </p:txBody>
      </p:sp>
      <p:grpSp>
        <p:nvGrpSpPr>
          <p:cNvPr id="12298" name="Group 9"/>
          <p:cNvGrpSpPr>
            <a:grpSpLocks/>
          </p:cNvGrpSpPr>
          <p:nvPr/>
        </p:nvGrpSpPr>
        <p:grpSpPr bwMode="auto">
          <a:xfrm>
            <a:off x="609600" y="6413500"/>
            <a:ext cx="7402513" cy="387350"/>
            <a:chOff x="609600" y="6414018"/>
            <a:chExt cx="7401771" cy="386725"/>
          </a:xfrm>
        </p:grpSpPr>
        <p:pic>
          <p:nvPicPr>
            <p:cNvPr id="12299" name="Picture 10" descr="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1" descr="r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Picture 12" descr="black.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0" y="642937"/>
            <a:ext cx="8686800" cy="957263"/>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Warm Up</a:t>
            </a:r>
          </a:p>
        </p:txBody>
      </p:sp>
      <p:sp>
        <p:nvSpPr>
          <p:cNvPr id="30723" name="White Background"/>
          <p:cNvSpPr>
            <a:spLocks noChangeArrowheads="1"/>
          </p:cNvSpPr>
          <p:nvPr/>
        </p:nvSpPr>
        <p:spPr bwMode="auto">
          <a:xfrm>
            <a:off x="160338" y="1643063"/>
            <a:ext cx="8686800" cy="4373562"/>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762000"/>
            <a:ext cx="8550275" cy="711200"/>
          </a:xfrm>
          <a:prstGeom prst="rect">
            <a:avLst/>
          </a:prstGeom>
        </p:spPr>
        <p:txBody>
          <a:bodyPr anchor="ctr">
            <a:noAutofit/>
          </a:bodyPr>
          <a:lstStyle/>
          <a:p>
            <a:pPr fontAlgn="auto">
              <a:spcAft>
                <a:spcPts val="0"/>
              </a:spcAft>
              <a:defRPr/>
            </a:pPr>
            <a:r>
              <a:rPr lang="en-US" sz="2000" b="1" i="1" dirty="0" smtClean="0">
                <a:cs typeface="Arial" charset="0"/>
              </a:rPr>
              <a:t>OBJECTIVE: </a:t>
            </a:r>
            <a:r>
              <a:rPr lang="en-US" sz="2000" i="1" dirty="0" smtClean="0"/>
              <a:t>Students will be able to identify when two expressions are equivalent. </a:t>
            </a:r>
          </a:p>
          <a:p>
            <a:pPr fontAlgn="auto">
              <a:spcAft>
                <a:spcPts val="0"/>
              </a:spcAft>
              <a:defRPr/>
            </a:pPr>
            <a:r>
              <a:rPr lang="en-US" sz="2000" b="1" i="1" dirty="0" smtClean="0"/>
              <a:t>Language Objective</a:t>
            </a:r>
            <a:r>
              <a:rPr lang="en-US" sz="2000" i="1" dirty="0" smtClean="0"/>
              <a:t>:  Students will be able to explain in writing why two expressions are equivalent. </a:t>
            </a:r>
            <a:endParaRPr lang="en-US" sz="2000" i="1" dirty="0"/>
          </a:p>
        </p:txBody>
      </p:sp>
      <p:sp>
        <p:nvSpPr>
          <p:cNvPr id="6"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10</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457200" y="1752600"/>
            <a:ext cx="8389938" cy="584776"/>
          </a:xfrm>
          <a:prstGeom prst="rect">
            <a:avLst/>
          </a:prstGeom>
          <a:noFill/>
        </p:spPr>
        <p:txBody>
          <a:bodyPr wrap="square" rtlCol="0">
            <a:spAutoFit/>
          </a:bodyPr>
          <a:lstStyle/>
          <a:p>
            <a:r>
              <a:rPr lang="en-US" sz="3200" b="1" dirty="0" smtClean="0">
                <a:latin typeface="Cambria"/>
                <a:cs typeface="Cambria"/>
              </a:rPr>
              <a:t>Evaluate the following expressions.</a:t>
            </a:r>
            <a:endParaRPr lang="en-US" sz="3200" b="1" dirty="0">
              <a:latin typeface="Cambria"/>
              <a:cs typeface="Cambria"/>
            </a:endParaRPr>
          </a:p>
        </p:txBody>
      </p:sp>
      <p:graphicFrame>
        <p:nvGraphicFramePr>
          <p:cNvPr id="35843" name="Object 3"/>
          <p:cNvGraphicFramePr>
            <a:graphicFrameLocks noChangeAspect="1"/>
          </p:cNvGraphicFramePr>
          <p:nvPr/>
        </p:nvGraphicFramePr>
        <p:xfrm>
          <a:off x="3276600" y="2728912"/>
          <a:ext cx="1830387" cy="547688"/>
        </p:xfrm>
        <a:graphic>
          <a:graphicData uri="http://schemas.openxmlformats.org/presentationml/2006/ole">
            <mc:AlternateContent xmlns:mc="http://schemas.openxmlformats.org/markup-compatibility/2006">
              <mc:Choice xmlns:v="urn:schemas-microsoft-com:vml" Requires="v">
                <p:oleObj spid="_x0000_s174110" name="Equation" r:id="rId8" imgW="508000" imgH="152400" progId="Equation.3">
                  <p:embed/>
                </p:oleObj>
              </mc:Choice>
              <mc:Fallback>
                <p:oleObj name="Equation" r:id="rId8" imgW="508000" imgH="1524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2728912"/>
                        <a:ext cx="1830387"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2590800" y="2630269"/>
            <a:ext cx="685800" cy="646331"/>
          </a:xfrm>
          <a:prstGeom prst="rect">
            <a:avLst/>
          </a:prstGeom>
          <a:noFill/>
        </p:spPr>
        <p:txBody>
          <a:bodyPr wrap="square" rtlCol="0">
            <a:spAutoFit/>
          </a:bodyPr>
          <a:lstStyle/>
          <a:p>
            <a:r>
              <a:rPr lang="en-US" sz="3600" dirty="0" smtClean="0">
                <a:latin typeface="Cambria"/>
                <a:cs typeface="Cambria"/>
              </a:rPr>
              <a:t>2. </a:t>
            </a:r>
            <a:endParaRPr lang="en-US" sz="3600" dirty="0">
              <a:latin typeface="Cambria"/>
              <a:cs typeface="Cambria"/>
            </a:endParaRPr>
          </a:p>
        </p:txBody>
      </p:sp>
      <p:graphicFrame>
        <p:nvGraphicFramePr>
          <p:cNvPr id="147465" name="Object 9"/>
          <p:cNvGraphicFramePr>
            <a:graphicFrameLocks noChangeAspect="1"/>
          </p:cNvGraphicFramePr>
          <p:nvPr/>
        </p:nvGraphicFramePr>
        <p:xfrm>
          <a:off x="3429000" y="3384550"/>
          <a:ext cx="685800" cy="455613"/>
        </p:xfrm>
        <a:graphic>
          <a:graphicData uri="http://schemas.openxmlformats.org/presentationml/2006/ole">
            <mc:AlternateContent xmlns:mc="http://schemas.openxmlformats.org/markup-compatibility/2006">
              <mc:Choice xmlns:v="urn:schemas-microsoft-com:vml" Requires="v">
                <p:oleObj spid="_x0000_s174111" name="Equation" r:id="rId10" imgW="190500" imgH="127000" progId="Equation.3">
                  <p:embed/>
                </p:oleObj>
              </mc:Choice>
              <mc:Fallback>
                <p:oleObj name="Equation" r:id="rId10" imgW="190500" imgH="1270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29000" y="3384550"/>
                        <a:ext cx="68580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 name="TextBox 37"/>
          <p:cNvSpPr txBox="1"/>
          <p:nvPr/>
        </p:nvSpPr>
        <p:spPr>
          <a:xfrm>
            <a:off x="4038600" y="5297269"/>
            <a:ext cx="685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t>35 </a:t>
            </a:r>
            <a:endParaRPr lang="en-US" sz="3600" b="1" dirty="0"/>
          </a:p>
        </p:txBody>
      </p:sp>
      <p:sp>
        <p:nvSpPr>
          <p:cNvPr id="40" name="Agenda Link">
            <a:hlinkClick r:id="rId4" action="ppaction://hlinksldjump"/>
          </p:cNvPr>
          <p:cNvSpPr txBox="1"/>
          <p:nvPr/>
        </p:nvSpPr>
        <p:spPr>
          <a:xfrm>
            <a:off x="2768600" y="6037823"/>
            <a:ext cx="1016000" cy="419100"/>
          </a:xfrm>
          <a:prstGeom prst="rect">
            <a:avLst/>
          </a:prstGeom>
        </p:spPr>
        <p:txBody>
          <a:bodyPr wrap="none" anchor="ctr">
            <a:normAutofit fontScale="70000" lnSpcReduction="20000"/>
          </a:bodyPr>
          <a:lstStyle/>
          <a:p>
            <a:pPr fontAlgn="auto">
              <a:spcAft>
                <a:spcPts val="0"/>
              </a:spcAft>
              <a:defRPr/>
            </a:pPr>
            <a:r>
              <a:rPr lang="en-US" b="1" dirty="0" smtClean="0">
                <a:solidFill>
                  <a:schemeClr val="bg1"/>
                </a:solidFill>
                <a:latin typeface="Perpetua" pitchFamily="18" charset="0"/>
                <a:ea typeface="+mj-ea"/>
                <a:cs typeface="+mj-cs"/>
              </a:rPr>
              <a:t>Distributive</a:t>
            </a:r>
          </a:p>
          <a:p>
            <a:pPr fontAlgn="auto">
              <a:spcAft>
                <a:spcPts val="0"/>
              </a:spcAft>
              <a:defRPr/>
            </a:pPr>
            <a:r>
              <a:rPr lang="en-US" b="1" dirty="0" smtClean="0">
                <a:solidFill>
                  <a:schemeClr val="bg1"/>
                </a:solidFill>
                <a:latin typeface="Perpetua" pitchFamily="18" charset="0"/>
                <a:ea typeface="+mj-ea"/>
                <a:cs typeface="+mj-cs"/>
              </a:rPr>
              <a:t> Property</a:t>
            </a:r>
            <a:endParaRPr lang="en-US" b="1" dirty="0">
              <a:solidFill>
                <a:schemeClr val="bg1"/>
              </a:solidFill>
              <a:latin typeface="Perpetua" pitchFamily="18" charset="0"/>
              <a:ea typeface="+mj-ea"/>
              <a:cs typeface="+mj-cs"/>
            </a:endParaRPr>
          </a:p>
        </p:txBody>
      </p:sp>
      <p:graphicFrame>
        <p:nvGraphicFramePr>
          <p:cNvPr id="149515" name="Object 11"/>
          <p:cNvGraphicFramePr>
            <a:graphicFrameLocks noChangeAspect="1"/>
          </p:cNvGraphicFramePr>
          <p:nvPr/>
        </p:nvGraphicFramePr>
        <p:xfrm>
          <a:off x="4114800" y="4013200"/>
          <a:ext cx="1235075" cy="455612"/>
        </p:xfrm>
        <a:graphic>
          <a:graphicData uri="http://schemas.openxmlformats.org/presentationml/2006/ole">
            <mc:AlternateContent xmlns:mc="http://schemas.openxmlformats.org/markup-compatibility/2006">
              <mc:Choice xmlns:v="urn:schemas-microsoft-com:vml" Requires="v">
                <p:oleObj spid="_x0000_s174112" name="Equation" r:id="rId12" imgW="342900" imgH="127000" progId="Equation.3">
                  <p:embed/>
                </p:oleObj>
              </mc:Choice>
              <mc:Fallback>
                <p:oleObj name="Equation" r:id="rId12" imgW="342900" imgH="1270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114800" y="4013200"/>
                        <a:ext cx="1235075" cy="45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3" name="Group 82"/>
          <p:cNvGrpSpPr/>
          <p:nvPr/>
        </p:nvGrpSpPr>
        <p:grpSpPr>
          <a:xfrm>
            <a:off x="3471862" y="2362200"/>
            <a:ext cx="1376355" cy="373899"/>
            <a:chOff x="1320800" y="2967567"/>
            <a:chExt cx="1711317" cy="373899"/>
          </a:xfrm>
        </p:grpSpPr>
        <p:sp>
          <p:nvSpPr>
            <p:cNvPr id="25" name="Freeform 24"/>
            <p:cNvSpPr/>
            <p:nvPr/>
          </p:nvSpPr>
          <p:spPr>
            <a:xfrm>
              <a:off x="1320800" y="2967567"/>
              <a:ext cx="1587500" cy="283633"/>
            </a:xfrm>
            <a:custGeom>
              <a:avLst/>
              <a:gdLst>
                <a:gd name="connsiteX0" fmla="*/ 0 w 1587500"/>
                <a:gd name="connsiteY0" fmla="*/ 283633 h 283633"/>
                <a:gd name="connsiteX1" fmla="*/ 927100 w 1587500"/>
                <a:gd name="connsiteY1" fmla="*/ 4233 h 283633"/>
                <a:gd name="connsiteX2" fmla="*/ 1587500 w 1587500"/>
                <a:gd name="connsiteY2" fmla="*/ 258233 h 283633"/>
              </a:gdLst>
              <a:ahLst/>
              <a:cxnLst>
                <a:cxn ang="0">
                  <a:pos x="connsiteX0" y="connsiteY0"/>
                </a:cxn>
                <a:cxn ang="0">
                  <a:pos x="connsiteX1" y="connsiteY1"/>
                </a:cxn>
                <a:cxn ang="0">
                  <a:pos x="connsiteX2" y="connsiteY2"/>
                </a:cxn>
              </a:cxnLst>
              <a:rect l="l" t="t" r="r" b="b"/>
              <a:pathLst>
                <a:path w="1587500" h="283633">
                  <a:moveTo>
                    <a:pt x="0" y="283633"/>
                  </a:moveTo>
                  <a:cubicBezTo>
                    <a:pt x="331258" y="146049"/>
                    <a:pt x="662517" y="8466"/>
                    <a:pt x="927100" y="4233"/>
                  </a:cubicBezTo>
                  <a:cubicBezTo>
                    <a:pt x="1191683" y="0"/>
                    <a:pt x="1405467" y="169333"/>
                    <a:pt x="1587500" y="258233"/>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Isosceles Triangle 25"/>
            <p:cNvSpPr/>
            <p:nvPr/>
          </p:nvSpPr>
          <p:spPr>
            <a:xfrm rot="8439627">
              <a:off x="2663423" y="3082615"/>
              <a:ext cx="368694" cy="25885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 name="Group 81"/>
          <p:cNvGrpSpPr/>
          <p:nvPr/>
        </p:nvGrpSpPr>
        <p:grpSpPr>
          <a:xfrm>
            <a:off x="3471862" y="2389716"/>
            <a:ext cx="539165" cy="348501"/>
            <a:chOff x="1308100" y="2995083"/>
            <a:chExt cx="886827" cy="348501"/>
          </a:xfrm>
        </p:grpSpPr>
        <p:sp>
          <p:nvSpPr>
            <p:cNvPr id="28" name="Freeform 27"/>
            <p:cNvSpPr/>
            <p:nvPr/>
          </p:nvSpPr>
          <p:spPr>
            <a:xfrm>
              <a:off x="1308100" y="2995083"/>
              <a:ext cx="749300" cy="256117"/>
            </a:xfrm>
            <a:custGeom>
              <a:avLst/>
              <a:gdLst>
                <a:gd name="connsiteX0" fmla="*/ 0 w 749300"/>
                <a:gd name="connsiteY0" fmla="*/ 256117 h 256117"/>
                <a:gd name="connsiteX1" fmla="*/ 304800 w 749300"/>
                <a:gd name="connsiteY1" fmla="*/ 2117 h 256117"/>
                <a:gd name="connsiteX2" fmla="*/ 749300 w 749300"/>
                <a:gd name="connsiteY2" fmla="*/ 243417 h 256117"/>
              </a:gdLst>
              <a:ahLst/>
              <a:cxnLst>
                <a:cxn ang="0">
                  <a:pos x="connsiteX0" y="connsiteY0"/>
                </a:cxn>
                <a:cxn ang="0">
                  <a:pos x="connsiteX1" y="connsiteY1"/>
                </a:cxn>
                <a:cxn ang="0">
                  <a:pos x="connsiteX2" y="connsiteY2"/>
                </a:cxn>
              </a:cxnLst>
              <a:rect l="l" t="t" r="r" b="b"/>
              <a:pathLst>
                <a:path w="749300" h="256117">
                  <a:moveTo>
                    <a:pt x="0" y="256117"/>
                  </a:moveTo>
                  <a:cubicBezTo>
                    <a:pt x="89958" y="130175"/>
                    <a:pt x="179917" y="4234"/>
                    <a:pt x="304800" y="2117"/>
                  </a:cubicBezTo>
                  <a:cubicBezTo>
                    <a:pt x="429683" y="0"/>
                    <a:pt x="670983" y="198967"/>
                    <a:pt x="749300" y="243417"/>
                  </a:cubicBezTo>
                </a:path>
              </a:pathLst>
            </a:cu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9" name="Isosceles Triangle 28"/>
            <p:cNvSpPr/>
            <p:nvPr/>
          </p:nvSpPr>
          <p:spPr>
            <a:xfrm rot="8439627">
              <a:off x="1826233" y="3084733"/>
              <a:ext cx="368694" cy="258851"/>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aphicFrame>
        <p:nvGraphicFramePr>
          <p:cNvPr id="149523" name="Object 19"/>
          <p:cNvGraphicFramePr>
            <a:graphicFrameLocks noChangeAspect="1"/>
          </p:cNvGraphicFramePr>
          <p:nvPr/>
        </p:nvGraphicFramePr>
        <p:xfrm>
          <a:off x="4114800" y="3446463"/>
          <a:ext cx="411163" cy="363537"/>
        </p:xfrm>
        <a:graphic>
          <a:graphicData uri="http://schemas.openxmlformats.org/presentationml/2006/ole">
            <mc:AlternateContent xmlns:mc="http://schemas.openxmlformats.org/markup-compatibility/2006">
              <mc:Choice xmlns:v="urn:schemas-microsoft-com:vml" Requires="v">
                <p:oleObj spid="_x0000_s174113" name="Equation" r:id="rId14" imgW="114300" imgH="101600" progId="Equation.3">
                  <p:embed/>
                </p:oleObj>
              </mc:Choice>
              <mc:Fallback>
                <p:oleObj name="Equation" r:id="rId14" imgW="114300" imgH="1016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4800" y="3446463"/>
                        <a:ext cx="411163"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24" name="Object 20"/>
          <p:cNvGraphicFramePr>
            <a:graphicFrameLocks noChangeAspect="1"/>
          </p:cNvGraphicFramePr>
          <p:nvPr/>
        </p:nvGraphicFramePr>
        <p:xfrm>
          <a:off x="4419600" y="3392487"/>
          <a:ext cx="914400" cy="455613"/>
        </p:xfrm>
        <a:graphic>
          <a:graphicData uri="http://schemas.openxmlformats.org/presentationml/2006/ole">
            <mc:AlternateContent xmlns:mc="http://schemas.openxmlformats.org/markup-compatibility/2006">
              <mc:Choice xmlns:v="urn:schemas-microsoft-com:vml" Requires="v">
                <p:oleObj spid="_x0000_s174114" name="Equation" r:id="rId16" imgW="254000" imgH="127000" progId="Equation.3">
                  <p:embed/>
                </p:oleObj>
              </mc:Choice>
              <mc:Fallback>
                <p:oleObj name="Equation" r:id="rId16" imgW="254000" imgH="127000" progId="Equation.3">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19600" y="3392487"/>
                        <a:ext cx="914400"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9526" name="Object 22"/>
          <p:cNvGraphicFramePr>
            <a:graphicFrameLocks noChangeAspect="1"/>
          </p:cNvGraphicFramePr>
          <p:nvPr/>
        </p:nvGraphicFramePr>
        <p:xfrm>
          <a:off x="3276600" y="3989387"/>
          <a:ext cx="549275" cy="455613"/>
        </p:xfrm>
        <a:graphic>
          <a:graphicData uri="http://schemas.openxmlformats.org/presentationml/2006/ole">
            <mc:AlternateContent xmlns:mc="http://schemas.openxmlformats.org/markup-compatibility/2006">
              <mc:Choice xmlns:v="urn:schemas-microsoft-com:vml" Requires="v">
                <p:oleObj spid="_x0000_s174115" name="Equation" r:id="rId18" imgW="152400" imgH="127000" progId="Equation.3">
                  <p:embed/>
                </p:oleObj>
              </mc:Choice>
              <mc:Fallback>
                <p:oleObj name="Equation" r:id="rId18" imgW="152400" imgH="127000" progId="Equation.3">
                  <p:embed/>
                  <p:pic>
                    <p:nvPicPr>
                      <p:cNvPr id="0"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276600" y="3989387"/>
                        <a:ext cx="549275"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3" name="TextBox 32"/>
          <p:cNvSpPr txBox="1"/>
          <p:nvPr/>
        </p:nvSpPr>
        <p:spPr>
          <a:xfrm>
            <a:off x="6150697" y="2438400"/>
            <a:ext cx="1697903" cy="769441"/>
          </a:xfrm>
          <a:prstGeom prst="rect">
            <a:avLst/>
          </a:prstGeom>
          <a:noFill/>
        </p:spPr>
        <p:txBody>
          <a:bodyPr wrap="square" rtlCol="0">
            <a:spAutoFit/>
          </a:bodyPr>
          <a:lstStyle/>
          <a:p>
            <a:r>
              <a:rPr lang="en-US" sz="4400" dirty="0" err="1" smtClean="0">
                <a:latin typeface="Cambria"/>
                <a:cs typeface="Cambria"/>
              </a:rPr>
              <a:t>x</a:t>
            </a:r>
            <a:r>
              <a:rPr lang="en-US" sz="4400" dirty="0" smtClean="0">
                <a:latin typeface="Cambria"/>
                <a:cs typeface="Cambria"/>
              </a:rPr>
              <a:t> = </a:t>
            </a:r>
            <a:r>
              <a:rPr lang="en-US" sz="4400" dirty="0" smtClean="0">
                <a:solidFill>
                  <a:schemeClr val="accent2"/>
                </a:solidFill>
                <a:latin typeface="Cambria"/>
                <a:cs typeface="Cambria"/>
              </a:rPr>
              <a:t>4</a:t>
            </a:r>
            <a:endParaRPr lang="en-US" sz="4400" dirty="0">
              <a:solidFill>
                <a:schemeClr val="accent2"/>
              </a:solidFill>
              <a:latin typeface="Cambria"/>
              <a:cs typeface="Cambria"/>
            </a:endParaRPr>
          </a:p>
        </p:txBody>
      </p:sp>
      <p:sp>
        <p:nvSpPr>
          <p:cNvPr id="34" name="TextBox 33"/>
          <p:cNvSpPr txBox="1"/>
          <p:nvPr/>
        </p:nvSpPr>
        <p:spPr>
          <a:xfrm>
            <a:off x="6972300" y="2438400"/>
            <a:ext cx="631103" cy="769441"/>
          </a:xfrm>
          <a:prstGeom prst="rect">
            <a:avLst/>
          </a:prstGeom>
          <a:noFill/>
        </p:spPr>
        <p:txBody>
          <a:bodyPr wrap="square" rtlCol="0">
            <a:spAutoFit/>
          </a:bodyPr>
          <a:lstStyle/>
          <a:p>
            <a:r>
              <a:rPr lang="en-US" sz="4400" dirty="0" smtClean="0">
                <a:solidFill>
                  <a:srgbClr val="C0504D"/>
                </a:solidFill>
                <a:latin typeface="Cambria"/>
                <a:cs typeface="Cambria"/>
              </a:rPr>
              <a:t>4</a:t>
            </a:r>
            <a:endParaRPr lang="en-US" sz="4400" dirty="0">
              <a:solidFill>
                <a:srgbClr val="C0504D"/>
              </a:solidFill>
              <a:latin typeface="Cambria"/>
              <a:cs typeface="Cambria"/>
            </a:endParaRPr>
          </a:p>
        </p:txBody>
      </p:sp>
      <p:graphicFrame>
        <p:nvGraphicFramePr>
          <p:cNvPr id="149528" name="Object 24"/>
          <p:cNvGraphicFramePr>
            <a:graphicFrameLocks noChangeAspect="1"/>
          </p:cNvGraphicFramePr>
          <p:nvPr/>
        </p:nvGraphicFramePr>
        <p:xfrm>
          <a:off x="4114800" y="4648200"/>
          <a:ext cx="412750" cy="363538"/>
        </p:xfrm>
        <a:graphic>
          <a:graphicData uri="http://schemas.openxmlformats.org/presentationml/2006/ole">
            <mc:AlternateContent xmlns:mc="http://schemas.openxmlformats.org/markup-compatibility/2006">
              <mc:Choice xmlns:v="urn:schemas-microsoft-com:vml" Requires="v">
                <p:oleObj spid="_x0000_s174116" name="Equation" r:id="rId20" imgW="114300" imgH="101600" progId="Equation.3">
                  <p:embed/>
                </p:oleObj>
              </mc:Choice>
              <mc:Fallback>
                <p:oleObj name="Equation" r:id="rId20" imgW="114300" imgH="1016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14800" y="4648200"/>
                        <a:ext cx="412750"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7" name="Picture 36" descr="20.png"/>
          <p:cNvPicPr>
            <a:picLocks noChangeAspect="1"/>
          </p:cNvPicPr>
          <p:nvPr/>
        </p:nvPicPr>
        <p:blipFill>
          <a:blip r:embed="rId21"/>
          <a:stretch>
            <a:fillRect/>
          </a:stretch>
        </p:blipFill>
        <p:spPr>
          <a:xfrm>
            <a:off x="3429000" y="3987800"/>
            <a:ext cx="650875" cy="469900"/>
          </a:xfrm>
          <a:prstGeom prst="rect">
            <a:avLst/>
          </a:prstGeom>
        </p:spPr>
      </p:pic>
      <p:pic>
        <p:nvPicPr>
          <p:cNvPr id="39" name="Picture 38" descr="15.png"/>
          <p:cNvPicPr>
            <a:picLocks noChangeAspect="1"/>
          </p:cNvPicPr>
          <p:nvPr/>
        </p:nvPicPr>
        <p:blipFill>
          <a:blip r:embed="rId22"/>
          <a:stretch>
            <a:fillRect/>
          </a:stretch>
        </p:blipFill>
        <p:spPr>
          <a:xfrm>
            <a:off x="4502150" y="4013200"/>
            <a:ext cx="603250" cy="469900"/>
          </a:xfrm>
          <a:prstGeom prst="rect">
            <a:avLst/>
          </a:prstGeom>
        </p:spPr>
      </p:pic>
      <p:sp>
        <p:nvSpPr>
          <p:cNvPr id="41" name="TextBox 40">
            <a:hlinkClick r:id="rId23" action="ppaction://hlinksldjump"/>
          </p:cNvPr>
          <p:cNvSpPr txBox="1"/>
          <p:nvPr/>
        </p:nvSpPr>
        <p:spPr>
          <a:xfrm>
            <a:off x="6070600" y="5358824"/>
            <a:ext cx="2921000" cy="584776"/>
          </a:xfrm>
          <a:prstGeom prst="rect">
            <a:avLst/>
          </a:prstGeom>
          <a:noFill/>
        </p:spPr>
        <p:txBody>
          <a:bodyPr wrap="square" rtlCol="0">
            <a:spAutoFit/>
          </a:bodyPr>
          <a:lstStyle/>
          <a:p>
            <a:r>
              <a:rPr lang="en-US" sz="3200" u="sng" dirty="0" smtClean="0"/>
              <a:t>Press to return</a:t>
            </a:r>
            <a:endParaRPr lang="en-US" sz="3200" u="sng"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4746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952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495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95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95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grpId="0" nodeType="clickEffect">
                                  <p:stCondLst>
                                    <p:cond delay="0"/>
                                  </p:stCondLst>
                                  <p:childTnLst>
                                    <p:animMotion origin="layout" path="M 1.38889E-6 -4.07407E-6 L -0.36372 0.19954 " pathEditMode="relative" rAng="0" ptsTypes="AA">
                                      <p:cBhvr>
                                        <p:cTn id="30" dur="1000" fill="hold"/>
                                        <p:tgtEl>
                                          <p:spTgt spid="34"/>
                                        </p:tgtEl>
                                        <p:attrNameLst>
                                          <p:attrName>ppt_x</p:attrName>
                                          <p:attrName>ppt_y</p:attrName>
                                        </p:attrNameLst>
                                      </p:cBhvr>
                                      <p:rCtr x="-182" y="100"/>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0" presetClass="path" presetSubtype="0" accel="50000" decel="50000" fill="hold" nodeType="withEffect">
                                  <p:stCondLst>
                                    <p:cond delay="0"/>
                                  </p:stCondLst>
                                  <p:childTnLst>
                                    <p:animMotion origin="layout" path="M -3.05556E-6 -3.7037E-6 L -3.05556E-6 0.08079 " pathEditMode="relative" ptsTypes="AA">
                                      <p:cBhvr>
                                        <p:cTn id="36" dur="1000" fill="hold"/>
                                        <p:tgtEl>
                                          <p:spTgt spid="37"/>
                                        </p:tgtEl>
                                        <p:attrNameLst>
                                          <p:attrName>ppt_x</p:attrName>
                                          <p:attrName>ppt_y</p:attrName>
                                        </p:attrNameLst>
                                      </p:cBhvr>
                                    </p:animMotion>
                                  </p:childTnLst>
                                </p:cTn>
                              </p:par>
                            </p:childTnLst>
                          </p:cTn>
                        </p:par>
                        <p:par>
                          <p:cTn id="37" fill="hold">
                            <p:stCondLst>
                              <p:cond delay="1000"/>
                            </p:stCondLst>
                            <p:childTnLst>
                              <p:par>
                                <p:cTn id="38" presetID="1" presetClass="entr" presetSubtype="0" fill="hold" nodeType="afterEffect">
                                  <p:stCondLst>
                                    <p:cond delay="0"/>
                                  </p:stCondLst>
                                  <p:childTnLst>
                                    <p:set>
                                      <p:cBhvr>
                                        <p:cTn id="39" dur="1" fill="hold">
                                          <p:stCondLst>
                                            <p:cond delay="0"/>
                                          </p:stCondLst>
                                        </p:cTn>
                                        <p:tgtEl>
                                          <p:spTgt spid="14952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childTnLst>
                                </p:cTn>
                              </p:par>
                              <p:par>
                                <p:cTn id="44" presetID="0" presetClass="path" presetSubtype="0" accel="50000" decel="50000" fill="hold" nodeType="withEffect">
                                  <p:stCondLst>
                                    <p:cond delay="0"/>
                                  </p:stCondLst>
                                  <p:childTnLst>
                                    <p:animMotion origin="layout" path="M 2.77778E-6 -0.0037 L -0.00035 0.07686 " pathEditMode="relative" rAng="0" ptsTypes="AA">
                                      <p:cBhvr>
                                        <p:cTn id="45" dur="1000" fill="hold"/>
                                        <p:tgtEl>
                                          <p:spTgt spid="39"/>
                                        </p:tgtEl>
                                        <p:attrNameLst>
                                          <p:attrName>ppt_x</p:attrName>
                                          <p:attrName>ppt_y</p:attrName>
                                        </p:attrNameLst>
                                      </p:cBhvr>
                                      <p:rCtr x="0" y="40"/>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age Title"/>
          <p:cNvSpPr>
            <a:spLocks noGrp="1"/>
          </p:cNvSpPr>
          <p:nvPr>
            <p:ph type="title" idx="4294967295"/>
          </p:nvPr>
        </p:nvSpPr>
        <p:spPr>
          <a:xfrm>
            <a:off x="152400" y="127000"/>
            <a:ext cx="8229600" cy="639763"/>
          </a:xfrm>
        </p:spPr>
        <p:txBody>
          <a:bodyPr/>
          <a:lstStyle/>
          <a:p>
            <a:pPr algn="l"/>
            <a:r>
              <a:rPr lang="en-US" sz="3200" b="1" smtClean="0">
                <a:solidFill>
                  <a:schemeClr val="bg1"/>
                </a:solidFill>
                <a:ea typeface="ＭＳ Ｐゴシック" charset="-128"/>
              </a:rPr>
              <a:t>Agenda:</a:t>
            </a:r>
          </a:p>
        </p:txBody>
      </p:sp>
      <p:sp>
        <p:nvSpPr>
          <p:cNvPr id="20483" name="Warm Up Link">
            <a:hlinkClick r:id="rId3" action="ppaction://hlinksldjump"/>
          </p:cNvPr>
          <p:cNvSpPr txBox="1">
            <a:spLocks noChangeArrowheads="1"/>
          </p:cNvSpPr>
          <p:nvPr/>
        </p:nvSpPr>
        <p:spPr bwMode="auto">
          <a:xfrm>
            <a:off x="76200" y="1828800"/>
            <a:ext cx="17526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400" dirty="0">
                <a:solidFill>
                  <a:srgbClr val="FFFF00"/>
                </a:solidFill>
              </a:rPr>
              <a:t>1) Warm Up </a:t>
            </a:r>
            <a:endParaRPr lang="en-US" sz="2400" dirty="0">
              <a:solidFill>
                <a:schemeClr val="bg1"/>
              </a:solidFill>
            </a:endParaRPr>
          </a:p>
        </p:txBody>
      </p:sp>
      <p:sp>
        <p:nvSpPr>
          <p:cNvPr id="20484" name="Launch Link">
            <a:hlinkClick r:id="rId4" action="ppaction://hlinksldjump"/>
          </p:cNvPr>
          <p:cNvSpPr txBox="1">
            <a:spLocks noChangeArrowheads="1"/>
          </p:cNvSpPr>
          <p:nvPr/>
        </p:nvSpPr>
        <p:spPr bwMode="auto">
          <a:xfrm>
            <a:off x="76200" y="2298700"/>
            <a:ext cx="4699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2) Launch</a:t>
            </a:r>
            <a:endParaRPr lang="en-US" sz="2400" dirty="0">
              <a:solidFill>
                <a:schemeClr val="bg1"/>
              </a:solidFill>
            </a:endParaRPr>
          </a:p>
        </p:txBody>
      </p:sp>
      <p:sp>
        <p:nvSpPr>
          <p:cNvPr id="20485" name="Explore Link">
            <a:hlinkClick r:id="rId5" action="ppaction://hlinksldjump"/>
          </p:cNvPr>
          <p:cNvSpPr txBox="1">
            <a:spLocks noChangeArrowheads="1"/>
          </p:cNvSpPr>
          <p:nvPr/>
        </p:nvSpPr>
        <p:spPr bwMode="auto">
          <a:xfrm>
            <a:off x="76200" y="2895600"/>
            <a:ext cx="58674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3) Explore </a:t>
            </a:r>
            <a:endParaRPr lang="en-US" sz="2400" dirty="0">
              <a:solidFill>
                <a:schemeClr val="bg1"/>
              </a:solidFill>
            </a:endParaRPr>
          </a:p>
        </p:txBody>
      </p:sp>
      <p:sp>
        <p:nvSpPr>
          <p:cNvPr id="20486" name="Summary Link">
            <a:hlinkClick r:id="rId6" action="ppaction://hlinksldjump"/>
          </p:cNvPr>
          <p:cNvSpPr txBox="1">
            <a:spLocks noChangeArrowheads="1"/>
          </p:cNvSpPr>
          <p:nvPr/>
        </p:nvSpPr>
        <p:spPr bwMode="auto">
          <a:xfrm>
            <a:off x="76200" y="3733800"/>
            <a:ext cx="61722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4) Summary</a:t>
            </a:r>
          </a:p>
        </p:txBody>
      </p:sp>
      <p:sp>
        <p:nvSpPr>
          <p:cNvPr id="20487" name="Practice Link">
            <a:hlinkClick r:id="rId7" action="ppaction://hlinksldjump"/>
          </p:cNvPr>
          <p:cNvSpPr txBox="1">
            <a:spLocks noChangeArrowheads="1"/>
          </p:cNvSpPr>
          <p:nvPr/>
        </p:nvSpPr>
        <p:spPr bwMode="auto">
          <a:xfrm>
            <a:off x="76200" y="4465638"/>
            <a:ext cx="3429000"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5) Practice</a:t>
            </a:r>
          </a:p>
        </p:txBody>
      </p:sp>
      <p:sp>
        <p:nvSpPr>
          <p:cNvPr id="20488" name="Assessment Link">
            <a:hlinkClick r:id="rId8" action="ppaction://hlinksldjump"/>
          </p:cNvPr>
          <p:cNvSpPr txBox="1">
            <a:spLocks noChangeArrowheads="1"/>
          </p:cNvSpPr>
          <p:nvPr/>
        </p:nvSpPr>
        <p:spPr bwMode="auto">
          <a:xfrm>
            <a:off x="76200" y="5003800"/>
            <a:ext cx="3581400"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marL="609600" indent="-609600"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Clr>
                <a:schemeClr val="bg1"/>
              </a:buClr>
            </a:pPr>
            <a:r>
              <a:rPr lang="en-US" sz="2400" dirty="0">
                <a:solidFill>
                  <a:srgbClr val="FFFF00"/>
                </a:solidFill>
              </a:rPr>
              <a:t>6) Assessment</a:t>
            </a:r>
            <a:endParaRPr lang="en-US" sz="2400" dirty="0">
              <a:solidFill>
                <a:schemeClr val="bg1"/>
              </a:solidFill>
            </a:endParaRPr>
          </a:p>
        </p:txBody>
      </p:sp>
      <p:sp>
        <p:nvSpPr>
          <p:cNvPr id="20489" name="Slide Number Placeholder 20"/>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AAE38FB8-AB62-4277-96D5-80A9F5AD35FB}" type="slidenum">
              <a:rPr lang="en-US" smtClean="0">
                <a:solidFill>
                  <a:schemeClr val="bg1"/>
                </a:solidFill>
              </a:rPr>
              <a:pPr algn="ctr" eaLnBrk="1" hangingPunct="1"/>
              <a:t>11</a:t>
            </a:fld>
            <a:endParaRPr lang="en-US" smtClean="0">
              <a:solidFill>
                <a:schemeClr val="bg1"/>
              </a:solidFill>
            </a:endParaRPr>
          </a:p>
        </p:txBody>
      </p:sp>
      <p:sp>
        <p:nvSpPr>
          <p:cNvPr id="12" name="Green Background"/>
          <p:cNvSpPr>
            <a:spLocks noChangeArrowheads="1"/>
          </p:cNvSpPr>
          <p:nvPr/>
        </p:nvSpPr>
        <p:spPr bwMode="auto">
          <a:xfrm>
            <a:off x="228600" y="766764"/>
            <a:ext cx="8686800" cy="876300"/>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grpSp>
        <p:nvGrpSpPr>
          <p:cNvPr id="20492" name="Group 13"/>
          <p:cNvGrpSpPr>
            <a:grpSpLocks/>
          </p:cNvGrpSpPr>
          <p:nvPr/>
        </p:nvGrpSpPr>
        <p:grpSpPr bwMode="auto">
          <a:xfrm>
            <a:off x="609600" y="6413500"/>
            <a:ext cx="7402513" cy="387350"/>
            <a:chOff x="609600" y="6414018"/>
            <a:chExt cx="7401771" cy="386725"/>
          </a:xfrm>
        </p:grpSpPr>
        <p:pic>
          <p:nvPicPr>
            <p:cNvPr id="20493" name="Picture 14" descr="blue.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5" descr="red.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black.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Objective"/>
          <p:cNvSpPr txBox="1"/>
          <p:nvPr/>
        </p:nvSpPr>
        <p:spPr>
          <a:xfrm>
            <a:off x="296863" y="766763"/>
            <a:ext cx="8550275" cy="866775"/>
          </a:xfrm>
          <a:prstGeom prst="rect">
            <a:avLst/>
          </a:prstGeom>
        </p:spPr>
        <p:txBody>
          <a:bodyPr anchor="ctr">
            <a:normAutofit fontScale="85000" lnSpcReduction="20000"/>
          </a:bodyPr>
          <a:lstStyle/>
          <a:p>
            <a:pPr fontAlgn="auto">
              <a:spcAft>
                <a:spcPts val="0"/>
              </a:spcAft>
              <a:defRPr/>
            </a:pPr>
            <a:r>
              <a:rPr lang="en-US" sz="2400" b="1" i="1" dirty="0" smtClean="0">
                <a:cs typeface="Arial" charset="0"/>
              </a:rPr>
              <a:t>OBJECTIVE: </a:t>
            </a:r>
            <a:r>
              <a:rPr lang="en-US" sz="2400" i="1" dirty="0" smtClean="0"/>
              <a:t>Students will be able to identify when two expressions are equivalent. </a:t>
            </a:r>
          </a:p>
          <a:p>
            <a:pPr fontAlgn="auto">
              <a:spcAft>
                <a:spcPts val="0"/>
              </a:spcAft>
              <a:defRPr/>
            </a:pPr>
            <a:r>
              <a:rPr lang="en-US" sz="2400" b="1" i="1" dirty="0" smtClean="0"/>
              <a:t>Language Objective</a:t>
            </a:r>
            <a:r>
              <a:rPr lang="en-US" sz="2400" i="1" dirty="0" smtClean="0"/>
              <a:t>:  Students will be able to explain in writing why two expressions are equivalent. </a:t>
            </a:r>
            <a:endParaRPr lang="en-US" sz="2400" i="1" dirty="0"/>
          </a:p>
        </p:txBody>
      </p:sp>
      <p:sp>
        <p:nvSpPr>
          <p:cNvPr id="16" name="Page Title"/>
          <p:cNvSpPr txBox="1">
            <a:spLocks/>
          </p:cNvSpPr>
          <p:nvPr/>
        </p:nvSpPr>
        <p:spPr bwMode="auto">
          <a:xfrm>
            <a:off x="2057400" y="1752600"/>
            <a:ext cx="2362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Individual</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8" name="Page Title"/>
          <p:cNvSpPr txBox="1">
            <a:spLocks/>
          </p:cNvSpPr>
          <p:nvPr/>
        </p:nvSpPr>
        <p:spPr bwMode="auto">
          <a:xfrm>
            <a:off x="2057400" y="2286000"/>
            <a:ext cx="4953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0" hangingPunct="0">
              <a:defRPr/>
            </a:pPr>
            <a:r>
              <a:rPr lang="en-US" sz="2400" dirty="0" smtClean="0">
                <a:solidFill>
                  <a:schemeClr val="bg1"/>
                </a:solidFill>
                <a:cs typeface="ＭＳ Ｐゴシック" charset="0"/>
              </a:rPr>
              <a:t>A Disagreement- </a:t>
            </a:r>
            <a:r>
              <a:rPr lang="en-US" sz="2400" dirty="0" smtClean="0">
                <a:solidFill>
                  <a:schemeClr val="bg1"/>
                </a:solidFill>
                <a:latin typeface="+mj-lt"/>
                <a:cs typeface="ＭＳ Ｐゴシック" charset="0"/>
              </a:rPr>
              <a:t>Whole Class</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19" name="Page Title"/>
          <p:cNvSpPr txBox="1">
            <a:spLocks/>
          </p:cNvSpPr>
          <p:nvPr/>
        </p:nvSpPr>
        <p:spPr bwMode="auto">
          <a:xfrm>
            <a:off x="2057400" y="3017837"/>
            <a:ext cx="6629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Which Mathematical Statement is True?-</a:t>
            </a:r>
          </a:p>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Partners</a:t>
            </a:r>
          </a:p>
        </p:txBody>
      </p:sp>
      <p:sp>
        <p:nvSpPr>
          <p:cNvPr id="20" name="Page Title"/>
          <p:cNvSpPr txBox="1">
            <a:spLocks/>
          </p:cNvSpPr>
          <p:nvPr/>
        </p:nvSpPr>
        <p:spPr bwMode="auto">
          <a:xfrm>
            <a:off x="2057774" y="3856037"/>
            <a:ext cx="6857626"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eaLnBrk="0" hangingPunct="0">
              <a:defRPr/>
            </a:pPr>
            <a:r>
              <a:rPr lang="en-US" sz="2400" dirty="0" smtClean="0">
                <a:solidFill>
                  <a:schemeClr val="bg1"/>
                </a:solidFill>
                <a:cs typeface="ＭＳ Ｐゴシック" charset="0"/>
              </a:rPr>
              <a:t>Which Mathematical Statement is True?</a:t>
            </a:r>
            <a:r>
              <a:rPr lang="en-US" sz="2400" dirty="0" smtClean="0">
                <a:solidFill>
                  <a:schemeClr val="bg1"/>
                </a:solidFill>
                <a:latin typeface="+mj-lt"/>
                <a:cs typeface="ＭＳ Ｐゴシック" charset="0"/>
              </a:rPr>
              <a:t>-</a:t>
            </a:r>
          </a:p>
          <a:p>
            <a:pPr lvl="0" eaLnBrk="0" hangingPunct="0">
              <a:defRPr/>
            </a:pPr>
            <a:r>
              <a:rPr lang="en-US" sz="2400" dirty="0" smtClean="0">
                <a:solidFill>
                  <a:schemeClr val="bg1"/>
                </a:solidFill>
                <a:latin typeface="+mj-lt"/>
                <a:cs typeface="ＭＳ Ｐゴシック" charset="0"/>
              </a:rPr>
              <a:t>Whole Class</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21" name="Page Title"/>
          <p:cNvSpPr txBox="1">
            <a:spLocks/>
          </p:cNvSpPr>
          <p:nvPr/>
        </p:nvSpPr>
        <p:spPr bwMode="auto">
          <a:xfrm>
            <a:off x="2057774" y="4389437"/>
            <a:ext cx="5409826"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Matching- Partners</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22" name="Page Title"/>
          <p:cNvSpPr txBox="1">
            <a:spLocks/>
          </p:cNvSpPr>
          <p:nvPr/>
        </p:nvSpPr>
        <p:spPr bwMode="auto">
          <a:xfrm>
            <a:off x="2057774" y="4922837"/>
            <a:ext cx="5409826"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Exit Slip- Individual, Whole Class</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23" name="Page Title"/>
          <p:cNvSpPr txBox="1">
            <a:spLocks/>
          </p:cNvSpPr>
          <p:nvPr/>
        </p:nvSpPr>
        <p:spPr bwMode="auto">
          <a:xfrm>
            <a:off x="7543800" y="1752600"/>
            <a:ext cx="152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4 minutes</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24" name="Page Title"/>
          <p:cNvSpPr txBox="1">
            <a:spLocks/>
          </p:cNvSpPr>
          <p:nvPr/>
        </p:nvSpPr>
        <p:spPr bwMode="auto">
          <a:xfrm>
            <a:off x="7543800" y="2255837"/>
            <a:ext cx="152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4 minutes</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25" name="Page Title"/>
          <p:cNvSpPr txBox="1">
            <a:spLocks/>
          </p:cNvSpPr>
          <p:nvPr/>
        </p:nvSpPr>
        <p:spPr bwMode="auto">
          <a:xfrm>
            <a:off x="7543800" y="3703637"/>
            <a:ext cx="19812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13 minutes</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26" name="Page Title"/>
          <p:cNvSpPr txBox="1">
            <a:spLocks/>
          </p:cNvSpPr>
          <p:nvPr/>
        </p:nvSpPr>
        <p:spPr bwMode="auto">
          <a:xfrm>
            <a:off x="7543800" y="2819400"/>
            <a:ext cx="16764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20 minutes</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27" name="Page Title"/>
          <p:cNvSpPr txBox="1">
            <a:spLocks/>
          </p:cNvSpPr>
          <p:nvPr/>
        </p:nvSpPr>
        <p:spPr bwMode="auto">
          <a:xfrm>
            <a:off x="7543800" y="4343400"/>
            <a:ext cx="18288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15 minutes</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
        <p:nvSpPr>
          <p:cNvPr id="28" name="Page Title"/>
          <p:cNvSpPr txBox="1">
            <a:spLocks/>
          </p:cNvSpPr>
          <p:nvPr/>
        </p:nvSpPr>
        <p:spPr bwMode="auto">
          <a:xfrm>
            <a:off x="7543800" y="4846637"/>
            <a:ext cx="15240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2400" dirty="0" smtClean="0">
                <a:solidFill>
                  <a:schemeClr val="bg1"/>
                </a:solidFill>
                <a:latin typeface="+mj-lt"/>
                <a:cs typeface="ＭＳ Ｐゴシック" charset="0"/>
              </a:rPr>
              <a:t>4 minutes</a:t>
            </a:r>
            <a:endParaRPr kumimoji="0" lang="en-US" sz="2400"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White Background"/>
          <p:cNvSpPr>
            <a:spLocks noChangeArrowheads="1"/>
          </p:cNvSpPr>
          <p:nvPr/>
        </p:nvSpPr>
        <p:spPr bwMode="auto">
          <a:xfrm>
            <a:off x="381000" y="642938"/>
            <a:ext cx="8686800" cy="5376862"/>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dirty="0"/>
          </a:p>
        </p:txBody>
      </p:sp>
      <p:sp>
        <p:nvSpPr>
          <p:cNvPr id="6"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12</a:t>
            </a:fld>
            <a:endParaRPr lang="en-US" smtClean="0">
              <a:solidFill>
                <a:schemeClr val="bg1"/>
              </a:solidFill>
            </a:endParaRPr>
          </a:p>
        </p:txBody>
      </p:sp>
      <p:grpSp>
        <p:nvGrpSpPr>
          <p:cNvPr id="2" name="Group 7"/>
          <p:cNvGrpSpPr>
            <a:grpSpLocks/>
          </p:cNvGrpSpPr>
          <p:nvPr/>
        </p:nvGrpSpPr>
        <p:grpSpPr bwMode="auto">
          <a:xfrm>
            <a:off x="598487" y="6413500"/>
            <a:ext cx="7402513" cy="387350"/>
            <a:chOff x="609600" y="6414018"/>
            <a:chExt cx="7401771" cy="386725"/>
          </a:xfrm>
        </p:grpSpPr>
        <p:pic>
          <p:nvPicPr>
            <p:cNvPr id="19465"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533400" y="762000"/>
            <a:ext cx="8542338" cy="892552"/>
          </a:xfrm>
          <a:prstGeom prst="rect">
            <a:avLst/>
          </a:prstGeom>
          <a:noFill/>
        </p:spPr>
        <p:txBody>
          <a:bodyPr wrap="square" rtlCol="0">
            <a:spAutoFit/>
          </a:bodyPr>
          <a:lstStyle/>
          <a:p>
            <a:r>
              <a:rPr lang="en-US" sz="2600" b="1" dirty="0" smtClean="0">
                <a:latin typeface="Cambria" pitchFamily="18" charset="0"/>
              </a:rPr>
              <a:t>Harry and Louis are arguing whether the following expressions are equal. </a:t>
            </a:r>
          </a:p>
        </p:txBody>
      </p:sp>
      <p:grpSp>
        <p:nvGrpSpPr>
          <p:cNvPr id="3" name="Group 14"/>
          <p:cNvGrpSpPr/>
          <p:nvPr/>
        </p:nvGrpSpPr>
        <p:grpSpPr>
          <a:xfrm>
            <a:off x="2510790" y="1524000"/>
            <a:ext cx="3432810" cy="1569660"/>
            <a:chOff x="2438400" y="3238143"/>
            <a:chExt cx="3432810" cy="1569660"/>
          </a:xfrm>
        </p:grpSpPr>
        <p:graphicFrame>
          <p:nvGraphicFramePr>
            <p:cNvPr id="13" name="Object 12"/>
            <p:cNvGraphicFramePr>
              <a:graphicFrameLocks noChangeAspect="1"/>
            </p:cNvGraphicFramePr>
            <p:nvPr/>
          </p:nvGraphicFramePr>
          <p:xfrm>
            <a:off x="2438400" y="3594100"/>
            <a:ext cx="3432810" cy="673100"/>
          </p:xfrm>
          <a:graphic>
            <a:graphicData uri="http://schemas.openxmlformats.org/presentationml/2006/ole">
              <mc:AlternateContent xmlns:mc="http://schemas.openxmlformats.org/markup-compatibility/2006">
                <mc:Choice xmlns:v="urn:schemas-microsoft-com:vml" Requires="v">
                  <p:oleObj spid="_x0000_s69638" name="Equation" r:id="rId8" imgW="647700" imgH="127000" progId="Equation.3">
                    <p:embed/>
                  </p:oleObj>
                </mc:Choice>
                <mc:Fallback>
                  <p:oleObj name="Equation" r:id="rId8" imgW="647700" imgH="1270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3594100"/>
                          <a:ext cx="3432810" cy="673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4271010" y="3238143"/>
              <a:ext cx="533026" cy="1569660"/>
            </a:xfrm>
            <a:prstGeom prst="rect">
              <a:avLst/>
            </a:prstGeom>
            <a:noFill/>
          </p:spPr>
          <p:txBody>
            <a:bodyPr wrap="square" rtlCol="0">
              <a:spAutoFit/>
            </a:bodyPr>
            <a:lstStyle/>
            <a:p>
              <a:r>
                <a:rPr lang="en-US" sz="4800" dirty="0" smtClean="0">
                  <a:solidFill>
                    <a:schemeClr val="accent2"/>
                  </a:solidFill>
                  <a:latin typeface="Arial Black"/>
                  <a:cs typeface="Arial Black"/>
                </a:rPr>
                <a:t>?</a:t>
              </a:r>
              <a:endParaRPr lang="en-US" sz="4800" dirty="0">
                <a:solidFill>
                  <a:schemeClr val="accent2"/>
                </a:solidFill>
                <a:latin typeface="Arial Black"/>
                <a:cs typeface="Arial Black"/>
              </a:endParaRPr>
            </a:p>
          </p:txBody>
        </p:sp>
      </p:grpSp>
      <p:sp>
        <p:nvSpPr>
          <p:cNvPr id="16" name="Rectangle 15"/>
          <p:cNvSpPr/>
          <p:nvPr/>
        </p:nvSpPr>
        <p:spPr>
          <a:xfrm>
            <a:off x="525462" y="2590800"/>
            <a:ext cx="8389938" cy="830997"/>
          </a:xfrm>
          <a:prstGeom prst="rect">
            <a:avLst/>
          </a:prstGeom>
        </p:spPr>
        <p:txBody>
          <a:bodyPr wrap="square">
            <a:spAutoFit/>
          </a:bodyPr>
          <a:lstStyle/>
          <a:p>
            <a:r>
              <a:rPr lang="en-US" sz="2400" b="1" dirty="0" smtClean="0">
                <a:latin typeface="Cambria" pitchFamily="18" charset="0"/>
              </a:rPr>
              <a:t>What do you think? Provide evidence to support your thinking.</a:t>
            </a:r>
            <a:endParaRPr lang="en-US" sz="2400" b="1" dirty="0">
              <a:latin typeface="Cambria" pitchFamily="18" charset="0"/>
            </a:endParaRPr>
          </a:p>
        </p:txBody>
      </p:sp>
      <p:sp>
        <p:nvSpPr>
          <p:cNvPr id="17" name="Rectangle 16"/>
          <p:cNvSpPr/>
          <p:nvPr/>
        </p:nvSpPr>
        <p:spPr>
          <a:xfrm>
            <a:off x="457199" y="4503003"/>
            <a:ext cx="4419227" cy="830997"/>
          </a:xfrm>
          <a:prstGeom prst="rect">
            <a:avLst/>
          </a:prstGeom>
        </p:spPr>
        <p:txBody>
          <a:bodyPr wrap="square">
            <a:spAutoFit/>
          </a:bodyPr>
          <a:lstStyle/>
          <a:p>
            <a:r>
              <a:rPr lang="en-US" sz="2400" dirty="0" smtClean="0">
                <a:ln>
                  <a:solidFill>
                    <a:schemeClr val="tx1"/>
                  </a:solidFill>
                </a:ln>
                <a:solidFill>
                  <a:srgbClr val="C0504D"/>
                </a:solidFill>
                <a:latin typeface="Cambria" pitchFamily="18" charset="0"/>
              </a:rPr>
              <a:t>5 plus a number is not the same thing as 5 times a number.</a:t>
            </a:r>
            <a:endParaRPr lang="en-US" sz="2400" dirty="0">
              <a:ln>
                <a:solidFill>
                  <a:schemeClr val="tx1"/>
                </a:solidFill>
              </a:ln>
              <a:solidFill>
                <a:srgbClr val="C0504D"/>
              </a:solidFill>
              <a:latin typeface="Cambria" pitchFamily="18" charset="0"/>
            </a:endParaRPr>
          </a:p>
        </p:txBody>
      </p:sp>
      <p:sp>
        <p:nvSpPr>
          <p:cNvPr id="18" name="Rectangle 17"/>
          <p:cNvSpPr/>
          <p:nvPr/>
        </p:nvSpPr>
        <p:spPr>
          <a:xfrm>
            <a:off x="5323236" y="4579203"/>
            <a:ext cx="3820764" cy="830997"/>
          </a:xfrm>
          <a:prstGeom prst="rect">
            <a:avLst/>
          </a:prstGeom>
        </p:spPr>
        <p:txBody>
          <a:bodyPr wrap="square">
            <a:spAutoFit/>
          </a:bodyPr>
          <a:lstStyle/>
          <a:p>
            <a:r>
              <a:rPr lang="en-US" sz="2400" dirty="0" smtClean="0">
                <a:ln>
                  <a:solidFill>
                    <a:schemeClr val="tx1"/>
                  </a:solidFill>
                </a:ln>
                <a:solidFill>
                  <a:srgbClr val="C0504D"/>
                </a:solidFill>
                <a:latin typeface="Cambria" pitchFamily="18" charset="0"/>
              </a:rPr>
              <a:t>If </a:t>
            </a:r>
            <a:r>
              <a:rPr lang="en-US" sz="2400" dirty="0" err="1" smtClean="0">
                <a:ln>
                  <a:solidFill>
                    <a:schemeClr val="tx1"/>
                  </a:solidFill>
                </a:ln>
                <a:solidFill>
                  <a:srgbClr val="C0504D"/>
                </a:solidFill>
                <a:latin typeface="Cambria" pitchFamily="18" charset="0"/>
              </a:rPr>
              <a:t>x</a:t>
            </a:r>
            <a:r>
              <a:rPr lang="en-US" sz="2400" dirty="0" smtClean="0">
                <a:ln>
                  <a:solidFill>
                    <a:schemeClr val="tx1"/>
                  </a:solidFill>
                </a:ln>
                <a:solidFill>
                  <a:srgbClr val="C0504D"/>
                </a:solidFill>
                <a:latin typeface="Cambria" pitchFamily="18" charset="0"/>
              </a:rPr>
              <a:t> = 10, then</a:t>
            </a:r>
          </a:p>
          <a:p>
            <a:r>
              <a:rPr lang="en-US" sz="2400" dirty="0" smtClean="0">
                <a:ln>
                  <a:solidFill>
                    <a:schemeClr val="tx1"/>
                  </a:solidFill>
                </a:ln>
                <a:solidFill>
                  <a:srgbClr val="C0504D"/>
                </a:solidFill>
                <a:latin typeface="Cambria" pitchFamily="18" charset="0"/>
              </a:rPr>
              <a:t>5+10 is not equal to 5(10</a:t>
            </a:r>
            <a:r>
              <a:rPr lang="en-US" sz="2400" b="1" dirty="0" smtClean="0">
                <a:ln>
                  <a:solidFill>
                    <a:schemeClr val="tx1"/>
                  </a:solidFill>
                </a:ln>
                <a:solidFill>
                  <a:srgbClr val="C0504D"/>
                </a:solidFill>
                <a:latin typeface="Cambria" pitchFamily="18" charset="0"/>
              </a:rPr>
              <a:t>).</a:t>
            </a:r>
            <a:endParaRPr lang="en-US" sz="2400" b="1" dirty="0">
              <a:ln>
                <a:solidFill>
                  <a:schemeClr val="tx1"/>
                </a:solidFill>
              </a:ln>
              <a:solidFill>
                <a:srgbClr val="C0504D"/>
              </a:solidFill>
              <a:latin typeface="Cambria" pitchFamily="18" charset="0"/>
            </a:endParaRPr>
          </a:p>
        </p:txBody>
      </p:sp>
      <p:sp>
        <p:nvSpPr>
          <p:cNvPr id="20" name="Rectangle 19"/>
          <p:cNvSpPr/>
          <p:nvPr/>
        </p:nvSpPr>
        <p:spPr>
          <a:xfrm>
            <a:off x="2895600" y="3962400"/>
            <a:ext cx="3820764" cy="461665"/>
          </a:xfrm>
          <a:prstGeom prst="rect">
            <a:avLst/>
          </a:prstGeom>
        </p:spPr>
        <p:txBody>
          <a:bodyPr wrap="square">
            <a:spAutoFit/>
          </a:bodyPr>
          <a:lstStyle/>
          <a:p>
            <a:pPr algn="ctr"/>
            <a:r>
              <a:rPr lang="en-US" sz="2400" b="1" u="sng" dirty="0" smtClean="0">
                <a:ln>
                  <a:solidFill>
                    <a:schemeClr val="tx1"/>
                  </a:solidFill>
                </a:ln>
                <a:solidFill>
                  <a:srgbClr val="C0504D"/>
                </a:solidFill>
                <a:latin typeface="Cambria" pitchFamily="18" charset="0"/>
              </a:rPr>
              <a:t>They are not equal!</a:t>
            </a:r>
            <a:endParaRPr lang="en-US" sz="2400" b="1" u="sng" dirty="0">
              <a:ln>
                <a:solidFill>
                  <a:schemeClr val="tx1"/>
                </a:solidFill>
              </a:ln>
              <a:solidFill>
                <a:srgbClr val="C0504D"/>
              </a:solidFill>
              <a:latin typeface="Cambria" pitchFamily="18" charset="0"/>
            </a:endParaRPr>
          </a:p>
        </p:txBody>
      </p:sp>
      <p:sp>
        <p:nvSpPr>
          <p:cNvPr id="21" name="Page Title"/>
          <p:cNvSpPr txBox="1">
            <a:spLocks/>
          </p:cNvSpPr>
          <p:nvPr/>
        </p:nvSpPr>
        <p:spPr bwMode="auto">
          <a:xfrm>
            <a:off x="304800" y="0"/>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rPr>
              <a:t>Launch- A Disagreement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Page Title"/>
          <p:cNvSpPr>
            <a:spLocks noGrp="1"/>
          </p:cNvSpPr>
          <p:nvPr>
            <p:ph type="title" idx="4294967295"/>
          </p:nvPr>
        </p:nvSpPr>
        <p:spPr>
          <a:xfrm>
            <a:off x="152400" y="-106363"/>
            <a:ext cx="8991600" cy="639763"/>
          </a:xfrm>
        </p:spPr>
        <p:txBody>
          <a:bodyPr/>
          <a:lstStyle/>
          <a:p>
            <a:pPr algn="l"/>
            <a:r>
              <a:rPr lang="en-US" sz="3200" b="1" dirty="0" smtClean="0">
                <a:solidFill>
                  <a:schemeClr val="bg1"/>
                </a:solidFill>
                <a:ea typeface="ＭＳ Ｐゴシック" charset="-128"/>
              </a:rPr>
              <a:t>Explore- </a:t>
            </a:r>
            <a:r>
              <a:rPr lang="en-US" sz="3200" b="1" dirty="0" smtClean="0">
                <a:solidFill>
                  <a:schemeClr val="bg1"/>
                </a:solidFill>
              </a:rPr>
              <a:t>Which Mathematical Statement is True?</a:t>
            </a:r>
            <a:endParaRPr lang="en-US" sz="3200" b="1" dirty="0" smtClean="0">
              <a:solidFill>
                <a:schemeClr val="bg1"/>
              </a:solidFill>
              <a:ea typeface="ＭＳ Ｐゴシック" charset="-128"/>
            </a:endParaRPr>
          </a:p>
        </p:txBody>
      </p:sp>
      <p:sp>
        <p:nvSpPr>
          <p:cNvPr id="2355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41396D09-4F94-420F-A8E0-37A3735BC0EC}" type="slidenum">
              <a:rPr lang="en-US" smtClean="0">
                <a:solidFill>
                  <a:schemeClr val="bg1"/>
                </a:solidFill>
              </a:rPr>
              <a:pPr algn="ctr" eaLnBrk="1" hangingPunct="1"/>
              <a:t>13</a:t>
            </a:fld>
            <a:endParaRPr lang="en-US" smtClean="0">
              <a:solidFill>
                <a:schemeClr val="bg1"/>
              </a:solidFill>
            </a:endParaRPr>
          </a:p>
        </p:txBody>
      </p:sp>
      <p:sp>
        <p:nvSpPr>
          <p:cNvPr id="19" name="Agenda Link">
            <a:hlinkClick r:id="rId3" action="ppaction://hlinksldjump"/>
          </p:cNvPr>
          <p:cNvSpPr txBox="1"/>
          <p:nvPr/>
        </p:nvSpPr>
        <p:spPr>
          <a:xfrm>
            <a:off x="7696200" y="602615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533401"/>
            <a:ext cx="8686800" cy="549275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3558" name="Group 5"/>
          <p:cNvGrpSpPr>
            <a:grpSpLocks/>
          </p:cNvGrpSpPr>
          <p:nvPr/>
        </p:nvGrpSpPr>
        <p:grpSpPr bwMode="auto">
          <a:xfrm>
            <a:off x="609600" y="6413500"/>
            <a:ext cx="7402513" cy="387350"/>
            <a:chOff x="609600" y="6414018"/>
            <a:chExt cx="7401771" cy="386725"/>
          </a:xfrm>
        </p:grpSpPr>
        <p:pic>
          <p:nvPicPr>
            <p:cNvPr id="23559" name="Picture 7" descr="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descr="re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9" descr="black.pn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73062" y="533400"/>
            <a:ext cx="8542338" cy="954107"/>
          </a:xfrm>
          <a:prstGeom prst="rect">
            <a:avLst/>
          </a:prstGeom>
          <a:noFill/>
        </p:spPr>
        <p:txBody>
          <a:bodyPr wrap="square" rtlCol="0">
            <a:spAutoFit/>
          </a:bodyPr>
          <a:lstStyle/>
          <a:p>
            <a:r>
              <a:rPr lang="en-US" sz="2800" b="1" dirty="0" smtClean="0">
                <a:latin typeface="Cambria" pitchFamily="18" charset="0"/>
              </a:rPr>
              <a:t>With your partner, decide which equations are true for all values of </a:t>
            </a:r>
            <a:r>
              <a:rPr lang="en-US" sz="2800" b="1" i="1" dirty="0" err="1" smtClean="0">
                <a:latin typeface="Cambria" pitchFamily="18" charset="0"/>
              </a:rPr>
              <a:t>x</a:t>
            </a:r>
            <a:r>
              <a:rPr lang="en-US" sz="2800" b="1" i="1" dirty="0" smtClean="0">
                <a:latin typeface="Cambria" pitchFamily="18" charset="0"/>
              </a:rPr>
              <a:t> </a:t>
            </a:r>
            <a:r>
              <a:rPr lang="en-US" sz="2800" b="1" dirty="0" smtClean="0">
                <a:latin typeface="Cambria" pitchFamily="18" charset="0"/>
              </a:rPr>
              <a:t>and </a:t>
            </a:r>
            <a:r>
              <a:rPr lang="en-US" sz="2800" b="1" i="1" dirty="0" err="1" smtClean="0">
                <a:latin typeface="Cambria" pitchFamily="18" charset="0"/>
              </a:rPr>
              <a:t>y</a:t>
            </a:r>
            <a:r>
              <a:rPr lang="en-US" sz="2800" b="1" dirty="0" smtClean="0">
                <a:latin typeface="Cambria" pitchFamily="18" charset="0"/>
              </a:rPr>
              <a:t>.</a:t>
            </a:r>
          </a:p>
        </p:txBody>
      </p:sp>
      <p:sp>
        <p:nvSpPr>
          <p:cNvPr id="11" name="TextBox 10"/>
          <p:cNvSpPr txBox="1"/>
          <p:nvPr/>
        </p:nvSpPr>
        <p:spPr>
          <a:xfrm>
            <a:off x="381000" y="1560493"/>
            <a:ext cx="8618538" cy="954107"/>
          </a:xfrm>
          <a:prstGeom prst="rect">
            <a:avLst/>
          </a:prstGeom>
          <a:noFill/>
        </p:spPr>
        <p:txBody>
          <a:bodyPr wrap="square" rtlCol="0">
            <a:spAutoFit/>
          </a:bodyPr>
          <a:lstStyle/>
          <a:p>
            <a:r>
              <a:rPr lang="en-US" sz="2800" b="1" dirty="0" smtClean="0">
                <a:solidFill>
                  <a:srgbClr val="33CC33"/>
                </a:solidFill>
                <a:latin typeface="Cambria" pitchFamily="18" charset="0"/>
              </a:rPr>
              <a:t>Part I.  Give a written explanation to support your answer.   </a:t>
            </a:r>
          </a:p>
        </p:txBody>
      </p:sp>
      <p:sp>
        <p:nvSpPr>
          <p:cNvPr id="12" name="TextBox 11"/>
          <p:cNvSpPr txBox="1"/>
          <p:nvPr/>
        </p:nvSpPr>
        <p:spPr>
          <a:xfrm>
            <a:off x="381000" y="2577405"/>
            <a:ext cx="8542338" cy="2246769"/>
          </a:xfrm>
          <a:prstGeom prst="rect">
            <a:avLst/>
          </a:prstGeom>
          <a:noFill/>
        </p:spPr>
        <p:txBody>
          <a:bodyPr wrap="square" rtlCol="0">
            <a:spAutoFit/>
          </a:bodyPr>
          <a:lstStyle/>
          <a:p>
            <a:r>
              <a:rPr lang="en-US" sz="2800" b="1" dirty="0" smtClean="0">
                <a:solidFill>
                  <a:schemeClr val="tx2">
                    <a:lumMod val="60000"/>
                    <a:lumOff val="40000"/>
                  </a:schemeClr>
                </a:solidFill>
                <a:latin typeface="Cambria" pitchFamily="18" charset="0"/>
              </a:rPr>
              <a:t>Part II. </a:t>
            </a:r>
          </a:p>
          <a:p>
            <a:r>
              <a:rPr lang="en-US" sz="2800" b="1" dirty="0" smtClean="0">
                <a:solidFill>
                  <a:schemeClr val="tx2">
                    <a:lumMod val="60000"/>
                    <a:lumOff val="40000"/>
                  </a:schemeClr>
                </a:solidFill>
                <a:latin typeface="Cambria" pitchFamily="18" charset="0"/>
                <a:cs typeface="Cambria"/>
              </a:rPr>
              <a:t>	a.  </a:t>
            </a:r>
            <a:r>
              <a:rPr lang="en-US" sz="2800" b="1" dirty="0" smtClean="0">
                <a:solidFill>
                  <a:schemeClr val="tx2">
                    <a:lumMod val="60000"/>
                    <a:lumOff val="40000"/>
                  </a:schemeClr>
                </a:solidFill>
                <a:latin typeface="Cambria"/>
                <a:cs typeface="Cambria"/>
              </a:rPr>
              <a:t>Pick any number for the </a:t>
            </a:r>
            <a:r>
              <a:rPr lang="en-US" sz="2800" b="1" dirty="0" err="1" smtClean="0">
                <a:solidFill>
                  <a:schemeClr val="tx2">
                    <a:lumMod val="60000"/>
                    <a:lumOff val="40000"/>
                  </a:schemeClr>
                </a:solidFill>
                <a:latin typeface="Cambria"/>
                <a:cs typeface="Cambria"/>
              </a:rPr>
              <a:t>variable(s</a:t>
            </a:r>
            <a:r>
              <a:rPr lang="en-US" sz="2800" b="1" dirty="0" smtClean="0">
                <a:solidFill>
                  <a:schemeClr val="tx2">
                    <a:lumMod val="60000"/>
                    <a:lumOff val="40000"/>
                  </a:schemeClr>
                </a:solidFill>
                <a:latin typeface="Cambria"/>
                <a:cs typeface="Cambria"/>
              </a:rPr>
              <a:t>)</a:t>
            </a:r>
          </a:p>
          <a:p>
            <a:r>
              <a:rPr lang="en-US" sz="2800" b="1" dirty="0" smtClean="0">
                <a:solidFill>
                  <a:schemeClr val="tx2">
                    <a:lumMod val="60000"/>
                    <a:lumOff val="40000"/>
                  </a:schemeClr>
                </a:solidFill>
                <a:latin typeface="Cambria"/>
                <a:cs typeface="Cambria"/>
              </a:rPr>
              <a:t>	</a:t>
            </a:r>
            <a:r>
              <a:rPr lang="en-US" sz="2800" b="1" dirty="0" err="1" smtClean="0">
                <a:solidFill>
                  <a:schemeClr val="tx2">
                    <a:lumMod val="60000"/>
                    <a:lumOff val="40000"/>
                  </a:schemeClr>
                </a:solidFill>
                <a:latin typeface="Cambria"/>
                <a:cs typeface="Cambria"/>
              </a:rPr>
              <a:t>b</a:t>
            </a:r>
            <a:r>
              <a:rPr lang="en-US" sz="2800" b="1" dirty="0" smtClean="0">
                <a:solidFill>
                  <a:schemeClr val="tx2">
                    <a:lumMod val="60000"/>
                    <a:lumOff val="40000"/>
                  </a:schemeClr>
                </a:solidFill>
                <a:latin typeface="Cambria"/>
                <a:cs typeface="Cambria"/>
              </a:rPr>
              <a:t>.  Substitute the number into the equation to 	      prove if it is true.  </a:t>
            </a:r>
          </a:p>
          <a:p>
            <a:r>
              <a:rPr lang="en-US" sz="2800" b="1" dirty="0" smtClean="0">
                <a:solidFill>
                  <a:schemeClr val="tx2">
                    <a:lumMod val="60000"/>
                    <a:lumOff val="40000"/>
                  </a:schemeClr>
                </a:solidFill>
                <a:latin typeface="Cambria"/>
                <a:cs typeface="Cambria"/>
              </a:rPr>
              <a:t>	</a:t>
            </a:r>
            <a:r>
              <a:rPr lang="en-US" sz="2800" b="1" dirty="0" err="1" smtClean="0">
                <a:solidFill>
                  <a:schemeClr val="tx2">
                    <a:lumMod val="60000"/>
                    <a:lumOff val="40000"/>
                  </a:schemeClr>
                </a:solidFill>
                <a:latin typeface="Cambria"/>
                <a:cs typeface="Cambria"/>
              </a:rPr>
              <a:t>c</a:t>
            </a:r>
            <a:r>
              <a:rPr lang="en-US" sz="2800" b="1" dirty="0" smtClean="0">
                <a:solidFill>
                  <a:schemeClr val="tx2">
                    <a:lumMod val="60000"/>
                    <a:lumOff val="40000"/>
                  </a:schemeClr>
                </a:solidFill>
                <a:latin typeface="Cambria"/>
                <a:cs typeface="Cambria"/>
              </a:rPr>
              <a:t>.  Repeat this with a different number. </a:t>
            </a:r>
          </a:p>
        </p:txBody>
      </p:sp>
      <p:sp>
        <p:nvSpPr>
          <p:cNvPr id="24" name="TextBox 23">
            <a:hlinkClick r:id="rId7" action="ppaction://hlinksldjump"/>
          </p:cNvPr>
          <p:cNvSpPr txBox="1"/>
          <p:nvPr/>
        </p:nvSpPr>
        <p:spPr>
          <a:xfrm>
            <a:off x="2819400" y="6031468"/>
            <a:ext cx="1143000" cy="369332"/>
          </a:xfrm>
          <a:prstGeom prst="rect">
            <a:avLst/>
          </a:prstGeom>
          <a:noFill/>
        </p:spPr>
        <p:txBody>
          <a:bodyPr wrap="square" rtlCol="0">
            <a:spAutoFit/>
          </a:bodyPr>
          <a:lstStyle/>
          <a:p>
            <a:r>
              <a:rPr lang="en-US" b="1" dirty="0" smtClean="0">
                <a:solidFill>
                  <a:schemeClr val="bg1"/>
                </a:solidFill>
                <a:latin typeface="Perpetua"/>
                <a:cs typeface="Perpetua"/>
              </a:rPr>
              <a:t>Example</a:t>
            </a:r>
            <a:endParaRPr lang="en-US" b="1" dirty="0">
              <a:solidFill>
                <a:schemeClr val="bg1"/>
              </a:solidFill>
              <a:latin typeface="Perpetua"/>
              <a:cs typeface="Perpetua"/>
            </a:endParaRPr>
          </a:p>
        </p:txBody>
      </p:sp>
      <p:pic>
        <p:nvPicPr>
          <p:cNvPr id="15" name="Picture 14"/>
          <p:cNvPicPr>
            <a:picLocks noChangeAspect="1"/>
          </p:cNvPicPr>
          <p:nvPr/>
        </p:nvPicPr>
        <p:blipFill>
          <a:blip r:embed="rId8"/>
          <a:stretch>
            <a:fillRect/>
          </a:stretch>
        </p:blipFill>
        <p:spPr>
          <a:xfrm>
            <a:off x="228600" y="1487507"/>
            <a:ext cx="8573057" cy="4419600"/>
          </a:xfrm>
          <a:prstGeom prst="rect">
            <a:avLst/>
          </a:prstGeom>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9955E0A-51E8-4760-AA2F-827952AFB80A}" type="slidenum">
              <a:rPr lang="en-US" smtClean="0">
                <a:solidFill>
                  <a:schemeClr val="bg1"/>
                </a:solidFill>
              </a:rPr>
              <a:pPr eaLnBrk="1" hangingPunct="1"/>
              <a:t>14</a:t>
            </a:fld>
            <a:endParaRPr lang="en-US" smtClean="0">
              <a:solidFill>
                <a:schemeClr val="bg1"/>
              </a:solidFill>
            </a:endParaRPr>
          </a:p>
        </p:txBody>
      </p:sp>
      <p:sp>
        <p:nvSpPr>
          <p:cNvPr id="307"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533400"/>
            <a:ext cx="8686800" cy="5486399"/>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sz="2200" dirty="0"/>
          </a:p>
        </p:txBody>
      </p:sp>
      <p:grpSp>
        <p:nvGrpSpPr>
          <p:cNvPr id="24582" name="Group 5"/>
          <p:cNvGrpSpPr>
            <a:grpSpLocks/>
          </p:cNvGrpSpPr>
          <p:nvPr/>
        </p:nvGrpSpPr>
        <p:grpSpPr bwMode="auto">
          <a:xfrm>
            <a:off x="609600" y="6413500"/>
            <a:ext cx="7402513" cy="387350"/>
            <a:chOff x="609600" y="6414018"/>
            <a:chExt cx="7401771" cy="386725"/>
          </a:xfrm>
        </p:grpSpPr>
        <p:pic>
          <p:nvPicPr>
            <p:cNvPr id="24583" name="Picture 7"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8"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9"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Box 14"/>
          <p:cNvSpPr txBox="1"/>
          <p:nvPr/>
        </p:nvSpPr>
        <p:spPr>
          <a:xfrm>
            <a:off x="3962400" y="685800"/>
            <a:ext cx="4800600" cy="24929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b="1" dirty="0" smtClean="0">
                <a:latin typeface="Cambria" pitchFamily="18" charset="0"/>
              </a:rPr>
              <a:t>If  </a:t>
            </a:r>
            <a:r>
              <a:rPr lang="en-US" sz="2600" b="1" dirty="0" err="1" smtClean="0">
                <a:latin typeface="Cambria" pitchFamily="18" charset="0"/>
              </a:rPr>
              <a:t>x</a:t>
            </a:r>
            <a:r>
              <a:rPr lang="en-US" sz="2600" b="1" dirty="0" smtClean="0">
                <a:latin typeface="Cambria" pitchFamily="18" charset="0"/>
              </a:rPr>
              <a:t> = 3, this is not true.</a:t>
            </a:r>
          </a:p>
          <a:p>
            <a:endParaRPr lang="en-US" sz="2600" b="1" dirty="0" smtClean="0">
              <a:latin typeface="Cambria" pitchFamily="18" charset="0"/>
            </a:endParaRPr>
          </a:p>
          <a:p>
            <a:r>
              <a:rPr lang="en-US" sz="2600" b="1" dirty="0" smtClean="0">
                <a:latin typeface="Cambria" pitchFamily="18" charset="0"/>
              </a:rPr>
              <a:t>The left expression equals 19.</a:t>
            </a:r>
          </a:p>
          <a:p>
            <a:endParaRPr lang="en-US" sz="2600" b="1" dirty="0" smtClean="0">
              <a:latin typeface="Cambria" pitchFamily="18" charset="0"/>
            </a:endParaRPr>
          </a:p>
          <a:p>
            <a:r>
              <a:rPr lang="en-US" sz="2600" b="1" dirty="0" smtClean="0">
                <a:latin typeface="Cambria" pitchFamily="18" charset="0"/>
              </a:rPr>
              <a:t>The right expression equals 33.  </a:t>
            </a:r>
          </a:p>
        </p:txBody>
      </p:sp>
      <p:sp>
        <p:nvSpPr>
          <p:cNvPr id="16" name="TextBox 15"/>
          <p:cNvSpPr txBox="1"/>
          <p:nvPr/>
        </p:nvSpPr>
        <p:spPr>
          <a:xfrm>
            <a:off x="381000" y="1507391"/>
            <a:ext cx="3276600" cy="3293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b="1" dirty="0" smtClean="0">
                <a:latin typeface="Cambria" pitchFamily="18" charset="0"/>
              </a:rPr>
              <a:t>This is not  true because you are multiplying by four then adding.  </a:t>
            </a:r>
          </a:p>
          <a:p>
            <a:endParaRPr lang="en-US" sz="2600" b="1" dirty="0" smtClean="0">
              <a:latin typeface="Cambria" pitchFamily="18" charset="0"/>
            </a:endParaRPr>
          </a:p>
          <a:p>
            <a:r>
              <a:rPr lang="en-US" sz="2600" b="1" dirty="0" smtClean="0">
                <a:latin typeface="Cambria" pitchFamily="18" charset="0"/>
              </a:rPr>
              <a:t>On the right side you are just multiplying.  </a:t>
            </a:r>
          </a:p>
        </p:txBody>
      </p:sp>
      <p:sp>
        <p:nvSpPr>
          <p:cNvPr id="18" name="TextBox 17"/>
          <p:cNvSpPr txBox="1"/>
          <p:nvPr/>
        </p:nvSpPr>
        <p:spPr>
          <a:xfrm>
            <a:off x="487362" y="405824"/>
            <a:ext cx="2103438" cy="584776"/>
          </a:xfrm>
          <a:prstGeom prst="rect">
            <a:avLst/>
          </a:prstGeom>
          <a:noFill/>
        </p:spPr>
        <p:txBody>
          <a:bodyPr wrap="square" rtlCol="0">
            <a:spAutoFit/>
          </a:bodyPr>
          <a:lstStyle/>
          <a:p>
            <a:r>
              <a:rPr lang="en-US" sz="3200" b="1" dirty="0" smtClean="0">
                <a:latin typeface="Cambria" pitchFamily="18" charset="0"/>
              </a:rPr>
              <a:t>Example:</a:t>
            </a:r>
          </a:p>
        </p:txBody>
      </p:sp>
      <p:graphicFrame>
        <p:nvGraphicFramePr>
          <p:cNvPr id="19" name="Object 18"/>
          <p:cNvGraphicFramePr>
            <a:graphicFrameLocks noChangeAspect="1"/>
          </p:cNvGraphicFramePr>
          <p:nvPr/>
        </p:nvGraphicFramePr>
        <p:xfrm>
          <a:off x="1127124" y="990600"/>
          <a:ext cx="2454276" cy="395762"/>
        </p:xfrm>
        <a:graphic>
          <a:graphicData uri="http://schemas.openxmlformats.org/presentationml/2006/ole">
            <mc:AlternateContent xmlns:mc="http://schemas.openxmlformats.org/markup-compatibility/2006">
              <mc:Choice xmlns:v="urn:schemas-microsoft-com:vml" Requires="v">
                <p:oleObj spid="_x0000_s45086" name="Equation" r:id="rId8" imgW="787400" imgH="127000" progId="Equation.3">
                  <p:embed/>
                </p:oleObj>
              </mc:Choice>
              <mc:Fallback>
                <p:oleObj name="Equation" r:id="rId8" imgW="787400" imgH="1270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124" y="990600"/>
                        <a:ext cx="2454276" cy="39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2426074" y="587514"/>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grpSp>
        <p:nvGrpSpPr>
          <p:cNvPr id="22" name="Group 21"/>
          <p:cNvGrpSpPr/>
          <p:nvPr/>
        </p:nvGrpSpPr>
        <p:grpSpPr>
          <a:xfrm>
            <a:off x="5278354" y="5321300"/>
            <a:ext cx="2967118" cy="546100"/>
            <a:chOff x="3346998" y="4898230"/>
            <a:chExt cx="3140083" cy="592136"/>
          </a:xfrm>
        </p:grpSpPr>
        <p:graphicFrame>
          <p:nvGraphicFramePr>
            <p:cNvPr id="23" name="Object 6"/>
            <p:cNvGraphicFramePr>
              <a:graphicFrameLocks noChangeAspect="1"/>
            </p:cNvGraphicFramePr>
            <p:nvPr/>
          </p:nvGraphicFramePr>
          <p:xfrm>
            <a:off x="3630871" y="5071503"/>
            <a:ext cx="2597487" cy="418863"/>
          </p:xfrm>
          <a:graphic>
            <a:graphicData uri="http://schemas.openxmlformats.org/presentationml/2006/ole">
              <mc:AlternateContent xmlns:mc="http://schemas.openxmlformats.org/markup-compatibility/2006">
                <mc:Choice xmlns:v="urn:schemas-microsoft-com:vml" Requires="v">
                  <p:oleObj spid="_x0000_s45087" name="Equation" r:id="rId10" imgW="787400" imgH="127000" progId="Equation.3">
                    <p:embed/>
                  </p:oleObj>
                </mc:Choice>
                <mc:Fallback>
                  <p:oleObj name="Equation" r:id="rId10" imgW="787400" imgH="127000" progId="Equation.3">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30871" y="5071503"/>
                          <a:ext cx="2597487" cy="418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4" name="TextBox 23"/>
            <p:cNvSpPr txBox="1"/>
            <p:nvPr/>
          </p:nvSpPr>
          <p:spPr>
            <a:xfrm>
              <a:off x="3346998" y="4898230"/>
              <a:ext cx="3140083" cy="592136"/>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grpSp>
      <p:graphicFrame>
        <p:nvGraphicFramePr>
          <p:cNvPr id="11" name="Object 3"/>
          <p:cNvGraphicFramePr>
            <a:graphicFrameLocks noChangeAspect="1"/>
          </p:cNvGraphicFramePr>
          <p:nvPr/>
        </p:nvGraphicFramePr>
        <p:xfrm>
          <a:off x="5334000" y="3200400"/>
          <a:ext cx="2454275" cy="395288"/>
        </p:xfrm>
        <a:graphic>
          <a:graphicData uri="http://schemas.openxmlformats.org/presentationml/2006/ole">
            <mc:AlternateContent xmlns:mc="http://schemas.openxmlformats.org/markup-compatibility/2006">
              <mc:Choice xmlns:v="urn:schemas-microsoft-com:vml" Requires="v">
                <p:oleObj spid="_x0000_s45088" name="Equation" r:id="rId12" imgW="787400" imgH="127000" progId="Equation.3">
                  <p:embed/>
                </p:oleObj>
              </mc:Choice>
              <mc:Fallback>
                <p:oleObj name="Equation" r:id="rId12" imgW="787400" imgH="127000" progId="Equation.3">
                  <p:embed/>
                  <p:pic>
                    <p:nvPicPr>
                      <p:cNvPr id="0"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34000" y="3200400"/>
                        <a:ext cx="2454275"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nvGraphicFramePr>
        <p:xfrm>
          <a:off x="5105392" y="3809999"/>
          <a:ext cx="2895608" cy="457201"/>
        </p:xfrm>
        <a:graphic>
          <a:graphicData uri="http://schemas.openxmlformats.org/presentationml/2006/ole">
            <mc:AlternateContent xmlns:mc="http://schemas.openxmlformats.org/markup-compatibility/2006">
              <mc:Choice xmlns:v="urn:schemas-microsoft-com:vml" Requires="v">
                <p:oleObj spid="_x0000_s45089" name="Equation" r:id="rId14" imgW="965200" imgH="152400" progId="Equation.3">
                  <p:embed/>
                </p:oleObj>
              </mc:Choice>
              <mc:Fallback>
                <p:oleObj name="Equation" r:id="rId14" imgW="965200" imgH="152400" progId="Equation.3">
                  <p:embed/>
                  <p:pic>
                    <p:nvPicPr>
                      <p:cNvPr id="0"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05392" y="3809999"/>
                        <a:ext cx="2895608" cy="457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066" name="Object 10"/>
          <p:cNvGraphicFramePr>
            <a:graphicFrameLocks noChangeAspect="1"/>
          </p:cNvGraphicFramePr>
          <p:nvPr/>
        </p:nvGraphicFramePr>
        <p:xfrm>
          <a:off x="5524500" y="4305300"/>
          <a:ext cx="2057400" cy="381000"/>
        </p:xfrm>
        <a:graphic>
          <a:graphicData uri="http://schemas.openxmlformats.org/presentationml/2006/ole">
            <mc:AlternateContent xmlns:mc="http://schemas.openxmlformats.org/markup-compatibility/2006">
              <mc:Choice xmlns:v="urn:schemas-microsoft-com:vml" Requires="v">
                <p:oleObj spid="_x0000_s45090" name="Equation" r:id="rId16" imgW="685800" imgH="127000" progId="Equation.3">
                  <p:embed/>
                </p:oleObj>
              </mc:Choice>
              <mc:Fallback>
                <p:oleObj name="Equation" r:id="rId16" imgW="685800" imgH="127000" progId="Equation.3">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24500" y="4305300"/>
                        <a:ext cx="20574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5067" name="Object 11"/>
          <p:cNvGraphicFramePr>
            <a:graphicFrameLocks noChangeAspect="1"/>
          </p:cNvGraphicFramePr>
          <p:nvPr/>
        </p:nvGraphicFramePr>
        <p:xfrm>
          <a:off x="6172200" y="4724400"/>
          <a:ext cx="1409700" cy="381000"/>
        </p:xfrm>
        <a:graphic>
          <a:graphicData uri="http://schemas.openxmlformats.org/presentationml/2006/ole">
            <mc:AlternateContent xmlns:mc="http://schemas.openxmlformats.org/markup-compatibility/2006">
              <mc:Choice xmlns:v="urn:schemas-microsoft-com:vml" Requires="v">
                <p:oleObj spid="_x0000_s45091" name="Equation" r:id="rId18" imgW="469900" imgH="127000" progId="Equation.3">
                  <p:embed/>
                </p:oleObj>
              </mc:Choice>
              <mc:Fallback>
                <p:oleObj name="Equation" r:id="rId18" imgW="469900" imgH="127000" progId="Equation.3">
                  <p:embed/>
                  <p:pic>
                    <p:nvPicPr>
                      <p:cNvPr id="0"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172200" y="4724400"/>
                        <a:ext cx="140970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6" name="Page Title"/>
          <p:cNvSpPr txBox="1">
            <a:spLocks/>
          </p:cNvSpPr>
          <p:nvPr/>
        </p:nvSpPr>
        <p:spPr bwMode="auto">
          <a:xfrm>
            <a:off x="152400" y="-106363"/>
            <a:ext cx="8991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Explore- </a:t>
            </a:r>
            <a:r>
              <a:rPr kumimoji="0" lang="en-US" sz="3200" b="1" i="0" u="none" strike="noStrike" kern="1200" cap="none" spc="0" normalizeH="0" baseline="0" noProof="0" smtClean="0">
                <a:ln>
                  <a:noFill/>
                </a:ln>
                <a:solidFill>
                  <a:schemeClr val="bg1"/>
                </a:solidFill>
                <a:effectLst/>
                <a:uLnTx/>
                <a:uFillTx/>
                <a:latin typeface="+mj-lt"/>
                <a:ea typeface="ＭＳ Ｐゴシック" charset="0"/>
                <a:cs typeface="ＭＳ Ｐゴシック" charset="0"/>
              </a:rPr>
              <a:t>Which Mathematical Statement is True?</a:t>
            </a:r>
            <a:endParaRPr kumimoji="0" lang="en-US" sz="32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900" decel="100000" fill="hold"/>
                                        <p:tgtEl>
                                          <p:spTgt spid="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900" decel="100000" fill="hold"/>
                                        <p:tgtEl>
                                          <p:spTgt spid="1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06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506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anim calcmode="lin" valueType="num">
                                      <p:cBhvr>
                                        <p:cTn id="40" dur="500" fill="hold"/>
                                        <p:tgtEl>
                                          <p:spTgt spid="22"/>
                                        </p:tgtEl>
                                        <p:attrNameLst>
                                          <p:attrName>style.rotation</p:attrName>
                                        </p:attrNameLst>
                                      </p:cBhvr>
                                      <p:tavLst>
                                        <p:tav tm="0">
                                          <p:val>
                                            <p:fltVal val="720"/>
                                          </p:val>
                                        </p:tav>
                                        <p:tav tm="100000">
                                          <p:val>
                                            <p:fltVal val="0"/>
                                          </p:val>
                                        </p:tav>
                                      </p:tavLst>
                                    </p:anim>
                                    <p:anim calcmode="lin" valueType="num">
                                      <p:cBhvr>
                                        <p:cTn id="41" dur="500" fill="hold"/>
                                        <p:tgtEl>
                                          <p:spTgt spid="22"/>
                                        </p:tgtEl>
                                        <p:attrNameLst>
                                          <p:attrName>ppt_h</p:attrName>
                                        </p:attrNameLst>
                                      </p:cBhvr>
                                      <p:tavLst>
                                        <p:tav tm="0">
                                          <p:val>
                                            <p:fltVal val="0"/>
                                          </p:val>
                                        </p:tav>
                                        <p:tav tm="100000">
                                          <p:val>
                                            <p:strVal val="#ppt_h"/>
                                          </p:val>
                                        </p:tav>
                                      </p:tavLst>
                                    </p:anim>
                                    <p:anim calcmode="lin" valueType="num">
                                      <p:cBhvr>
                                        <p:cTn id="42" dur="500" fill="hold"/>
                                        <p:tgtEl>
                                          <p:spTgt spid="2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Page Title"/>
          <p:cNvSpPr>
            <a:spLocks noGrp="1"/>
          </p:cNvSpPr>
          <p:nvPr>
            <p:ph type="title" idx="4294967295"/>
          </p:nvPr>
        </p:nvSpPr>
        <p:spPr>
          <a:xfrm>
            <a:off x="152400" y="-101600"/>
            <a:ext cx="8991600" cy="635000"/>
          </a:xfrm>
        </p:spPr>
        <p:txBody>
          <a:bodyPr/>
          <a:lstStyle/>
          <a:p>
            <a:pPr algn="l"/>
            <a:r>
              <a:rPr lang="en-US" sz="3000" b="1" dirty="0" smtClean="0">
                <a:solidFill>
                  <a:schemeClr val="bg1"/>
                </a:solidFill>
                <a:ea typeface="ＭＳ Ｐゴシック" charset="-128"/>
              </a:rPr>
              <a:t>Summary- </a:t>
            </a:r>
            <a:r>
              <a:rPr lang="en-US" sz="2800" b="1" dirty="0" smtClean="0">
                <a:solidFill>
                  <a:schemeClr val="bg1"/>
                </a:solidFill>
                <a:ea typeface="ＭＳ Ｐゴシック" charset="-128"/>
              </a:rPr>
              <a:t>Which Mathematical Statement is True?</a:t>
            </a:r>
            <a:endParaRPr lang="en-US" sz="3000" b="1" dirty="0" smtClean="0">
              <a:solidFill>
                <a:schemeClr val="bg1"/>
              </a:solidFill>
              <a:ea typeface="ＭＳ Ｐゴシック" charset="-128"/>
            </a:endParaRPr>
          </a:p>
        </p:txBody>
      </p:sp>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15</a:t>
            </a:fld>
            <a:endParaRPr lang="en-US" smtClean="0">
              <a:solidFill>
                <a:schemeClr val="bg1"/>
              </a:solidFill>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White Background"/>
          <p:cNvSpPr>
            <a:spLocks noChangeArrowheads="1"/>
          </p:cNvSpPr>
          <p:nvPr/>
        </p:nvSpPr>
        <p:spPr bwMode="auto">
          <a:xfrm>
            <a:off x="152400" y="457200"/>
            <a:ext cx="8686800" cy="55626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aphicFrame>
        <p:nvGraphicFramePr>
          <p:cNvPr id="47106" name="Object 2">
            <a:hlinkClick r:id="rId8" action="ppaction://hlinksldjump"/>
          </p:cNvPr>
          <p:cNvGraphicFramePr>
            <a:graphicFrameLocks noChangeAspect="1"/>
          </p:cNvGraphicFramePr>
          <p:nvPr/>
        </p:nvGraphicFramePr>
        <p:xfrm>
          <a:off x="609600" y="1716154"/>
          <a:ext cx="2435095" cy="646046"/>
        </p:xfrm>
        <a:graphic>
          <a:graphicData uri="http://schemas.openxmlformats.org/presentationml/2006/ole">
            <mc:AlternateContent xmlns:mc="http://schemas.openxmlformats.org/markup-compatibility/2006">
              <mc:Choice xmlns:v="urn:schemas-microsoft-com:vml" Requires="v">
                <p:oleObj spid="_x0000_s110622" name="Equation" r:id="rId9" imgW="622300" imgH="165100" progId="Equation.3">
                  <p:embed/>
                </p:oleObj>
              </mc:Choice>
              <mc:Fallback>
                <p:oleObj name="Equation" r:id="rId9" imgW="622300" imgH="165100" progId="Equation.3">
                  <p:embed/>
                  <p:pic>
                    <p:nvPicPr>
                      <p:cNvPr id="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1716154"/>
                        <a:ext cx="2435095" cy="64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TextBox 21"/>
          <p:cNvSpPr txBox="1"/>
          <p:nvPr/>
        </p:nvSpPr>
        <p:spPr>
          <a:xfrm>
            <a:off x="1994270" y="1514611"/>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graphicFrame>
        <p:nvGraphicFramePr>
          <p:cNvPr id="110599" name="Object 7">
            <a:hlinkClick r:id="rId11" action="ppaction://hlinksldjump"/>
          </p:cNvPr>
          <p:cNvGraphicFramePr>
            <a:graphicFrameLocks noChangeAspect="1"/>
          </p:cNvGraphicFramePr>
          <p:nvPr/>
        </p:nvGraphicFramePr>
        <p:xfrm>
          <a:off x="4800600" y="1930400"/>
          <a:ext cx="3800475" cy="431800"/>
        </p:xfrm>
        <a:graphic>
          <a:graphicData uri="http://schemas.openxmlformats.org/presentationml/2006/ole">
            <mc:AlternateContent xmlns:mc="http://schemas.openxmlformats.org/markup-compatibility/2006">
              <mc:Choice xmlns:v="urn:schemas-microsoft-com:vml" Requires="v">
                <p:oleObj spid="_x0000_s110623" name="Equation" r:id="rId12" imgW="1117600" imgH="127000" progId="Equation.3">
                  <p:embed/>
                </p:oleObj>
              </mc:Choice>
              <mc:Fallback>
                <p:oleObj name="Equation" r:id="rId12" imgW="1117600" imgH="127000" progId="Equation.3">
                  <p:embed/>
                  <p:pic>
                    <p:nvPicPr>
                      <p:cNvPr id="0" name="Picture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00600" y="1930400"/>
                        <a:ext cx="3800475"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0600" name="Object 8">
            <a:hlinkClick r:id="rId14" action="ppaction://hlinksldjump"/>
          </p:cNvPr>
          <p:cNvGraphicFramePr>
            <a:graphicFrameLocks noChangeAspect="1"/>
          </p:cNvGraphicFramePr>
          <p:nvPr/>
        </p:nvGraphicFramePr>
        <p:xfrm>
          <a:off x="533400" y="3149600"/>
          <a:ext cx="2894012" cy="431800"/>
        </p:xfrm>
        <a:graphic>
          <a:graphicData uri="http://schemas.openxmlformats.org/presentationml/2006/ole">
            <mc:AlternateContent xmlns:mc="http://schemas.openxmlformats.org/markup-compatibility/2006">
              <mc:Choice xmlns:v="urn:schemas-microsoft-com:vml" Requires="v">
                <p:oleObj spid="_x0000_s110624" name="Equation" r:id="rId15" imgW="850900" imgH="127000" progId="Equation.3">
                  <p:embed/>
                </p:oleObj>
              </mc:Choice>
              <mc:Fallback>
                <p:oleObj name="Equation" r:id="rId15" imgW="850900" imgH="12700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 y="3149600"/>
                        <a:ext cx="2894012"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0601" name="Object 9">
            <a:hlinkClick r:id="rId17" action="ppaction://hlinksldjump"/>
          </p:cNvPr>
          <p:cNvGraphicFramePr>
            <a:graphicFrameLocks noChangeAspect="1"/>
          </p:cNvGraphicFramePr>
          <p:nvPr/>
        </p:nvGraphicFramePr>
        <p:xfrm>
          <a:off x="4899025" y="3097213"/>
          <a:ext cx="2720975" cy="560387"/>
        </p:xfrm>
        <a:graphic>
          <a:graphicData uri="http://schemas.openxmlformats.org/presentationml/2006/ole">
            <mc:AlternateContent xmlns:mc="http://schemas.openxmlformats.org/markup-compatibility/2006">
              <mc:Choice xmlns:v="urn:schemas-microsoft-com:vml" Requires="v">
                <p:oleObj spid="_x0000_s110625" name="Equation" r:id="rId18" imgW="800100" imgH="165100" progId="Equation.3">
                  <p:embed/>
                </p:oleObj>
              </mc:Choice>
              <mc:Fallback>
                <p:oleObj name="Equation" r:id="rId18" imgW="800100" imgH="165100" progId="Equation.3">
                  <p:embed/>
                  <p:pic>
                    <p:nvPicPr>
                      <p:cNvPr id="0" name="Picture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899025" y="3097213"/>
                        <a:ext cx="2720975" cy="560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10602" name="Object 10">
            <a:hlinkClick r:id="rId20" action="ppaction://hlinksldjump"/>
          </p:cNvPr>
          <p:cNvGraphicFramePr>
            <a:graphicFrameLocks noChangeAspect="1"/>
          </p:cNvGraphicFramePr>
          <p:nvPr/>
        </p:nvGraphicFramePr>
        <p:xfrm>
          <a:off x="404812" y="4240212"/>
          <a:ext cx="3024188" cy="560388"/>
        </p:xfrm>
        <a:graphic>
          <a:graphicData uri="http://schemas.openxmlformats.org/presentationml/2006/ole">
            <mc:AlternateContent xmlns:mc="http://schemas.openxmlformats.org/markup-compatibility/2006">
              <mc:Choice xmlns:v="urn:schemas-microsoft-com:vml" Requires="v">
                <p:oleObj spid="_x0000_s110626" name="Equation" r:id="rId21" imgW="889000" imgH="165100" progId="Equation.3">
                  <p:embed/>
                </p:oleObj>
              </mc:Choice>
              <mc:Fallback>
                <p:oleObj name="Equation" r:id="rId21" imgW="889000" imgH="165100" progId="Equation.3">
                  <p:embed/>
                  <p:pic>
                    <p:nvPicPr>
                      <p:cNvPr id="0"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04812" y="4240212"/>
                        <a:ext cx="3024188"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 name="TextBox 24"/>
          <p:cNvSpPr txBox="1"/>
          <p:nvPr/>
        </p:nvSpPr>
        <p:spPr>
          <a:xfrm>
            <a:off x="381000" y="457200"/>
            <a:ext cx="4800600" cy="584776"/>
          </a:xfrm>
          <a:prstGeom prst="rect">
            <a:avLst/>
          </a:prstGeom>
          <a:noFill/>
        </p:spPr>
        <p:txBody>
          <a:bodyPr wrap="square" rtlCol="0">
            <a:spAutoFit/>
          </a:bodyPr>
          <a:lstStyle/>
          <a:p>
            <a:r>
              <a:rPr lang="en-US" sz="3200" b="1" dirty="0" smtClean="0">
                <a:latin typeface="Cambria"/>
                <a:cs typeface="Cambria"/>
              </a:rPr>
              <a:t>Click an equation.</a:t>
            </a:r>
            <a:endParaRPr lang="en-US" sz="3200" b="1" dirty="0">
              <a:latin typeface="Cambria"/>
              <a:cs typeface="Cambria"/>
            </a:endParaRPr>
          </a:p>
        </p:txBody>
      </p:sp>
      <p:graphicFrame>
        <p:nvGraphicFramePr>
          <p:cNvPr id="110603" name="Object 11">
            <a:hlinkClick r:id="rId23" action="ppaction://hlinksldjump"/>
          </p:cNvPr>
          <p:cNvGraphicFramePr>
            <a:graphicFrameLocks noChangeAspect="1"/>
          </p:cNvGraphicFramePr>
          <p:nvPr/>
        </p:nvGraphicFramePr>
        <p:xfrm>
          <a:off x="4906962" y="4205288"/>
          <a:ext cx="2332038" cy="519112"/>
        </p:xfrm>
        <a:graphic>
          <a:graphicData uri="http://schemas.openxmlformats.org/presentationml/2006/ole">
            <mc:AlternateContent xmlns:mc="http://schemas.openxmlformats.org/markup-compatibility/2006">
              <mc:Choice xmlns:v="urn:schemas-microsoft-com:vml" Requires="v">
                <p:oleObj spid="_x0000_s110627" name="Equation" r:id="rId24" imgW="685800" imgH="152400" progId="Equation.3">
                  <p:embed/>
                </p:oleObj>
              </mc:Choice>
              <mc:Fallback>
                <p:oleObj name="Equation" r:id="rId24" imgW="685800" imgH="152400" progId="Equation.3">
                  <p:embed/>
                  <p:pic>
                    <p:nvPicPr>
                      <p:cNvPr id="0" name="Picture 11"/>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4906962" y="4205288"/>
                        <a:ext cx="2332038"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7" name="TextBox 26"/>
          <p:cNvSpPr txBox="1"/>
          <p:nvPr/>
        </p:nvSpPr>
        <p:spPr>
          <a:xfrm>
            <a:off x="2133970" y="2771914"/>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sp>
        <p:nvSpPr>
          <p:cNvPr id="28" name="TextBox 27"/>
          <p:cNvSpPr txBox="1"/>
          <p:nvPr/>
        </p:nvSpPr>
        <p:spPr>
          <a:xfrm>
            <a:off x="2070474" y="3859143"/>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sp>
        <p:nvSpPr>
          <p:cNvPr id="29" name="TextBox 28"/>
          <p:cNvSpPr txBox="1"/>
          <p:nvPr/>
        </p:nvSpPr>
        <p:spPr>
          <a:xfrm>
            <a:off x="7518774" y="1565414"/>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sp>
        <p:nvSpPr>
          <p:cNvPr id="30" name="TextBox 29"/>
          <p:cNvSpPr txBox="1"/>
          <p:nvPr/>
        </p:nvSpPr>
        <p:spPr>
          <a:xfrm>
            <a:off x="5791574" y="2730500"/>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sp>
        <p:nvSpPr>
          <p:cNvPr id="31" name="TextBox 30"/>
          <p:cNvSpPr txBox="1"/>
          <p:nvPr/>
        </p:nvSpPr>
        <p:spPr>
          <a:xfrm>
            <a:off x="6160040" y="3838645"/>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sp>
        <p:nvSpPr>
          <p:cNvPr id="23" name="TextBox 22">
            <a:hlinkClick r:id="rId26" action="ppaction://hlinksldjump"/>
          </p:cNvPr>
          <p:cNvSpPr txBox="1"/>
          <p:nvPr/>
        </p:nvSpPr>
        <p:spPr>
          <a:xfrm>
            <a:off x="4419974" y="457200"/>
            <a:ext cx="4495426" cy="369332"/>
          </a:xfrm>
          <a:prstGeom prst="rect">
            <a:avLst/>
          </a:prstGeom>
          <a:noFill/>
        </p:spPr>
        <p:txBody>
          <a:bodyPr wrap="square" rtlCol="0">
            <a:spAutoFit/>
          </a:bodyPr>
          <a:lstStyle/>
          <a:p>
            <a:r>
              <a:rPr lang="en-US" b="1" dirty="0" smtClean="0">
                <a:solidFill>
                  <a:schemeClr val="accent2"/>
                </a:solidFill>
                <a:latin typeface="Cambria"/>
                <a:cs typeface="Cambria"/>
              </a:rPr>
              <a:t>Click to advance to the Practice Activity.</a:t>
            </a:r>
            <a:endParaRPr lang="en-US" b="1" dirty="0">
              <a:solidFill>
                <a:schemeClr val="accent2"/>
              </a:solidFill>
              <a:latin typeface="Cambria"/>
              <a:cs typeface="Cambri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16</a:t>
            </a:fld>
            <a:endParaRPr lang="en-US" smtClean="0">
              <a:solidFill>
                <a:schemeClr val="bg1"/>
              </a:solidFill>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5606"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White Background"/>
          <p:cNvSpPr>
            <a:spLocks noChangeArrowheads="1"/>
          </p:cNvSpPr>
          <p:nvPr/>
        </p:nvSpPr>
        <p:spPr bwMode="auto">
          <a:xfrm>
            <a:off x="152400" y="457200"/>
            <a:ext cx="8686800" cy="55626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aphicFrame>
        <p:nvGraphicFramePr>
          <p:cNvPr id="47106" name="Object 2"/>
          <p:cNvGraphicFramePr>
            <a:graphicFrameLocks noChangeAspect="1"/>
          </p:cNvGraphicFramePr>
          <p:nvPr/>
        </p:nvGraphicFramePr>
        <p:xfrm>
          <a:off x="765305" y="573154"/>
          <a:ext cx="2435095" cy="646046"/>
        </p:xfrm>
        <a:graphic>
          <a:graphicData uri="http://schemas.openxmlformats.org/presentationml/2006/ole">
            <mc:AlternateContent xmlns:mc="http://schemas.openxmlformats.org/markup-compatibility/2006">
              <mc:Choice xmlns:v="urn:schemas-microsoft-com:vml" Requires="v">
                <p:oleObj spid="_x0000_s47126" name="Equation" r:id="rId8" imgW="622300" imgH="165100" progId="Equation.3">
                  <p:embed/>
                </p:oleObj>
              </mc:Choice>
              <mc:Fallback>
                <p:oleObj name="Equation" r:id="rId8" imgW="6223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5305" y="573154"/>
                        <a:ext cx="2435095" cy="646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1" name="TextBox 10"/>
          <p:cNvSpPr txBox="1"/>
          <p:nvPr/>
        </p:nvSpPr>
        <p:spPr>
          <a:xfrm>
            <a:off x="304800" y="1600200"/>
            <a:ext cx="3505200" cy="32932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b="1" dirty="0" smtClean="0">
                <a:latin typeface="Cambria" pitchFamily="18" charset="0"/>
              </a:rPr>
              <a:t>This is not true.</a:t>
            </a:r>
          </a:p>
          <a:p>
            <a:r>
              <a:rPr lang="en-US" sz="2600" b="1" dirty="0" smtClean="0">
                <a:latin typeface="Cambria" pitchFamily="18" charset="0"/>
              </a:rPr>
              <a:t> </a:t>
            </a:r>
          </a:p>
          <a:p>
            <a:r>
              <a:rPr lang="en-US" sz="2600" b="1" dirty="0" smtClean="0">
                <a:latin typeface="Cambria" pitchFamily="18" charset="0"/>
              </a:rPr>
              <a:t>The left expression says to add </a:t>
            </a:r>
            <a:r>
              <a:rPr lang="en-US" sz="2600" b="1" dirty="0" err="1" smtClean="0">
                <a:latin typeface="Cambria" pitchFamily="18" charset="0"/>
              </a:rPr>
              <a:t>x</a:t>
            </a:r>
            <a:r>
              <a:rPr lang="en-US" sz="2600" b="1" dirty="0" smtClean="0">
                <a:latin typeface="Cambria" pitchFamily="18" charset="0"/>
              </a:rPr>
              <a:t> and </a:t>
            </a:r>
            <a:r>
              <a:rPr lang="en-US" sz="2600" b="1" dirty="0" err="1" smtClean="0">
                <a:latin typeface="Cambria" pitchFamily="18" charset="0"/>
              </a:rPr>
              <a:t>x</a:t>
            </a:r>
            <a:r>
              <a:rPr lang="en-US" sz="2600" b="1" dirty="0" smtClean="0">
                <a:latin typeface="Cambria" pitchFamily="18" charset="0"/>
              </a:rPr>
              <a:t>.  </a:t>
            </a:r>
          </a:p>
          <a:p>
            <a:endParaRPr lang="en-US" sz="2600" b="1" dirty="0" smtClean="0">
              <a:latin typeface="Cambria" pitchFamily="18" charset="0"/>
            </a:endParaRPr>
          </a:p>
          <a:p>
            <a:r>
              <a:rPr lang="en-US" sz="2600" b="1" dirty="0" smtClean="0">
                <a:latin typeface="Cambria" pitchFamily="18" charset="0"/>
              </a:rPr>
              <a:t>The right expression, x</a:t>
            </a:r>
            <a:r>
              <a:rPr lang="en-US" sz="2600" b="1" baseline="30000" dirty="0" smtClean="0">
                <a:latin typeface="Cambria" pitchFamily="18" charset="0"/>
              </a:rPr>
              <a:t>2</a:t>
            </a:r>
            <a:r>
              <a:rPr lang="en-US" sz="2600" b="1" dirty="0" smtClean="0">
                <a:latin typeface="Cambria" pitchFamily="18" charset="0"/>
              </a:rPr>
              <a:t> means to multiply  </a:t>
            </a:r>
            <a:r>
              <a:rPr lang="en-US" sz="2600" b="1" dirty="0" err="1" smtClean="0">
                <a:latin typeface="Cambria" pitchFamily="18" charset="0"/>
              </a:rPr>
              <a:t>x</a:t>
            </a:r>
            <a:r>
              <a:rPr lang="en-US" sz="2600" b="1" dirty="0" smtClean="0">
                <a:latin typeface="Cambria" pitchFamily="18" charset="0"/>
              </a:rPr>
              <a:t> by </a:t>
            </a:r>
            <a:r>
              <a:rPr lang="en-US" sz="2600" b="1" dirty="0" err="1" smtClean="0">
                <a:latin typeface="Cambria" pitchFamily="18" charset="0"/>
              </a:rPr>
              <a:t>x</a:t>
            </a:r>
            <a:r>
              <a:rPr lang="en-US" sz="2600" b="1" dirty="0" smtClean="0">
                <a:latin typeface="Cambria" pitchFamily="18" charset="0"/>
              </a:rPr>
              <a:t>.</a:t>
            </a:r>
          </a:p>
        </p:txBody>
      </p:sp>
      <p:sp>
        <p:nvSpPr>
          <p:cNvPr id="12" name="TextBox 11"/>
          <p:cNvSpPr txBox="1"/>
          <p:nvPr/>
        </p:nvSpPr>
        <p:spPr>
          <a:xfrm>
            <a:off x="3987800" y="612100"/>
            <a:ext cx="4724400" cy="28931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b="1" dirty="0" smtClean="0">
                <a:latin typeface="Cambria" pitchFamily="18" charset="0"/>
              </a:rPr>
              <a:t>If </a:t>
            </a:r>
            <a:r>
              <a:rPr lang="en-US" sz="2600" b="1" dirty="0" err="1" smtClean="0">
                <a:latin typeface="Cambria" pitchFamily="18" charset="0"/>
              </a:rPr>
              <a:t>x</a:t>
            </a:r>
            <a:r>
              <a:rPr lang="en-US" sz="2600" b="1" dirty="0" smtClean="0">
                <a:latin typeface="Cambria" pitchFamily="18" charset="0"/>
              </a:rPr>
              <a:t> = 5, this is not true.</a:t>
            </a:r>
          </a:p>
          <a:p>
            <a:r>
              <a:rPr lang="en-US" sz="2600" b="1" dirty="0" smtClean="0">
                <a:latin typeface="Cambria" pitchFamily="18" charset="0"/>
              </a:rPr>
              <a:t> </a:t>
            </a:r>
          </a:p>
          <a:p>
            <a:r>
              <a:rPr lang="en-US" sz="2600" b="1" dirty="0" smtClean="0">
                <a:latin typeface="Cambria" pitchFamily="18" charset="0"/>
              </a:rPr>
              <a:t>The left expression will equal 10.</a:t>
            </a:r>
          </a:p>
          <a:p>
            <a:endParaRPr lang="en-US" sz="2600" b="1" dirty="0" smtClean="0">
              <a:latin typeface="Cambria" pitchFamily="18" charset="0"/>
            </a:endParaRPr>
          </a:p>
          <a:p>
            <a:r>
              <a:rPr lang="en-US" sz="2600" b="1" dirty="0" smtClean="0">
                <a:latin typeface="Cambria" pitchFamily="18" charset="0"/>
              </a:rPr>
              <a:t>The right expression will equal 25.</a:t>
            </a:r>
          </a:p>
        </p:txBody>
      </p:sp>
      <p:graphicFrame>
        <p:nvGraphicFramePr>
          <p:cNvPr id="47107" name="Object 3"/>
          <p:cNvGraphicFramePr>
            <a:graphicFrameLocks noChangeAspect="1"/>
          </p:cNvGraphicFramePr>
          <p:nvPr/>
        </p:nvGraphicFramePr>
        <p:xfrm>
          <a:off x="5589589" y="3541713"/>
          <a:ext cx="2294643" cy="573026"/>
        </p:xfrm>
        <a:graphic>
          <a:graphicData uri="http://schemas.openxmlformats.org/presentationml/2006/ole">
            <mc:AlternateContent xmlns:mc="http://schemas.openxmlformats.org/markup-compatibility/2006">
              <mc:Choice xmlns:v="urn:schemas-microsoft-com:vml" Requires="v">
                <p:oleObj spid="_x0000_s47127" name="Equation" r:id="rId10" imgW="635000" imgH="165100" progId="Equation.3">
                  <p:embed/>
                </p:oleObj>
              </mc:Choice>
              <mc:Fallback>
                <p:oleObj name="Equation" r:id="rId10" imgW="635000" imgH="1651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589589" y="3541713"/>
                        <a:ext cx="2294643" cy="573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108" name="Object 4"/>
          <p:cNvGraphicFramePr>
            <a:graphicFrameLocks noChangeAspect="1"/>
          </p:cNvGraphicFramePr>
          <p:nvPr/>
        </p:nvGraphicFramePr>
        <p:xfrm>
          <a:off x="5703955" y="4217517"/>
          <a:ext cx="2156818" cy="573025"/>
        </p:xfrm>
        <a:graphic>
          <a:graphicData uri="http://schemas.openxmlformats.org/presentationml/2006/ole">
            <mc:AlternateContent xmlns:mc="http://schemas.openxmlformats.org/markup-compatibility/2006">
              <mc:Choice xmlns:v="urn:schemas-microsoft-com:vml" Requires="v">
                <p:oleObj spid="_x0000_s47128" name="Equation" r:id="rId12" imgW="596900" imgH="165100" progId="Equation.3">
                  <p:embed/>
                </p:oleObj>
              </mc:Choice>
              <mc:Fallback>
                <p:oleObj name="Equation" r:id="rId12" imgW="596900" imgH="1651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03955" y="4217517"/>
                        <a:ext cx="2156818" cy="57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47109" name="Object 5"/>
          <p:cNvGraphicFramePr>
            <a:graphicFrameLocks noChangeAspect="1"/>
          </p:cNvGraphicFramePr>
          <p:nvPr/>
        </p:nvGraphicFramePr>
        <p:xfrm>
          <a:off x="6233262" y="4893320"/>
          <a:ext cx="1697889" cy="440680"/>
        </p:xfrm>
        <a:graphic>
          <a:graphicData uri="http://schemas.openxmlformats.org/presentationml/2006/ole">
            <mc:AlternateContent xmlns:mc="http://schemas.openxmlformats.org/markup-compatibility/2006">
              <mc:Choice xmlns:v="urn:schemas-microsoft-com:vml" Requires="v">
                <p:oleObj spid="_x0000_s47129" name="Equation" r:id="rId14" imgW="469900" imgH="127000" progId="Equation.3">
                  <p:embed/>
                </p:oleObj>
              </mc:Choice>
              <mc:Fallback>
                <p:oleObj name="Equation" r:id="rId14" imgW="469900" imgH="1270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33262" y="4893320"/>
                        <a:ext cx="1697889" cy="44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0" name="Group 19"/>
          <p:cNvGrpSpPr/>
          <p:nvPr/>
        </p:nvGrpSpPr>
        <p:grpSpPr>
          <a:xfrm>
            <a:off x="5714443" y="5377365"/>
            <a:ext cx="2303952" cy="566235"/>
            <a:chOff x="3879850" y="4978109"/>
            <a:chExt cx="2303952" cy="566235"/>
          </a:xfrm>
        </p:grpSpPr>
        <p:graphicFrame>
          <p:nvGraphicFramePr>
            <p:cNvPr id="47110" name="Object 6"/>
            <p:cNvGraphicFramePr>
              <a:graphicFrameLocks noChangeAspect="1"/>
            </p:cNvGraphicFramePr>
            <p:nvPr/>
          </p:nvGraphicFramePr>
          <p:xfrm>
            <a:off x="3879850" y="4978109"/>
            <a:ext cx="2134157" cy="566234"/>
          </p:xfrm>
          <a:graphic>
            <a:graphicData uri="http://schemas.openxmlformats.org/presentationml/2006/ole">
              <mc:AlternateContent xmlns:mc="http://schemas.openxmlformats.org/markup-compatibility/2006">
                <mc:Choice xmlns:v="urn:schemas-microsoft-com:vml" Requires="v">
                  <p:oleObj spid="_x0000_s47130" name="Equation" r:id="rId16" imgW="622300" imgH="165100" progId="Equation.3">
                    <p:embed/>
                  </p:oleObj>
                </mc:Choice>
                <mc:Fallback>
                  <p:oleObj name="Equation" r:id="rId16" imgW="622300" imgH="165100" progId="Equation.3">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879850" y="4978109"/>
                          <a:ext cx="2134157" cy="56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9" name="TextBox 18"/>
            <p:cNvSpPr txBox="1"/>
            <p:nvPr/>
          </p:nvSpPr>
          <p:spPr>
            <a:xfrm>
              <a:off x="3880407" y="4978110"/>
              <a:ext cx="2303395" cy="56623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grpSp>
      <p:sp>
        <p:nvSpPr>
          <p:cNvPr id="22" name="TextBox 21"/>
          <p:cNvSpPr txBox="1"/>
          <p:nvPr/>
        </p:nvSpPr>
        <p:spPr>
          <a:xfrm>
            <a:off x="2133600" y="358914"/>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sp>
        <p:nvSpPr>
          <p:cNvPr id="23" name="TextBox 22">
            <a:hlinkClick r:id="rId18" action="ppaction://hlinksldjump"/>
          </p:cNvPr>
          <p:cNvSpPr txBox="1"/>
          <p:nvPr/>
        </p:nvSpPr>
        <p:spPr>
          <a:xfrm>
            <a:off x="381000" y="5435024"/>
            <a:ext cx="2895600" cy="584776"/>
          </a:xfrm>
          <a:prstGeom prst="rect">
            <a:avLst/>
          </a:prstGeom>
          <a:noFill/>
        </p:spPr>
        <p:txBody>
          <a:bodyPr wrap="square" rtlCol="0">
            <a:spAutoFit/>
          </a:bodyPr>
          <a:lstStyle/>
          <a:p>
            <a:r>
              <a:rPr lang="en-US" sz="3200" b="1" u="sng" dirty="0" smtClean="0"/>
              <a:t>Click to Return</a:t>
            </a:r>
            <a:endParaRPr lang="en-US" sz="3200" b="1" u="sng" dirty="0"/>
          </a:p>
        </p:txBody>
      </p:sp>
      <p:sp>
        <p:nvSpPr>
          <p:cNvPr id="25" name="Page Title"/>
          <p:cNvSpPr txBox="1">
            <a:spLocks/>
          </p:cNvSpPr>
          <p:nvPr/>
        </p:nvSpPr>
        <p:spPr bwMode="auto">
          <a:xfrm>
            <a:off x="152400" y="-101600"/>
            <a:ext cx="8991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Summary- </a:t>
            </a:r>
            <a:r>
              <a:rPr kumimoji="0" lang="en-US" sz="28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Which Mathematical Statement is True?</a:t>
            </a:r>
            <a:endParaRPr kumimoji="0" lang="en-US" sz="30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3"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900" decel="100000" fill="hold"/>
                                        <p:tgtEl>
                                          <p:spTgt spid="1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10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10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10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5"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anim calcmode="lin" valueType="num">
                                      <p:cBhvr>
                                        <p:cTn id="36" dur="500" fill="hold"/>
                                        <p:tgtEl>
                                          <p:spTgt spid="20"/>
                                        </p:tgtEl>
                                        <p:attrNameLst>
                                          <p:attrName>style.rotation</p:attrName>
                                        </p:attrNameLst>
                                      </p:cBhvr>
                                      <p:tavLst>
                                        <p:tav tm="0">
                                          <p:val>
                                            <p:fltVal val="720"/>
                                          </p:val>
                                        </p:tav>
                                        <p:tav tm="100000">
                                          <p:val>
                                            <p:fltVal val="0"/>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 calcmode="lin" valueType="num">
                                      <p:cBhvr>
                                        <p:cTn id="38" dur="500" fill="hold"/>
                                        <p:tgtEl>
                                          <p:spTgt spid="20"/>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3"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17</a:t>
            </a:fld>
            <a:endParaRPr lang="en-US" smtClean="0">
              <a:solidFill>
                <a:schemeClr val="bg1"/>
              </a:solidFill>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533400"/>
            <a:ext cx="8686800" cy="54610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1683" name="Object 3"/>
          <p:cNvGraphicFramePr>
            <a:graphicFrameLocks noChangeAspect="1"/>
          </p:cNvGraphicFramePr>
          <p:nvPr/>
        </p:nvGraphicFramePr>
        <p:xfrm>
          <a:off x="304800" y="787400"/>
          <a:ext cx="3799840" cy="431800"/>
        </p:xfrm>
        <a:graphic>
          <a:graphicData uri="http://schemas.openxmlformats.org/presentationml/2006/ole">
            <mc:AlternateContent xmlns:mc="http://schemas.openxmlformats.org/markup-compatibility/2006">
              <mc:Choice xmlns:v="urn:schemas-microsoft-com:vml" Requires="v">
                <p:oleObj spid="_x0000_s71706" name="Equation" r:id="rId8" imgW="1117600" imgH="127000" progId="Equation.3">
                  <p:embed/>
                </p:oleObj>
              </mc:Choice>
              <mc:Fallback>
                <p:oleObj name="Equation" r:id="rId8" imgW="1117600" imgH="127000" progId="Equation.3">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787400"/>
                        <a:ext cx="379984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 name="TextBox 11"/>
          <p:cNvSpPr txBox="1"/>
          <p:nvPr/>
        </p:nvSpPr>
        <p:spPr>
          <a:xfrm>
            <a:off x="304800" y="1295400"/>
            <a:ext cx="3505200" cy="397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smtClean="0">
                <a:latin typeface="Cambria" pitchFamily="18" charset="0"/>
              </a:rPr>
              <a:t>This is true.</a:t>
            </a:r>
          </a:p>
          <a:p>
            <a:r>
              <a:rPr lang="en-US" sz="2800" b="1" dirty="0" smtClean="0">
                <a:latin typeface="Cambria" pitchFamily="18" charset="0"/>
              </a:rPr>
              <a:t> </a:t>
            </a:r>
          </a:p>
          <a:p>
            <a:r>
              <a:rPr lang="en-US" sz="2800" b="1" dirty="0" smtClean="0">
                <a:latin typeface="Cambria" pitchFamily="18" charset="0"/>
              </a:rPr>
              <a:t>The left expression says to add </a:t>
            </a:r>
            <a:r>
              <a:rPr lang="en-US" sz="2800" b="1" i="1" dirty="0" err="1" smtClean="0">
                <a:latin typeface="Cambria" pitchFamily="18" charset="0"/>
              </a:rPr>
              <a:t>x</a:t>
            </a:r>
            <a:r>
              <a:rPr lang="en-US" sz="2800" b="1" i="1" dirty="0" smtClean="0">
                <a:latin typeface="Cambria" pitchFamily="18" charset="0"/>
              </a:rPr>
              <a:t> </a:t>
            </a:r>
            <a:r>
              <a:rPr lang="en-US" sz="2800" b="1" dirty="0" smtClean="0">
                <a:latin typeface="Cambria" pitchFamily="18" charset="0"/>
              </a:rPr>
              <a:t>four times, which is the same as multiplying </a:t>
            </a:r>
            <a:r>
              <a:rPr lang="en-US" sz="2800" b="1" i="1" dirty="0" err="1" smtClean="0">
                <a:latin typeface="Cambria" pitchFamily="18" charset="0"/>
              </a:rPr>
              <a:t>x</a:t>
            </a:r>
            <a:r>
              <a:rPr lang="en-US" sz="2800" b="1" i="1" dirty="0" smtClean="0">
                <a:latin typeface="Cambria" pitchFamily="18" charset="0"/>
              </a:rPr>
              <a:t> </a:t>
            </a:r>
            <a:r>
              <a:rPr lang="en-US" sz="2800" b="1" dirty="0" smtClean="0">
                <a:latin typeface="Cambria" pitchFamily="18" charset="0"/>
              </a:rPr>
              <a:t>by 4.</a:t>
            </a:r>
          </a:p>
          <a:p>
            <a:r>
              <a:rPr lang="en-US" sz="2800" b="1" dirty="0" smtClean="0">
                <a:latin typeface="Cambria" pitchFamily="18" charset="0"/>
              </a:rPr>
              <a:t>  </a:t>
            </a:r>
          </a:p>
          <a:p>
            <a:r>
              <a:rPr lang="en-US" sz="2800" b="1" dirty="0" smtClean="0">
                <a:latin typeface="Cambria" pitchFamily="18" charset="0"/>
              </a:rPr>
              <a:t>Repeated addition.  </a:t>
            </a:r>
          </a:p>
        </p:txBody>
      </p:sp>
      <p:sp>
        <p:nvSpPr>
          <p:cNvPr id="13" name="TextBox 12"/>
          <p:cNvSpPr txBox="1"/>
          <p:nvPr/>
        </p:nvSpPr>
        <p:spPr>
          <a:xfrm>
            <a:off x="4191000" y="626745"/>
            <a:ext cx="4572000" cy="2954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b="1" dirty="0" smtClean="0">
                <a:latin typeface="Cambria" pitchFamily="18" charset="0"/>
              </a:rPr>
              <a:t>If </a:t>
            </a:r>
            <a:r>
              <a:rPr lang="en-US" sz="2600" b="1" i="1" dirty="0" err="1" smtClean="0">
                <a:latin typeface="Cambria" pitchFamily="18" charset="0"/>
              </a:rPr>
              <a:t>x</a:t>
            </a:r>
            <a:r>
              <a:rPr lang="en-US" sz="2600" b="1" i="1" dirty="0" smtClean="0">
                <a:latin typeface="Cambria" pitchFamily="18" charset="0"/>
              </a:rPr>
              <a:t> </a:t>
            </a:r>
            <a:r>
              <a:rPr lang="en-US" sz="2600" b="1" dirty="0" smtClean="0">
                <a:latin typeface="Cambria" pitchFamily="18" charset="0"/>
              </a:rPr>
              <a:t>= 3, this is true.</a:t>
            </a:r>
          </a:p>
          <a:p>
            <a:r>
              <a:rPr lang="en-US" sz="2600" b="1" dirty="0" smtClean="0">
                <a:latin typeface="Cambria" pitchFamily="18" charset="0"/>
              </a:rPr>
              <a:t> </a:t>
            </a:r>
          </a:p>
          <a:p>
            <a:r>
              <a:rPr lang="en-US" sz="2600" b="1" dirty="0" smtClean="0">
                <a:latin typeface="Cambria" pitchFamily="18" charset="0"/>
              </a:rPr>
              <a:t>The left expression will equal 12.</a:t>
            </a:r>
          </a:p>
          <a:p>
            <a:endParaRPr lang="en-US" sz="2600" b="1" dirty="0" smtClean="0">
              <a:latin typeface="Cambria" pitchFamily="18" charset="0"/>
            </a:endParaRPr>
          </a:p>
          <a:p>
            <a:r>
              <a:rPr lang="en-US" sz="2600" b="1" dirty="0" smtClean="0">
                <a:latin typeface="Cambria" pitchFamily="18" charset="0"/>
              </a:rPr>
              <a:t>The right expression will equal 12.</a:t>
            </a:r>
          </a:p>
        </p:txBody>
      </p:sp>
      <p:sp>
        <p:nvSpPr>
          <p:cNvPr id="14" name="TextBox 13"/>
          <p:cNvSpPr txBox="1"/>
          <p:nvPr/>
        </p:nvSpPr>
        <p:spPr>
          <a:xfrm>
            <a:off x="3035674" y="384314"/>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pic>
        <p:nvPicPr>
          <p:cNvPr id="22" name="irc_mi" descr="http://merchantos.com/retaileasy/wp-content/uploads/2013/01/check-mark.jpg"/>
          <p:cNvPicPr/>
          <p:nvPr/>
        </p:nvPicPr>
        <p:blipFill>
          <a:blip r:embed="rId10"/>
          <a:srcRect/>
          <a:stretch>
            <a:fillRect/>
          </a:stretch>
        </p:blipFill>
        <p:spPr bwMode="auto">
          <a:xfrm>
            <a:off x="8178800" y="4492998"/>
            <a:ext cx="660400" cy="764802"/>
          </a:xfrm>
          <a:prstGeom prst="rect">
            <a:avLst/>
          </a:prstGeom>
          <a:noFill/>
          <a:ln w="9525">
            <a:noFill/>
            <a:miter lim="800000"/>
            <a:headEnd/>
            <a:tailEnd/>
          </a:ln>
        </p:spPr>
      </p:pic>
      <p:graphicFrame>
        <p:nvGraphicFramePr>
          <p:cNvPr id="71687" name="Object 7"/>
          <p:cNvGraphicFramePr>
            <a:graphicFrameLocks noChangeAspect="1"/>
          </p:cNvGraphicFramePr>
          <p:nvPr/>
        </p:nvGraphicFramePr>
        <p:xfrm>
          <a:off x="4876800" y="3634492"/>
          <a:ext cx="3343275" cy="379854"/>
        </p:xfrm>
        <a:graphic>
          <a:graphicData uri="http://schemas.openxmlformats.org/presentationml/2006/ole">
            <mc:AlternateContent xmlns:mc="http://schemas.openxmlformats.org/markup-compatibility/2006">
              <mc:Choice xmlns:v="urn:schemas-microsoft-com:vml" Requires="v">
                <p:oleObj spid="_x0000_s71707" name="Equation" r:id="rId11" imgW="1117600" imgH="127000" progId="Equation.3">
                  <p:embed/>
                </p:oleObj>
              </mc:Choice>
              <mc:Fallback>
                <p:oleObj name="Equation" r:id="rId11" imgW="1117600" imgH="1270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3634492"/>
                        <a:ext cx="3343275" cy="37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1689" name="Object 9"/>
          <p:cNvGraphicFramePr>
            <a:graphicFrameLocks noChangeAspect="1"/>
          </p:cNvGraphicFramePr>
          <p:nvPr/>
        </p:nvGraphicFramePr>
        <p:xfrm>
          <a:off x="6781800" y="4801746"/>
          <a:ext cx="1367196" cy="379854"/>
        </p:xfrm>
        <a:graphic>
          <a:graphicData uri="http://schemas.openxmlformats.org/presentationml/2006/ole">
            <mc:AlternateContent xmlns:mc="http://schemas.openxmlformats.org/markup-compatibility/2006">
              <mc:Choice xmlns:v="urn:schemas-microsoft-com:vml" Requires="v">
                <p:oleObj spid="_x0000_s71708" name="Equation" r:id="rId12" imgW="457200" imgH="127000" progId="Equation.3">
                  <p:embed/>
                </p:oleObj>
              </mc:Choice>
              <mc:Fallback>
                <p:oleObj name="Equation" r:id="rId12" imgW="457200" imgH="127000" progId="Equation.3">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781800" y="4801746"/>
                        <a:ext cx="1367196" cy="379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71688" name="Object 8"/>
          <p:cNvGraphicFramePr>
            <a:graphicFrameLocks noChangeAspect="1"/>
          </p:cNvGraphicFramePr>
          <p:nvPr/>
        </p:nvGraphicFramePr>
        <p:xfrm>
          <a:off x="5121060" y="4270280"/>
          <a:ext cx="3457790" cy="455266"/>
        </p:xfrm>
        <a:graphic>
          <a:graphicData uri="http://schemas.openxmlformats.org/presentationml/2006/ole">
            <mc:AlternateContent xmlns:mc="http://schemas.openxmlformats.org/markup-compatibility/2006">
              <mc:Choice xmlns:v="urn:schemas-microsoft-com:vml" Requires="v">
                <p:oleObj spid="_x0000_s71709" name="Equation" r:id="rId14" imgW="1155700" imgH="152400" progId="Equation.3">
                  <p:embed/>
                </p:oleObj>
              </mc:Choice>
              <mc:Fallback>
                <p:oleObj name="Equation" r:id="rId14" imgW="1155700" imgH="152400" progId="Equation.3">
                  <p:embed/>
                  <p:pic>
                    <p:nvPicPr>
                      <p:cNvPr id="0" name="Picture 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21060" y="4270280"/>
                        <a:ext cx="3457790" cy="455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23" name="Group 22"/>
          <p:cNvGrpSpPr/>
          <p:nvPr/>
        </p:nvGrpSpPr>
        <p:grpSpPr>
          <a:xfrm>
            <a:off x="4648200" y="5408776"/>
            <a:ext cx="3745230" cy="534824"/>
            <a:chOff x="3064432" y="5049207"/>
            <a:chExt cx="3745230" cy="534824"/>
          </a:xfrm>
        </p:grpSpPr>
        <p:graphicFrame>
          <p:nvGraphicFramePr>
            <p:cNvPr id="24" name="Object 6"/>
            <p:cNvGraphicFramePr>
              <a:graphicFrameLocks noChangeAspect="1"/>
            </p:cNvGraphicFramePr>
            <p:nvPr/>
          </p:nvGraphicFramePr>
          <p:xfrm>
            <a:off x="3064432" y="5049207"/>
            <a:ext cx="3701415" cy="420523"/>
          </p:xfrm>
          <a:graphic>
            <a:graphicData uri="http://schemas.openxmlformats.org/presentationml/2006/ole">
              <mc:AlternateContent xmlns:mc="http://schemas.openxmlformats.org/markup-compatibility/2006">
                <mc:Choice xmlns:v="urn:schemas-microsoft-com:vml" Requires="v">
                  <p:oleObj spid="_x0000_s71710" name="Equation" r:id="rId16" imgW="1117600" imgH="127000" progId="Equation.3">
                    <p:embed/>
                  </p:oleObj>
                </mc:Choice>
                <mc:Fallback>
                  <p:oleObj name="Equation" r:id="rId16" imgW="1117600" imgH="127000" progId="Equation.3">
                    <p:embed/>
                    <p:pic>
                      <p:nvPicPr>
                        <p:cNvPr id="0" name="Picture 1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64432" y="5049207"/>
                          <a:ext cx="3701415" cy="4205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 name="TextBox 24"/>
            <p:cNvSpPr txBox="1"/>
            <p:nvPr/>
          </p:nvSpPr>
          <p:spPr>
            <a:xfrm>
              <a:off x="3108247" y="5049207"/>
              <a:ext cx="3701415" cy="53482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grpSp>
      <p:sp>
        <p:nvSpPr>
          <p:cNvPr id="26" name="TextBox 25">
            <a:hlinkClick r:id="rId18" action="ppaction://hlinksldjump"/>
          </p:cNvPr>
          <p:cNvSpPr txBox="1"/>
          <p:nvPr/>
        </p:nvSpPr>
        <p:spPr>
          <a:xfrm>
            <a:off x="457200" y="5410200"/>
            <a:ext cx="2895600" cy="584776"/>
          </a:xfrm>
          <a:prstGeom prst="rect">
            <a:avLst/>
          </a:prstGeom>
          <a:noFill/>
        </p:spPr>
        <p:txBody>
          <a:bodyPr wrap="square" rtlCol="0">
            <a:spAutoFit/>
          </a:bodyPr>
          <a:lstStyle/>
          <a:p>
            <a:r>
              <a:rPr lang="en-US" sz="3200" b="1" u="sng" dirty="0" smtClean="0"/>
              <a:t>Click to Return</a:t>
            </a:r>
            <a:endParaRPr lang="en-US" sz="3200" b="1" u="sng" dirty="0"/>
          </a:p>
        </p:txBody>
      </p:sp>
      <p:sp>
        <p:nvSpPr>
          <p:cNvPr id="28" name="Page Title"/>
          <p:cNvSpPr txBox="1">
            <a:spLocks/>
          </p:cNvSpPr>
          <p:nvPr/>
        </p:nvSpPr>
        <p:spPr bwMode="auto">
          <a:xfrm>
            <a:off x="152400" y="-101600"/>
            <a:ext cx="8991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Summary- </a:t>
            </a:r>
            <a:r>
              <a:rPr kumimoji="0" lang="en-US" sz="28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Which Mathematical Statement is True?</a:t>
            </a:r>
            <a:endParaRPr kumimoji="0" lang="en-US" sz="30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6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6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68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500"/>
                                        <p:tgtEl>
                                          <p:spTgt spid="23"/>
                                        </p:tgtEl>
                                      </p:cBhvr>
                                    </p:animEffect>
                                    <p:anim calcmode="lin" valueType="num">
                                      <p:cBhvr>
                                        <p:cTn id="40" dur="500" fill="hold"/>
                                        <p:tgtEl>
                                          <p:spTgt spid="23"/>
                                        </p:tgtEl>
                                        <p:attrNameLst>
                                          <p:attrName>style.rotation</p:attrName>
                                        </p:attrNameLst>
                                      </p:cBhvr>
                                      <p:tavLst>
                                        <p:tav tm="0">
                                          <p:val>
                                            <p:fltVal val="720"/>
                                          </p:val>
                                        </p:tav>
                                        <p:tav tm="100000">
                                          <p:val>
                                            <p:fltVal val="0"/>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 calcmode="lin" valueType="num">
                                      <p:cBhvr>
                                        <p:cTn id="42" dur="500" fill="hold"/>
                                        <p:tgtEl>
                                          <p:spTgt spid="2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18</a:t>
            </a:fld>
            <a:endParaRPr lang="en-US" smtClean="0">
              <a:solidFill>
                <a:schemeClr val="bg1"/>
              </a:solidFill>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482600"/>
            <a:ext cx="8686800" cy="56134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1683" name="Object 3"/>
          <p:cNvGraphicFramePr>
            <a:graphicFrameLocks noChangeAspect="1"/>
          </p:cNvGraphicFramePr>
          <p:nvPr/>
        </p:nvGraphicFramePr>
        <p:xfrm>
          <a:off x="757238" y="762000"/>
          <a:ext cx="2894012" cy="431800"/>
        </p:xfrm>
        <a:graphic>
          <a:graphicData uri="http://schemas.openxmlformats.org/presentationml/2006/ole">
            <mc:AlternateContent xmlns:mc="http://schemas.openxmlformats.org/markup-compatibility/2006">
              <mc:Choice xmlns:v="urn:schemas-microsoft-com:vml" Requires="v">
                <p:oleObj spid="_x0000_s81949" name="Equation" r:id="rId8" imgW="850900" imgH="127000" progId="Equation.3">
                  <p:embed/>
                </p:oleObj>
              </mc:Choice>
              <mc:Fallback>
                <p:oleObj name="Equation" r:id="rId8" imgW="850900" imgH="1270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238" y="762000"/>
                        <a:ext cx="2894012"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 name="TextBox 11"/>
          <p:cNvSpPr txBox="1"/>
          <p:nvPr/>
        </p:nvSpPr>
        <p:spPr>
          <a:xfrm>
            <a:off x="304800" y="1295400"/>
            <a:ext cx="3505200" cy="39703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smtClean="0">
                <a:latin typeface="Cambria" pitchFamily="18" charset="0"/>
              </a:rPr>
              <a:t>This is not true.</a:t>
            </a:r>
          </a:p>
          <a:p>
            <a:r>
              <a:rPr lang="en-US" sz="2800" b="1" dirty="0" smtClean="0">
                <a:latin typeface="Cambria" pitchFamily="18" charset="0"/>
              </a:rPr>
              <a:t> </a:t>
            </a:r>
          </a:p>
          <a:p>
            <a:r>
              <a:rPr lang="en-US" sz="2800" b="1" dirty="0" smtClean="0">
                <a:latin typeface="Cambria" pitchFamily="18" charset="0"/>
              </a:rPr>
              <a:t>The left expression says to multiply by 2 then add 10.</a:t>
            </a:r>
          </a:p>
          <a:p>
            <a:r>
              <a:rPr lang="en-US" sz="2800" b="1" dirty="0" smtClean="0">
                <a:latin typeface="Cambria" pitchFamily="18" charset="0"/>
              </a:rPr>
              <a:t> </a:t>
            </a:r>
          </a:p>
          <a:p>
            <a:r>
              <a:rPr lang="en-US" sz="2800" b="1" dirty="0" smtClean="0">
                <a:latin typeface="Cambria" pitchFamily="18" charset="0"/>
              </a:rPr>
              <a:t>The right expression says to just multiply by 12.</a:t>
            </a:r>
          </a:p>
        </p:txBody>
      </p:sp>
      <p:sp>
        <p:nvSpPr>
          <p:cNvPr id="13" name="TextBox 12"/>
          <p:cNvSpPr txBox="1"/>
          <p:nvPr/>
        </p:nvSpPr>
        <p:spPr>
          <a:xfrm>
            <a:off x="4114800" y="675144"/>
            <a:ext cx="4572000" cy="2677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smtClean="0">
                <a:latin typeface="Cambria" pitchFamily="18" charset="0"/>
              </a:rPr>
              <a:t>If </a:t>
            </a:r>
            <a:r>
              <a:rPr lang="en-US" sz="2400" b="1" i="1" dirty="0" err="1" smtClean="0">
                <a:latin typeface="Cambria" pitchFamily="18" charset="0"/>
              </a:rPr>
              <a:t>x</a:t>
            </a:r>
            <a:r>
              <a:rPr lang="en-US" sz="2400" b="1" i="1" dirty="0" smtClean="0">
                <a:latin typeface="Cambria" pitchFamily="18" charset="0"/>
              </a:rPr>
              <a:t> </a:t>
            </a:r>
            <a:r>
              <a:rPr lang="en-US" sz="2400" b="1" dirty="0" smtClean="0">
                <a:latin typeface="Cambria" pitchFamily="18" charset="0"/>
              </a:rPr>
              <a:t>= 4, this is not true.</a:t>
            </a:r>
          </a:p>
          <a:p>
            <a:r>
              <a:rPr lang="en-US" sz="2400" b="1" dirty="0" smtClean="0">
                <a:latin typeface="Cambria" pitchFamily="18" charset="0"/>
              </a:rPr>
              <a:t> </a:t>
            </a:r>
          </a:p>
          <a:p>
            <a:r>
              <a:rPr lang="en-US" sz="2400" b="1" dirty="0" smtClean="0">
                <a:latin typeface="Cambria" pitchFamily="18" charset="0"/>
              </a:rPr>
              <a:t>The left expression will equal 18.</a:t>
            </a:r>
          </a:p>
          <a:p>
            <a:endParaRPr lang="en-US" sz="2400" b="1" dirty="0" smtClean="0">
              <a:latin typeface="Cambria" pitchFamily="18" charset="0"/>
            </a:endParaRPr>
          </a:p>
          <a:p>
            <a:r>
              <a:rPr lang="en-US" sz="2400" b="1" dirty="0" smtClean="0">
                <a:latin typeface="Cambria" pitchFamily="18" charset="0"/>
              </a:rPr>
              <a:t>The right expression will equal 48.</a:t>
            </a:r>
          </a:p>
        </p:txBody>
      </p:sp>
      <p:sp>
        <p:nvSpPr>
          <p:cNvPr id="14" name="TextBox 13"/>
          <p:cNvSpPr txBox="1"/>
          <p:nvPr/>
        </p:nvSpPr>
        <p:spPr>
          <a:xfrm>
            <a:off x="2350248" y="381000"/>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grpSp>
        <p:nvGrpSpPr>
          <p:cNvPr id="4" name="Group 22"/>
          <p:cNvGrpSpPr/>
          <p:nvPr/>
        </p:nvGrpSpPr>
        <p:grpSpPr>
          <a:xfrm>
            <a:off x="4965066" y="5473216"/>
            <a:ext cx="3420110" cy="546584"/>
            <a:chOff x="3054272" y="4898230"/>
            <a:chExt cx="3420110" cy="546584"/>
          </a:xfrm>
        </p:grpSpPr>
        <p:graphicFrame>
          <p:nvGraphicFramePr>
            <p:cNvPr id="24" name="Object 6"/>
            <p:cNvGraphicFramePr>
              <a:graphicFrameLocks noChangeAspect="1"/>
            </p:cNvGraphicFramePr>
            <p:nvPr/>
          </p:nvGraphicFramePr>
          <p:xfrm>
            <a:off x="3194606" y="4972844"/>
            <a:ext cx="3115309" cy="471970"/>
          </p:xfrm>
          <a:graphic>
            <a:graphicData uri="http://schemas.openxmlformats.org/presentationml/2006/ole">
              <mc:AlternateContent xmlns:mc="http://schemas.openxmlformats.org/markup-compatibility/2006">
                <mc:Choice xmlns:v="urn:schemas-microsoft-com:vml" Requires="v">
                  <p:oleObj spid="_x0000_s81950" name="Equation" r:id="rId10" imgW="838200" imgH="127000" progId="Equation.3">
                    <p:embed/>
                  </p:oleObj>
                </mc:Choice>
                <mc:Fallback>
                  <p:oleObj name="Equation" r:id="rId10" imgW="838200" imgH="127000" progId="Equation.3">
                    <p:embed/>
                    <p:pic>
                      <p:nvPicPr>
                        <p:cNvPr id="0" name="Picture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94606" y="4972844"/>
                          <a:ext cx="3115309" cy="47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 name="TextBox 24"/>
            <p:cNvSpPr txBox="1"/>
            <p:nvPr/>
          </p:nvSpPr>
          <p:spPr>
            <a:xfrm>
              <a:off x="3054272" y="4898230"/>
              <a:ext cx="3420110" cy="54658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grpSp>
      <p:graphicFrame>
        <p:nvGraphicFramePr>
          <p:cNvPr id="81927" name="Object 7"/>
          <p:cNvGraphicFramePr>
            <a:graphicFrameLocks noChangeAspect="1"/>
          </p:cNvGraphicFramePr>
          <p:nvPr/>
        </p:nvGraphicFramePr>
        <p:xfrm>
          <a:off x="5256639" y="3429000"/>
          <a:ext cx="2761230" cy="431800"/>
        </p:xfrm>
        <a:graphic>
          <a:graphicData uri="http://schemas.openxmlformats.org/presentationml/2006/ole">
            <mc:AlternateContent xmlns:mc="http://schemas.openxmlformats.org/markup-compatibility/2006">
              <mc:Choice xmlns:v="urn:schemas-microsoft-com:vml" Requires="v">
                <p:oleObj spid="_x0000_s81951" name="Equation" r:id="rId12" imgW="850900" imgH="127000" progId="Equation.3">
                  <p:embed/>
                </p:oleObj>
              </mc:Choice>
              <mc:Fallback>
                <p:oleObj name="Equation" r:id="rId12" imgW="850900" imgH="1270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6639" y="3429000"/>
                        <a:ext cx="276123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928" name="Object 8"/>
          <p:cNvGraphicFramePr>
            <a:graphicFrameLocks noChangeAspect="1"/>
          </p:cNvGraphicFramePr>
          <p:nvPr/>
        </p:nvGraphicFramePr>
        <p:xfrm>
          <a:off x="4965066" y="3970338"/>
          <a:ext cx="3420109" cy="517525"/>
        </p:xfrm>
        <a:graphic>
          <a:graphicData uri="http://schemas.openxmlformats.org/presentationml/2006/ole">
            <mc:AlternateContent xmlns:mc="http://schemas.openxmlformats.org/markup-compatibility/2006">
              <mc:Choice xmlns:v="urn:schemas-microsoft-com:vml" Requires="v">
                <p:oleObj spid="_x0000_s81952" name="Equation" r:id="rId13" imgW="1054100" imgH="152400" progId="Equation.3">
                  <p:embed/>
                </p:oleObj>
              </mc:Choice>
              <mc:Fallback>
                <p:oleObj name="Equation" r:id="rId13" imgW="1054100" imgH="15240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65066" y="3970338"/>
                        <a:ext cx="3420109"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929" name="Object 9"/>
          <p:cNvGraphicFramePr>
            <a:graphicFrameLocks noChangeAspect="1"/>
          </p:cNvGraphicFramePr>
          <p:nvPr/>
        </p:nvGraphicFramePr>
        <p:xfrm>
          <a:off x="5707251" y="4530725"/>
          <a:ext cx="2225040" cy="431800"/>
        </p:xfrm>
        <a:graphic>
          <a:graphicData uri="http://schemas.openxmlformats.org/presentationml/2006/ole">
            <mc:AlternateContent xmlns:mc="http://schemas.openxmlformats.org/markup-compatibility/2006">
              <mc:Choice xmlns:v="urn:schemas-microsoft-com:vml" Requires="v">
                <p:oleObj spid="_x0000_s81953" name="Equation" r:id="rId15" imgW="685800" imgH="127000" progId="Equation.3">
                  <p:embed/>
                </p:oleObj>
              </mc:Choice>
              <mc:Fallback>
                <p:oleObj name="Equation" r:id="rId15" imgW="685800" imgH="127000" progId="Equation.3">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707251" y="4530725"/>
                        <a:ext cx="222504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1930" name="Object 10"/>
          <p:cNvGraphicFramePr>
            <a:graphicFrameLocks noChangeAspect="1"/>
          </p:cNvGraphicFramePr>
          <p:nvPr/>
        </p:nvGraphicFramePr>
        <p:xfrm>
          <a:off x="6422172" y="5054600"/>
          <a:ext cx="1523751" cy="431800"/>
        </p:xfrm>
        <a:graphic>
          <a:graphicData uri="http://schemas.openxmlformats.org/presentationml/2006/ole">
            <mc:AlternateContent xmlns:mc="http://schemas.openxmlformats.org/markup-compatibility/2006">
              <mc:Choice xmlns:v="urn:schemas-microsoft-com:vml" Requires="v">
                <p:oleObj spid="_x0000_s81954" name="Equation" r:id="rId17" imgW="469900" imgH="127000" progId="Equation.3">
                  <p:embed/>
                </p:oleObj>
              </mc:Choice>
              <mc:Fallback>
                <p:oleObj name="Equation" r:id="rId17" imgW="469900" imgH="127000" progId="Equation.3">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422172" y="5054600"/>
                        <a:ext cx="1523751"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TextBox 21">
            <a:hlinkClick r:id="rId19" action="ppaction://hlinksldjump"/>
          </p:cNvPr>
          <p:cNvSpPr txBox="1"/>
          <p:nvPr/>
        </p:nvSpPr>
        <p:spPr>
          <a:xfrm>
            <a:off x="533400" y="5511224"/>
            <a:ext cx="2895600" cy="584776"/>
          </a:xfrm>
          <a:prstGeom prst="rect">
            <a:avLst/>
          </a:prstGeom>
          <a:noFill/>
        </p:spPr>
        <p:txBody>
          <a:bodyPr wrap="square" rtlCol="0">
            <a:spAutoFit/>
          </a:bodyPr>
          <a:lstStyle/>
          <a:p>
            <a:r>
              <a:rPr lang="en-US" sz="3200" b="1" u="sng" dirty="0" smtClean="0"/>
              <a:t>Click to Return</a:t>
            </a:r>
            <a:endParaRPr lang="en-US" sz="3200" b="1" u="sng" dirty="0"/>
          </a:p>
        </p:txBody>
      </p:sp>
      <p:sp>
        <p:nvSpPr>
          <p:cNvPr id="27" name="Page Title"/>
          <p:cNvSpPr txBox="1">
            <a:spLocks/>
          </p:cNvSpPr>
          <p:nvPr/>
        </p:nvSpPr>
        <p:spPr bwMode="auto">
          <a:xfrm>
            <a:off x="152400" y="-101600"/>
            <a:ext cx="8991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Summary- </a:t>
            </a:r>
            <a:r>
              <a:rPr kumimoji="0" lang="en-US" sz="28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Which Mathematical Statement is True?</a:t>
            </a:r>
            <a:endParaRPr kumimoji="0" lang="en-US" sz="30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19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9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192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19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500"/>
                                        <p:tgtEl>
                                          <p:spTgt spid="4"/>
                                        </p:tgtEl>
                                      </p:cBhvr>
                                    </p:animEffect>
                                    <p:anim calcmode="lin" valueType="num">
                                      <p:cBhvr>
                                        <p:cTn id="40" dur="500" fill="hold"/>
                                        <p:tgtEl>
                                          <p:spTgt spid="4"/>
                                        </p:tgtEl>
                                        <p:attrNameLst>
                                          <p:attrName>style.rotation</p:attrName>
                                        </p:attrNameLst>
                                      </p:cBhvr>
                                      <p:tavLst>
                                        <p:tav tm="0">
                                          <p:val>
                                            <p:fltVal val="720"/>
                                          </p:val>
                                        </p:tav>
                                        <p:tav tm="100000">
                                          <p:val>
                                            <p:fltVal val="0"/>
                                          </p:val>
                                        </p:tav>
                                      </p:tavLst>
                                    </p:anim>
                                    <p:anim calcmode="lin" valueType="num">
                                      <p:cBhvr>
                                        <p:cTn id="41" dur="500" fill="hold"/>
                                        <p:tgtEl>
                                          <p:spTgt spid="4"/>
                                        </p:tgtEl>
                                        <p:attrNameLst>
                                          <p:attrName>ppt_h</p:attrName>
                                        </p:attrNameLst>
                                      </p:cBhvr>
                                      <p:tavLst>
                                        <p:tav tm="0">
                                          <p:val>
                                            <p:fltVal val="0"/>
                                          </p:val>
                                        </p:tav>
                                        <p:tav tm="100000">
                                          <p:val>
                                            <p:strVal val="#ppt_h"/>
                                          </p:val>
                                        </p:tav>
                                      </p:tavLst>
                                    </p:anim>
                                    <p:anim calcmode="lin" valueType="num">
                                      <p:cBhvr>
                                        <p:cTn id="42"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19</a:t>
            </a:fld>
            <a:endParaRPr lang="en-US" smtClean="0">
              <a:solidFill>
                <a:schemeClr val="bg1"/>
              </a:solidFill>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558800"/>
            <a:ext cx="8686800" cy="54610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dirty="0"/>
          </a:p>
        </p:txBody>
      </p:sp>
      <p:grpSp>
        <p:nvGrpSpPr>
          <p:cNvPr id="2"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1683" name="Object 3"/>
          <p:cNvGraphicFramePr>
            <a:graphicFrameLocks noChangeAspect="1"/>
          </p:cNvGraphicFramePr>
          <p:nvPr/>
        </p:nvGraphicFramePr>
        <p:xfrm>
          <a:off x="762000" y="811212"/>
          <a:ext cx="2720975" cy="560388"/>
        </p:xfrm>
        <a:graphic>
          <a:graphicData uri="http://schemas.openxmlformats.org/presentationml/2006/ole">
            <mc:AlternateContent xmlns:mc="http://schemas.openxmlformats.org/markup-compatibility/2006">
              <mc:Choice xmlns:v="urn:schemas-microsoft-com:vml" Requires="v">
                <p:oleObj spid="_x0000_s83998" name="Equation" r:id="rId8" imgW="800100" imgH="165100" progId="Equation.3">
                  <p:embed/>
                </p:oleObj>
              </mc:Choice>
              <mc:Fallback>
                <p:oleObj name="Equation" r:id="rId8" imgW="8001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811212"/>
                        <a:ext cx="2720975"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 name="TextBox 11"/>
          <p:cNvSpPr txBox="1"/>
          <p:nvPr/>
        </p:nvSpPr>
        <p:spPr>
          <a:xfrm>
            <a:off x="304800" y="1371600"/>
            <a:ext cx="3505200" cy="4093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b="1" dirty="0" smtClean="0">
                <a:latin typeface="Cambria" pitchFamily="18" charset="0"/>
              </a:rPr>
              <a:t>This is not true.</a:t>
            </a:r>
          </a:p>
          <a:p>
            <a:r>
              <a:rPr lang="en-US" sz="2600" b="1" dirty="0" smtClean="0">
                <a:latin typeface="Cambria" pitchFamily="18" charset="0"/>
              </a:rPr>
              <a:t> </a:t>
            </a:r>
          </a:p>
          <a:p>
            <a:r>
              <a:rPr lang="en-US" sz="2600" b="1" dirty="0" smtClean="0">
                <a:latin typeface="Cambria" pitchFamily="18" charset="0"/>
              </a:rPr>
              <a:t>The left expression says to multiply the 3, </a:t>
            </a:r>
            <a:r>
              <a:rPr lang="en-US" sz="2600" b="1" i="1" dirty="0" err="1" smtClean="0">
                <a:latin typeface="Cambria" pitchFamily="18" charset="0"/>
              </a:rPr>
              <a:t>x</a:t>
            </a:r>
            <a:r>
              <a:rPr lang="en-US" sz="2600" b="1" i="1" dirty="0" smtClean="0">
                <a:latin typeface="Cambria" pitchFamily="18" charset="0"/>
              </a:rPr>
              <a:t> </a:t>
            </a:r>
            <a:r>
              <a:rPr lang="en-US" sz="2600" b="1" dirty="0" smtClean="0">
                <a:latin typeface="Cambria" pitchFamily="18" charset="0"/>
              </a:rPr>
              <a:t>and </a:t>
            </a:r>
            <a:r>
              <a:rPr lang="en-US" sz="2600" b="1" i="1" dirty="0" err="1" smtClean="0">
                <a:latin typeface="Cambria" pitchFamily="18" charset="0"/>
              </a:rPr>
              <a:t>y</a:t>
            </a:r>
            <a:r>
              <a:rPr lang="en-US" sz="2600" b="1" dirty="0" smtClean="0">
                <a:latin typeface="Cambria" pitchFamily="18" charset="0"/>
              </a:rPr>
              <a:t>.</a:t>
            </a:r>
          </a:p>
          <a:p>
            <a:r>
              <a:rPr lang="en-US" sz="2600" b="1" dirty="0" smtClean="0">
                <a:latin typeface="Cambria" pitchFamily="18" charset="0"/>
              </a:rPr>
              <a:t> </a:t>
            </a:r>
          </a:p>
          <a:p>
            <a:r>
              <a:rPr lang="en-US" sz="2600" b="1" dirty="0" smtClean="0">
                <a:latin typeface="Cambria" pitchFamily="18" charset="0"/>
              </a:rPr>
              <a:t>The right expression says to just multiply by 3 and then add the </a:t>
            </a:r>
            <a:r>
              <a:rPr lang="en-US" sz="2600" b="1" i="1" dirty="0" err="1" smtClean="0">
                <a:latin typeface="Cambria" pitchFamily="18" charset="0"/>
              </a:rPr>
              <a:t>y</a:t>
            </a:r>
            <a:r>
              <a:rPr lang="en-US" sz="2600" b="1" dirty="0" smtClean="0">
                <a:latin typeface="Cambria" pitchFamily="18" charset="0"/>
              </a:rPr>
              <a:t>.</a:t>
            </a:r>
          </a:p>
        </p:txBody>
      </p:sp>
      <p:sp>
        <p:nvSpPr>
          <p:cNvPr id="13" name="TextBox 12"/>
          <p:cNvSpPr txBox="1"/>
          <p:nvPr/>
        </p:nvSpPr>
        <p:spPr>
          <a:xfrm>
            <a:off x="4038600" y="631210"/>
            <a:ext cx="4724400" cy="23083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400" b="1" dirty="0" smtClean="0">
                <a:latin typeface="Cambria" pitchFamily="18" charset="0"/>
              </a:rPr>
              <a:t>If </a:t>
            </a:r>
            <a:r>
              <a:rPr lang="en-US" sz="2400" b="1" i="1" dirty="0" err="1" smtClean="0">
                <a:latin typeface="Cambria" pitchFamily="18" charset="0"/>
              </a:rPr>
              <a:t>x</a:t>
            </a:r>
            <a:r>
              <a:rPr lang="en-US" sz="2400" b="1" i="1" dirty="0" smtClean="0">
                <a:latin typeface="Cambria" pitchFamily="18" charset="0"/>
              </a:rPr>
              <a:t> </a:t>
            </a:r>
            <a:r>
              <a:rPr lang="en-US" sz="2400" b="1" dirty="0" smtClean="0">
                <a:latin typeface="Cambria" pitchFamily="18" charset="0"/>
              </a:rPr>
              <a:t>= 2 and </a:t>
            </a:r>
            <a:r>
              <a:rPr lang="en-US" sz="2400" b="1" i="1" dirty="0" err="1" smtClean="0">
                <a:latin typeface="Cambria" pitchFamily="18" charset="0"/>
              </a:rPr>
              <a:t>y</a:t>
            </a:r>
            <a:r>
              <a:rPr lang="en-US" sz="2400" b="1" i="1" dirty="0" smtClean="0">
                <a:latin typeface="Cambria" pitchFamily="18" charset="0"/>
              </a:rPr>
              <a:t> </a:t>
            </a:r>
            <a:r>
              <a:rPr lang="en-US" sz="2400" b="1" dirty="0" smtClean="0">
                <a:latin typeface="Cambria" pitchFamily="18" charset="0"/>
              </a:rPr>
              <a:t>= 5, this is not true.</a:t>
            </a:r>
          </a:p>
          <a:p>
            <a:r>
              <a:rPr lang="en-US" sz="2400" b="1" dirty="0" smtClean="0">
                <a:latin typeface="Cambria" pitchFamily="18" charset="0"/>
              </a:rPr>
              <a:t> </a:t>
            </a:r>
          </a:p>
          <a:p>
            <a:r>
              <a:rPr lang="en-US" sz="2400" b="1" dirty="0" smtClean="0">
                <a:latin typeface="Cambria" pitchFamily="18" charset="0"/>
              </a:rPr>
              <a:t>The left expression will equal 30.</a:t>
            </a:r>
          </a:p>
          <a:p>
            <a:r>
              <a:rPr lang="en-US" sz="2400" b="1" dirty="0" smtClean="0">
                <a:latin typeface="Cambria" pitchFamily="18" charset="0"/>
              </a:rPr>
              <a:t>The right expression will equal 11.</a:t>
            </a:r>
          </a:p>
        </p:txBody>
      </p:sp>
      <p:sp>
        <p:nvSpPr>
          <p:cNvPr id="14" name="TextBox 13"/>
          <p:cNvSpPr txBox="1"/>
          <p:nvPr/>
        </p:nvSpPr>
        <p:spPr>
          <a:xfrm>
            <a:off x="1651000" y="419100"/>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grpSp>
        <p:nvGrpSpPr>
          <p:cNvPr id="3" name="Group 22"/>
          <p:cNvGrpSpPr/>
          <p:nvPr/>
        </p:nvGrpSpPr>
        <p:grpSpPr>
          <a:xfrm>
            <a:off x="5645149" y="5244616"/>
            <a:ext cx="3117851" cy="618022"/>
            <a:chOff x="3293031" y="4898230"/>
            <a:chExt cx="3117851" cy="618022"/>
          </a:xfrm>
        </p:grpSpPr>
        <p:graphicFrame>
          <p:nvGraphicFramePr>
            <p:cNvPr id="24" name="Object 6"/>
            <p:cNvGraphicFramePr>
              <a:graphicFrameLocks noChangeAspect="1"/>
            </p:cNvGraphicFramePr>
            <p:nvPr/>
          </p:nvGraphicFramePr>
          <p:xfrm>
            <a:off x="3375581" y="4903477"/>
            <a:ext cx="2973388" cy="612775"/>
          </p:xfrm>
          <a:graphic>
            <a:graphicData uri="http://schemas.openxmlformats.org/presentationml/2006/ole">
              <mc:AlternateContent xmlns:mc="http://schemas.openxmlformats.org/markup-compatibility/2006">
                <mc:Choice xmlns:v="urn:schemas-microsoft-com:vml" Requires="v">
                  <p:oleObj spid="_x0000_s83999" name="Equation" r:id="rId10" imgW="800100" imgH="165100" progId="Equation.3">
                    <p:embed/>
                  </p:oleObj>
                </mc:Choice>
                <mc:Fallback>
                  <p:oleObj name="Equation" r:id="rId10" imgW="800100" imgH="1651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5581" y="4903477"/>
                          <a:ext cx="2973388" cy="6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 name="TextBox 24"/>
            <p:cNvSpPr txBox="1"/>
            <p:nvPr/>
          </p:nvSpPr>
          <p:spPr>
            <a:xfrm>
              <a:off x="3293031" y="4898230"/>
              <a:ext cx="3117851" cy="54658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grpSp>
      <p:graphicFrame>
        <p:nvGraphicFramePr>
          <p:cNvPr id="83976" name="Object 8"/>
          <p:cNvGraphicFramePr>
            <a:graphicFrameLocks noChangeAspect="1"/>
          </p:cNvGraphicFramePr>
          <p:nvPr/>
        </p:nvGraphicFramePr>
        <p:xfrm>
          <a:off x="5775325" y="3173412"/>
          <a:ext cx="2720975" cy="560388"/>
        </p:xfrm>
        <a:graphic>
          <a:graphicData uri="http://schemas.openxmlformats.org/presentationml/2006/ole">
            <mc:AlternateContent xmlns:mc="http://schemas.openxmlformats.org/markup-compatibility/2006">
              <mc:Choice xmlns:v="urn:schemas-microsoft-com:vml" Requires="v">
                <p:oleObj spid="_x0000_s84000" name="Equation" r:id="rId12" imgW="800100" imgH="165100" progId="Equation.3">
                  <p:embed/>
                </p:oleObj>
              </mc:Choice>
              <mc:Fallback>
                <p:oleObj name="Equation" r:id="rId12" imgW="800100" imgH="16510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75325" y="3173412"/>
                        <a:ext cx="2720975"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3977" name="Object 9"/>
          <p:cNvGraphicFramePr>
            <a:graphicFrameLocks noChangeAspect="1"/>
          </p:cNvGraphicFramePr>
          <p:nvPr/>
        </p:nvGraphicFramePr>
        <p:xfrm>
          <a:off x="5133975" y="3754438"/>
          <a:ext cx="3629025" cy="517525"/>
        </p:xfrm>
        <a:graphic>
          <a:graphicData uri="http://schemas.openxmlformats.org/presentationml/2006/ole">
            <mc:AlternateContent xmlns:mc="http://schemas.openxmlformats.org/markup-compatibility/2006">
              <mc:Choice xmlns:v="urn:schemas-microsoft-com:vml" Requires="v">
                <p:oleObj spid="_x0000_s84001" name="Equation" r:id="rId13" imgW="1066800" imgH="152400" progId="Equation.3">
                  <p:embed/>
                </p:oleObj>
              </mc:Choice>
              <mc:Fallback>
                <p:oleObj name="Equation" r:id="rId13" imgW="1066800" imgH="1524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33975" y="3754438"/>
                        <a:ext cx="36290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3978" name="Object 10"/>
          <p:cNvGraphicFramePr>
            <a:graphicFrameLocks noChangeAspect="1"/>
          </p:cNvGraphicFramePr>
          <p:nvPr/>
        </p:nvGraphicFramePr>
        <p:xfrm>
          <a:off x="6035675" y="4325938"/>
          <a:ext cx="2117725" cy="431800"/>
        </p:xfrm>
        <a:graphic>
          <a:graphicData uri="http://schemas.openxmlformats.org/presentationml/2006/ole">
            <mc:AlternateContent xmlns:mc="http://schemas.openxmlformats.org/markup-compatibility/2006">
              <mc:Choice xmlns:v="urn:schemas-microsoft-com:vml" Requires="v">
                <p:oleObj spid="_x0000_s84002" name="Equation" r:id="rId15" imgW="622300" imgH="127000" progId="Equation.3">
                  <p:embed/>
                </p:oleObj>
              </mc:Choice>
              <mc:Fallback>
                <p:oleObj name="Equation" r:id="rId15" imgW="622300" imgH="12700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35675" y="4325938"/>
                        <a:ext cx="2117725"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3979" name="Object 11"/>
          <p:cNvGraphicFramePr>
            <a:graphicFrameLocks noChangeAspect="1"/>
          </p:cNvGraphicFramePr>
          <p:nvPr/>
        </p:nvGraphicFramePr>
        <p:xfrm>
          <a:off x="6064250" y="4749800"/>
          <a:ext cx="1555750" cy="431800"/>
        </p:xfrm>
        <a:graphic>
          <a:graphicData uri="http://schemas.openxmlformats.org/presentationml/2006/ole">
            <mc:AlternateContent xmlns:mc="http://schemas.openxmlformats.org/markup-compatibility/2006">
              <mc:Choice xmlns:v="urn:schemas-microsoft-com:vml" Requires="v">
                <p:oleObj spid="_x0000_s84003" name="Equation" r:id="rId17" imgW="457200" imgH="127000" progId="Equation.3">
                  <p:embed/>
                </p:oleObj>
              </mc:Choice>
              <mc:Fallback>
                <p:oleObj name="Equation" r:id="rId17" imgW="457200" imgH="127000" progId="Equation.3">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64250" y="4749800"/>
                        <a:ext cx="1555750"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35" name="Group 34"/>
          <p:cNvGrpSpPr/>
          <p:nvPr/>
        </p:nvGrpSpPr>
        <p:grpSpPr>
          <a:xfrm>
            <a:off x="3886200" y="4038600"/>
            <a:ext cx="2025650" cy="1143000"/>
            <a:chOff x="3886200" y="4038600"/>
            <a:chExt cx="2025650" cy="1143000"/>
          </a:xfrm>
        </p:grpSpPr>
        <p:sp>
          <p:nvSpPr>
            <p:cNvPr id="27" name="TextBox 26"/>
            <p:cNvSpPr txBox="1"/>
            <p:nvPr/>
          </p:nvSpPr>
          <p:spPr>
            <a:xfrm>
              <a:off x="3886200" y="4412159"/>
              <a:ext cx="202565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200" b="1" dirty="0" smtClean="0">
                  <a:solidFill>
                    <a:schemeClr val="tx1"/>
                  </a:solidFill>
                </a:rPr>
                <a:t>Commutative Property!</a:t>
              </a:r>
              <a:endParaRPr lang="en-US" sz="2200" b="1" dirty="0">
                <a:solidFill>
                  <a:schemeClr val="tx1"/>
                </a:solidFill>
              </a:endParaRPr>
            </a:p>
          </p:txBody>
        </p:sp>
        <p:cxnSp>
          <p:nvCxnSpPr>
            <p:cNvPr id="29" name="Straight Arrow Connector 28"/>
            <p:cNvCxnSpPr/>
            <p:nvPr/>
          </p:nvCxnSpPr>
          <p:spPr>
            <a:xfrm flipV="1">
              <a:off x="4343774" y="4038600"/>
              <a:ext cx="790201" cy="373561"/>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sp>
        <p:nvSpPr>
          <p:cNvPr id="28" name="TextBox 27">
            <a:hlinkClick r:id="rId19" action="ppaction://hlinksldjump"/>
          </p:cNvPr>
          <p:cNvSpPr txBox="1"/>
          <p:nvPr/>
        </p:nvSpPr>
        <p:spPr>
          <a:xfrm>
            <a:off x="533400" y="5486400"/>
            <a:ext cx="2895600" cy="523220"/>
          </a:xfrm>
          <a:prstGeom prst="rect">
            <a:avLst/>
          </a:prstGeom>
          <a:noFill/>
        </p:spPr>
        <p:txBody>
          <a:bodyPr wrap="square" rtlCol="0">
            <a:spAutoFit/>
          </a:bodyPr>
          <a:lstStyle/>
          <a:p>
            <a:r>
              <a:rPr lang="en-US" sz="2800" b="1" u="sng" dirty="0" smtClean="0"/>
              <a:t>Click to Return</a:t>
            </a:r>
            <a:endParaRPr lang="en-US" sz="2800" b="1" u="sng" dirty="0"/>
          </a:p>
        </p:txBody>
      </p:sp>
      <p:sp>
        <p:nvSpPr>
          <p:cNvPr id="33" name="Page Title"/>
          <p:cNvSpPr txBox="1">
            <a:spLocks/>
          </p:cNvSpPr>
          <p:nvPr/>
        </p:nvSpPr>
        <p:spPr bwMode="auto">
          <a:xfrm>
            <a:off x="152400" y="-25400"/>
            <a:ext cx="8991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Summary- </a:t>
            </a:r>
            <a:r>
              <a:rPr kumimoji="0" lang="en-US" sz="28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Which Mathematical Statement is True?</a:t>
            </a:r>
            <a:endParaRPr kumimoji="0" lang="en-US" sz="30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397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39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97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39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35" presetClass="entr" presetSubtype="0" fill="hold"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anim calcmode="lin" valueType="num">
                                      <p:cBhvr>
                                        <p:cTn id="44" dur="500" fill="hold"/>
                                        <p:tgtEl>
                                          <p:spTgt spid="3"/>
                                        </p:tgtEl>
                                        <p:attrNameLst>
                                          <p:attrName>style.rotation</p:attrName>
                                        </p:attrNameLst>
                                      </p:cBhvr>
                                      <p:tavLst>
                                        <p:tav tm="0">
                                          <p:val>
                                            <p:fltVal val="720"/>
                                          </p:val>
                                        </p:tav>
                                        <p:tav tm="100000">
                                          <p:val>
                                            <p:fltVal val="0"/>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 calcmode="lin" valueType="num">
                                      <p:cBhvr>
                                        <p:cTn id="46" dur="5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40C328F-FED4-4723-8C02-6CFAEFAEF1DF}" type="slidenum">
              <a:rPr lang="en-US" smtClean="0">
                <a:solidFill>
                  <a:schemeClr val="bg1"/>
                </a:solidFill>
              </a:rPr>
              <a:pPr eaLnBrk="1" hangingPunct="1"/>
              <a:t>2</a:t>
            </a:fld>
            <a:endParaRPr lang="en-US" smtClean="0">
              <a:solidFill>
                <a:schemeClr val="bg1"/>
              </a:solidFill>
            </a:endParaRPr>
          </a:p>
        </p:txBody>
      </p:sp>
      <p:sp>
        <p:nvSpPr>
          <p:cNvPr id="4" name="TextBox 3"/>
          <p:cNvSpPr txBox="1"/>
          <p:nvPr/>
        </p:nvSpPr>
        <p:spPr>
          <a:xfrm>
            <a:off x="3200400" y="2590800"/>
            <a:ext cx="5562600" cy="954088"/>
          </a:xfrm>
          <a:prstGeom prst="rect">
            <a:avLst/>
          </a:prstGeom>
          <a:noFill/>
        </p:spPr>
        <p:txBody>
          <a:bodyPr>
            <a:spAutoFit/>
          </a:bodyPr>
          <a:lstStyle/>
          <a:p>
            <a:pPr>
              <a:defRPr/>
            </a:pPr>
            <a:r>
              <a:rPr lang="en-US" sz="2800" dirty="0">
                <a:solidFill>
                  <a:schemeClr val="bg1">
                    <a:lumMod val="85000"/>
                  </a:schemeClr>
                </a:solidFill>
                <a:latin typeface="Calibri" pitchFamily="34" charset="0"/>
                <a:ea typeface="+mn-ea"/>
                <a:cs typeface="Arial" charset="0"/>
              </a:rPr>
              <a:t>This project is funded by the American Federation of Teachers.</a:t>
            </a:r>
          </a:p>
        </p:txBody>
      </p:sp>
      <p:pic>
        <p:nvPicPr>
          <p:cNvPr id="8" name="Picture 10" descr="http://www.ilr.cornell.edu/creditInternships/internships/images/AFT_logo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057400"/>
            <a:ext cx="1905000" cy="17995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4"/>
          <p:cNvGrpSpPr>
            <a:grpSpLocks/>
          </p:cNvGrpSpPr>
          <p:nvPr/>
        </p:nvGrpSpPr>
        <p:grpSpPr bwMode="auto">
          <a:xfrm>
            <a:off x="609600" y="6413500"/>
            <a:ext cx="7402513" cy="387350"/>
            <a:chOff x="609600" y="6414018"/>
            <a:chExt cx="7401771" cy="386725"/>
          </a:xfrm>
        </p:grpSpPr>
        <p:pic>
          <p:nvPicPr>
            <p:cNvPr id="13318" name="Picture 5" descr="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6" descr="red.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8" descr="black.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20</a:t>
            </a:fld>
            <a:endParaRPr lang="en-US" smtClean="0">
              <a:solidFill>
                <a:schemeClr val="bg1"/>
              </a:solidFill>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7" name="White Background"/>
          <p:cNvSpPr>
            <a:spLocks noChangeArrowheads="1"/>
          </p:cNvSpPr>
          <p:nvPr/>
        </p:nvSpPr>
        <p:spPr bwMode="auto">
          <a:xfrm>
            <a:off x="228600" y="533400"/>
            <a:ext cx="8686800" cy="54610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1683" name="Object 3"/>
          <p:cNvGraphicFramePr>
            <a:graphicFrameLocks noChangeAspect="1"/>
          </p:cNvGraphicFramePr>
          <p:nvPr/>
        </p:nvGraphicFramePr>
        <p:xfrm>
          <a:off x="457200" y="762000"/>
          <a:ext cx="3024188" cy="560388"/>
        </p:xfrm>
        <a:graphic>
          <a:graphicData uri="http://schemas.openxmlformats.org/presentationml/2006/ole">
            <mc:AlternateContent xmlns:mc="http://schemas.openxmlformats.org/markup-compatibility/2006">
              <mc:Choice xmlns:v="urn:schemas-microsoft-com:vml" Requires="v">
                <p:oleObj spid="_x0000_s86046" name="Equation" r:id="rId8" imgW="889000" imgH="165100" progId="Equation.3">
                  <p:embed/>
                </p:oleObj>
              </mc:Choice>
              <mc:Fallback>
                <p:oleObj name="Equation" r:id="rId8" imgW="889000" imgH="1651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7200" y="762000"/>
                        <a:ext cx="3024188"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 name="TextBox 11"/>
          <p:cNvSpPr txBox="1"/>
          <p:nvPr/>
        </p:nvSpPr>
        <p:spPr>
          <a:xfrm>
            <a:off x="304800" y="1295400"/>
            <a:ext cx="3505200" cy="40934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b="1" dirty="0" smtClean="0">
                <a:latin typeface="Cambria" pitchFamily="18" charset="0"/>
              </a:rPr>
              <a:t>This is not true.</a:t>
            </a:r>
          </a:p>
          <a:p>
            <a:r>
              <a:rPr lang="en-US" sz="2600" b="1" dirty="0" smtClean="0">
                <a:latin typeface="Cambria" pitchFamily="18" charset="0"/>
              </a:rPr>
              <a:t> </a:t>
            </a:r>
          </a:p>
          <a:p>
            <a:r>
              <a:rPr lang="en-US" sz="2600" b="1" dirty="0" smtClean="0">
                <a:latin typeface="Cambria" pitchFamily="18" charset="0"/>
              </a:rPr>
              <a:t>The left side says to multiply by a number by 5, then multiply another number by 2.</a:t>
            </a:r>
          </a:p>
          <a:p>
            <a:r>
              <a:rPr lang="en-US" sz="2600" b="1" dirty="0" smtClean="0">
                <a:latin typeface="Cambria" pitchFamily="18" charset="0"/>
              </a:rPr>
              <a:t> </a:t>
            </a:r>
          </a:p>
          <a:p>
            <a:r>
              <a:rPr lang="en-US" sz="2600" b="1" dirty="0" smtClean="0">
                <a:latin typeface="Cambria" pitchFamily="18" charset="0"/>
              </a:rPr>
              <a:t>The right side says to just multiply by           7, </a:t>
            </a:r>
            <a:r>
              <a:rPr lang="en-US" sz="2600" b="1" i="1" dirty="0" err="1" smtClean="0">
                <a:latin typeface="Cambria" pitchFamily="18" charset="0"/>
              </a:rPr>
              <a:t>x</a:t>
            </a:r>
            <a:r>
              <a:rPr lang="en-US" sz="2600" b="1" i="1" dirty="0" smtClean="0">
                <a:latin typeface="Cambria" pitchFamily="18" charset="0"/>
              </a:rPr>
              <a:t> </a:t>
            </a:r>
            <a:r>
              <a:rPr lang="en-US" sz="2600" b="1" dirty="0" smtClean="0">
                <a:latin typeface="Cambria" pitchFamily="18" charset="0"/>
              </a:rPr>
              <a:t>and </a:t>
            </a:r>
            <a:r>
              <a:rPr lang="en-US" sz="2600" b="1" i="1" dirty="0" err="1" smtClean="0">
                <a:latin typeface="Cambria" pitchFamily="18" charset="0"/>
              </a:rPr>
              <a:t>y</a:t>
            </a:r>
            <a:r>
              <a:rPr lang="en-US" sz="2600" b="1" dirty="0" smtClean="0">
                <a:latin typeface="Cambria" pitchFamily="18" charset="0"/>
              </a:rPr>
              <a:t>.</a:t>
            </a:r>
          </a:p>
        </p:txBody>
      </p:sp>
      <p:sp>
        <p:nvSpPr>
          <p:cNvPr id="13" name="TextBox 12"/>
          <p:cNvSpPr txBox="1"/>
          <p:nvPr/>
        </p:nvSpPr>
        <p:spPr>
          <a:xfrm>
            <a:off x="4190999" y="726519"/>
            <a:ext cx="4625975" cy="20928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b="1" dirty="0" smtClean="0">
                <a:latin typeface="Cambria" pitchFamily="18" charset="0"/>
              </a:rPr>
              <a:t>If </a:t>
            </a:r>
            <a:r>
              <a:rPr lang="en-US" sz="2600" b="1" i="1" dirty="0" err="1" smtClean="0">
                <a:latin typeface="Cambria" pitchFamily="18" charset="0"/>
              </a:rPr>
              <a:t>x</a:t>
            </a:r>
            <a:r>
              <a:rPr lang="en-US" sz="2600" b="1" i="1" dirty="0" smtClean="0">
                <a:latin typeface="Cambria" pitchFamily="18" charset="0"/>
              </a:rPr>
              <a:t> </a:t>
            </a:r>
            <a:r>
              <a:rPr lang="en-US" sz="2600" b="1" dirty="0" smtClean="0">
                <a:latin typeface="Cambria" pitchFamily="18" charset="0"/>
              </a:rPr>
              <a:t>= 6, </a:t>
            </a:r>
            <a:r>
              <a:rPr lang="en-US" sz="2600" b="1" i="1" dirty="0" err="1" smtClean="0">
                <a:latin typeface="Cambria" pitchFamily="18" charset="0"/>
              </a:rPr>
              <a:t>y</a:t>
            </a:r>
            <a:r>
              <a:rPr lang="en-US" sz="2600" b="1" i="1" dirty="0" smtClean="0">
                <a:latin typeface="Cambria" pitchFamily="18" charset="0"/>
              </a:rPr>
              <a:t> </a:t>
            </a:r>
            <a:r>
              <a:rPr lang="en-US" sz="2600" b="1" dirty="0" smtClean="0">
                <a:latin typeface="Cambria" pitchFamily="18" charset="0"/>
              </a:rPr>
              <a:t>=10 this is not true.</a:t>
            </a:r>
          </a:p>
          <a:p>
            <a:r>
              <a:rPr lang="en-US" sz="2600" b="1" dirty="0" smtClean="0">
                <a:latin typeface="Cambria" pitchFamily="18" charset="0"/>
              </a:rPr>
              <a:t> </a:t>
            </a:r>
          </a:p>
          <a:p>
            <a:r>
              <a:rPr lang="en-US" sz="2600" b="1" dirty="0" smtClean="0">
                <a:latin typeface="Cambria" pitchFamily="18" charset="0"/>
              </a:rPr>
              <a:t>The left side will equal 50.</a:t>
            </a:r>
          </a:p>
          <a:p>
            <a:endParaRPr lang="en-US" sz="2600" b="1" dirty="0" smtClean="0">
              <a:latin typeface="Cambria" pitchFamily="18" charset="0"/>
            </a:endParaRPr>
          </a:p>
          <a:p>
            <a:r>
              <a:rPr lang="en-US" sz="2600" b="1" dirty="0" smtClean="0">
                <a:latin typeface="Cambria" pitchFamily="18" charset="0"/>
              </a:rPr>
              <a:t>The right side will equal 420.</a:t>
            </a:r>
          </a:p>
        </p:txBody>
      </p:sp>
      <p:sp>
        <p:nvSpPr>
          <p:cNvPr id="14" name="TextBox 13"/>
          <p:cNvSpPr txBox="1"/>
          <p:nvPr/>
        </p:nvSpPr>
        <p:spPr>
          <a:xfrm>
            <a:off x="2133600" y="381000"/>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grpSp>
        <p:nvGrpSpPr>
          <p:cNvPr id="3" name="Group 22"/>
          <p:cNvGrpSpPr/>
          <p:nvPr/>
        </p:nvGrpSpPr>
        <p:grpSpPr>
          <a:xfrm>
            <a:off x="4724399" y="5244616"/>
            <a:ext cx="3657601" cy="618022"/>
            <a:chOff x="3064430" y="4898230"/>
            <a:chExt cx="3657601" cy="618022"/>
          </a:xfrm>
        </p:grpSpPr>
        <p:graphicFrame>
          <p:nvGraphicFramePr>
            <p:cNvPr id="24" name="Object 6"/>
            <p:cNvGraphicFramePr>
              <a:graphicFrameLocks noChangeAspect="1"/>
            </p:cNvGraphicFramePr>
            <p:nvPr/>
          </p:nvGraphicFramePr>
          <p:xfrm>
            <a:off x="3235881" y="4903477"/>
            <a:ext cx="3255963" cy="612775"/>
          </p:xfrm>
          <a:graphic>
            <a:graphicData uri="http://schemas.openxmlformats.org/presentationml/2006/ole">
              <mc:AlternateContent xmlns:mc="http://schemas.openxmlformats.org/markup-compatibility/2006">
                <mc:Choice xmlns:v="urn:schemas-microsoft-com:vml" Requires="v">
                  <p:oleObj spid="_x0000_s86047" name="Equation" r:id="rId10" imgW="876300" imgH="165100" progId="Equation.3">
                    <p:embed/>
                  </p:oleObj>
                </mc:Choice>
                <mc:Fallback>
                  <p:oleObj name="Equation" r:id="rId10" imgW="876300" imgH="1651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35881" y="4903477"/>
                          <a:ext cx="3255963" cy="61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 name="TextBox 24"/>
            <p:cNvSpPr txBox="1"/>
            <p:nvPr/>
          </p:nvSpPr>
          <p:spPr>
            <a:xfrm>
              <a:off x="3064430" y="4898230"/>
              <a:ext cx="3657601" cy="546584"/>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grpSp>
      <p:graphicFrame>
        <p:nvGraphicFramePr>
          <p:cNvPr id="86024" name="Object 8"/>
          <p:cNvGraphicFramePr>
            <a:graphicFrameLocks noChangeAspect="1"/>
          </p:cNvGraphicFramePr>
          <p:nvPr/>
        </p:nvGraphicFramePr>
        <p:xfrm>
          <a:off x="4978400" y="3021012"/>
          <a:ext cx="3024188" cy="560388"/>
        </p:xfrm>
        <a:graphic>
          <a:graphicData uri="http://schemas.openxmlformats.org/presentationml/2006/ole">
            <mc:AlternateContent xmlns:mc="http://schemas.openxmlformats.org/markup-compatibility/2006">
              <mc:Choice xmlns:v="urn:schemas-microsoft-com:vml" Requires="v">
                <p:oleObj spid="_x0000_s86048" name="Equation" r:id="rId12" imgW="889000" imgH="165100" progId="Equation.3">
                  <p:embed/>
                </p:oleObj>
              </mc:Choice>
              <mc:Fallback>
                <p:oleObj name="Equation" r:id="rId12" imgW="889000" imgH="165100" progId="Equation.3">
                  <p:embed/>
                  <p:pic>
                    <p:nvPicPr>
                      <p:cNvPr id="0"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78400" y="3021012"/>
                        <a:ext cx="3024188" cy="560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025" name="Object 9"/>
          <p:cNvGraphicFramePr>
            <a:graphicFrameLocks noChangeAspect="1"/>
          </p:cNvGraphicFramePr>
          <p:nvPr/>
        </p:nvGraphicFramePr>
        <p:xfrm>
          <a:off x="4191000" y="3552825"/>
          <a:ext cx="4708525" cy="517525"/>
        </p:xfrm>
        <a:graphic>
          <a:graphicData uri="http://schemas.openxmlformats.org/presentationml/2006/ole">
            <mc:AlternateContent xmlns:mc="http://schemas.openxmlformats.org/markup-compatibility/2006">
              <mc:Choice xmlns:v="urn:schemas-microsoft-com:vml" Requires="v">
                <p:oleObj spid="_x0000_s86049" name="Equation" r:id="rId13" imgW="1384300" imgH="152400" progId="Equation.3">
                  <p:embed/>
                </p:oleObj>
              </mc:Choice>
              <mc:Fallback>
                <p:oleObj name="Equation" r:id="rId13" imgW="1384300" imgH="152400" progId="Equation.3">
                  <p:embed/>
                  <p:pic>
                    <p:nvPicPr>
                      <p:cNvPr id="0" name="Picture 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191000" y="3552825"/>
                        <a:ext cx="4708525" cy="51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026" name="Object 10"/>
          <p:cNvGraphicFramePr>
            <a:graphicFrameLocks noChangeAspect="1"/>
          </p:cNvGraphicFramePr>
          <p:nvPr/>
        </p:nvGraphicFramePr>
        <p:xfrm>
          <a:off x="5054600" y="4114800"/>
          <a:ext cx="2936875" cy="430212"/>
        </p:xfrm>
        <a:graphic>
          <a:graphicData uri="http://schemas.openxmlformats.org/presentationml/2006/ole">
            <mc:AlternateContent xmlns:mc="http://schemas.openxmlformats.org/markup-compatibility/2006">
              <mc:Choice xmlns:v="urn:schemas-microsoft-com:vml" Requires="v">
                <p:oleObj spid="_x0000_s86050" name="Equation" r:id="rId15" imgW="863600" imgH="127000" progId="Equation.3">
                  <p:embed/>
                </p:oleObj>
              </mc:Choice>
              <mc:Fallback>
                <p:oleObj name="Equation" r:id="rId15" imgW="863600" imgH="127000" progId="Equation.3">
                  <p:embed/>
                  <p:pic>
                    <p:nvPicPr>
                      <p:cNvPr id="0" name="Picture 1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054600" y="4114800"/>
                        <a:ext cx="2936875" cy="4302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6027" name="Object 11"/>
          <p:cNvGraphicFramePr>
            <a:graphicFrameLocks noChangeAspect="1"/>
          </p:cNvGraphicFramePr>
          <p:nvPr/>
        </p:nvGraphicFramePr>
        <p:xfrm>
          <a:off x="6075362" y="4597400"/>
          <a:ext cx="1900238" cy="431800"/>
        </p:xfrm>
        <a:graphic>
          <a:graphicData uri="http://schemas.openxmlformats.org/presentationml/2006/ole">
            <mc:AlternateContent xmlns:mc="http://schemas.openxmlformats.org/markup-compatibility/2006">
              <mc:Choice xmlns:v="urn:schemas-microsoft-com:vml" Requires="v">
                <p:oleObj spid="_x0000_s86051" name="Equation" r:id="rId17" imgW="558800" imgH="127000" progId="Equation.3">
                  <p:embed/>
                </p:oleObj>
              </mc:Choice>
              <mc:Fallback>
                <p:oleObj name="Equation" r:id="rId17" imgW="558800" imgH="127000" progId="Equation.3">
                  <p:embed/>
                  <p:pic>
                    <p:nvPicPr>
                      <p:cNvPr id="0" name="Picture 1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75362" y="4597400"/>
                        <a:ext cx="1900238" cy="43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2" name="TextBox 21">
            <a:hlinkClick r:id="rId19" action="ppaction://hlinksldjump"/>
          </p:cNvPr>
          <p:cNvSpPr txBox="1"/>
          <p:nvPr/>
        </p:nvSpPr>
        <p:spPr>
          <a:xfrm>
            <a:off x="609600" y="5473700"/>
            <a:ext cx="2895600" cy="523220"/>
          </a:xfrm>
          <a:prstGeom prst="rect">
            <a:avLst/>
          </a:prstGeom>
          <a:noFill/>
        </p:spPr>
        <p:txBody>
          <a:bodyPr wrap="square" rtlCol="0">
            <a:spAutoFit/>
          </a:bodyPr>
          <a:lstStyle/>
          <a:p>
            <a:r>
              <a:rPr lang="en-US" sz="2800" b="1" u="sng" dirty="0" smtClean="0"/>
              <a:t>Click to Return</a:t>
            </a:r>
            <a:endParaRPr lang="en-US" sz="2800" b="1" u="sng" dirty="0"/>
          </a:p>
        </p:txBody>
      </p:sp>
      <p:sp>
        <p:nvSpPr>
          <p:cNvPr id="27" name="Page Title"/>
          <p:cNvSpPr txBox="1">
            <a:spLocks/>
          </p:cNvSpPr>
          <p:nvPr/>
        </p:nvSpPr>
        <p:spPr bwMode="auto">
          <a:xfrm>
            <a:off x="152400" y="-101600"/>
            <a:ext cx="8991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Summary- </a:t>
            </a:r>
            <a:r>
              <a:rPr kumimoji="0" lang="en-US" sz="28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Which Mathematical Statement is True?</a:t>
            </a:r>
            <a:endParaRPr kumimoji="0" lang="en-US" sz="30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900" decel="100000" fill="hold"/>
                                        <p:tgtEl>
                                          <p:spTgt spid="1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60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60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0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60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anim calcmode="lin" valueType="num">
                                      <p:cBhvr>
                                        <p:cTn id="40" dur="500" fill="hold"/>
                                        <p:tgtEl>
                                          <p:spTgt spid="3"/>
                                        </p:tgtEl>
                                        <p:attrNameLst>
                                          <p:attrName>style.rotation</p:attrName>
                                        </p:attrNameLst>
                                      </p:cBhvr>
                                      <p:tavLst>
                                        <p:tav tm="0">
                                          <p:val>
                                            <p:fltVal val="720"/>
                                          </p:val>
                                        </p:tav>
                                        <p:tav tm="100000">
                                          <p:val>
                                            <p:fltVal val="0"/>
                                          </p:val>
                                        </p:tav>
                                      </p:tavLst>
                                    </p:anim>
                                    <p:anim calcmode="lin" valueType="num">
                                      <p:cBhvr>
                                        <p:cTn id="41" dur="500" fill="hold"/>
                                        <p:tgtEl>
                                          <p:spTgt spid="3"/>
                                        </p:tgtEl>
                                        <p:attrNameLst>
                                          <p:attrName>ppt_h</p:attrName>
                                        </p:attrNameLst>
                                      </p:cBhvr>
                                      <p:tavLst>
                                        <p:tav tm="0">
                                          <p:val>
                                            <p:fltVal val="0"/>
                                          </p:val>
                                        </p:tav>
                                        <p:tav tm="100000">
                                          <p:val>
                                            <p:strVal val="#ppt_h"/>
                                          </p:val>
                                        </p:tav>
                                      </p:tavLst>
                                    </p:anim>
                                    <p:anim calcmode="lin" valueType="num">
                                      <p:cBhvr>
                                        <p:cTn id="42" dur="5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6824E38-3C80-4DC1-BDD8-801A10F0B26A}" type="slidenum">
              <a:rPr lang="en-US" smtClean="0">
                <a:solidFill>
                  <a:schemeClr val="bg1"/>
                </a:solidFill>
              </a:rPr>
              <a:pPr eaLnBrk="1" hangingPunct="1"/>
              <a:t>21</a:t>
            </a:fld>
            <a:endParaRPr lang="en-US" smtClean="0">
              <a:solidFill>
                <a:schemeClr val="bg1"/>
              </a:solidFill>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grpSp>
        <p:nvGrpSpPr>
          <p:cNvPr id="2" name="Group 5"/>
          <p:cNvGrpSpPr>
            <a:grpSpLocks/>
          </p:cNvGrpSpPr>
          <p:nvPr/>
        </p:nvGrpSpPr>
        <p:grpSpPr bwMode="auto">
          <a:xfrm>
            <a:off x="609600" y="6413500"/>
            <a:ext cx="7402513" cy="387350"/>
            <a:chOff x="609600" y="6414018"/>
            <a:chExt cx="7401771" cy="386725"/>
          </a:xfrm>
        </p:grpSpPr>
        <p:pic>
          <p:nvPicPr>
            <p:cNvPr id="25607"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White Background"/>
          <p:cNvSpPr>
            <a:spLocks noChangeArrowheads="1"/>
          </p:cNvSpPr>
          <p:nvPr/>
        </p:nvSpPr>
        <p:spPr bwMode="auto">
          <a:xfrm>
            <a:off x="228600" y="558800"/>
            <a:ext cx="8686800" cy="54356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aphicFrame>
        <p:nvGraphicFramePr>
          <p:cNvPr id="71683" name="Object 3"/>
          <p:cNvGraphicFramePr>
            <a:graphicFrameLocks noChangeAspect="1"/>
          </p:cNvGraphicFramePr>
          <p:nvPr/>
        </p:nvGraphicFramePr>
        <p:xfrm>
          <a:off x="1038225" y="776288"/>
          <a:ext cx="2332038" cy="519112"/>
        </p:xfrm>
        <a:graphic>
          <a:graphicData uri="http://schemas.openxmlformats.org/presentationml/2006/ole">
            <mc:AlternateContent xmlns:mc="http://schemas.openxmlformats.org/markup-compatibility/2006">
              <mc:Choice xmlns:v="urn:schemas-microsoft-com:vml" Requires="v">
                <p:oleObj spid="_x0000_s88097" name="Equation" r:id="rId8" imgW="685800" imgH="152400" progId="Equation.3">
                  <p:embed/>
                </p:oleObj>
              </mc:Choice>
              <mc:Fallback>
                <p:oleObj name="Equation" r:id="rId8" imgW="685800" imgH="1524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8225" y="776288"/>
                        <a:ext cx="2332038" cy="519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2" name="TextBox 11"/>
          <p:cNvSpPr txBox="1"/>
          <p:nvPr/>
        </p:nvSpPr>
        <p:spPr>
          <a:xfrm>
            <a:off x="381000" y="1295400"/>
            <a:ext cx="3505200" cy="37548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b="1" dirty="0" smtClean="0">
                <a:latin typeface="Cambria" pitchFamily="18" charset="0"/>
              </a:rPr>
              <a:t>This is true.</a:t>
            </a:r>
          </a:p>
          <a:p>
            <a:r>
              <a:rPr lang="en-US" sz="2600" b="1" dirty="0" smtClean="0">
                <a:latin typeface="Cambria" pitchFamily="18" charset="0"/>
              </a:rPr>
              <a:t>The left </a:t>
            </a:r>
            <a:r>
              <a:rPr lang="en-US" sz="2800" b="1" dirty="0" smtClean="0">
                <a:latin typeface="Cambria" pitchFamily="18" charset="0"/>
              </a:rPr>
              <a:t>expression </a:t>
            </a:r>
            <a:r>
              <a:rPr lang="en-US" sz="2600" b="1" dirty="0" smtClean="0">
                <a:latin typeface="Cambria" pitchFamily="18" charset="0"/>
              </a:rPr>
              <a:t>says to multiply by 2 first, then multiply by 3.  3 times 2 is 6.</a:t>
            </a:r>
          </a:p>
          <a:p>
            <a:r>
              <a:rPr lang="en-US" sz="2600" b="1" dirty="0" smtClean="0">
                <a:latin typeface="Cambria" pitchFamily="18" charset="0"/>
              </a:rPr>
              <a:t>  </a:t>
            </a:r>
          </a:p>
          <a:p>
            <a:r>
              <a:rPr lang="en-US" sz="2600" b="1" dirty="0" smtClean="0">
                <a:latin typeface="Cambria" pitchFamily="18" charset="0"/>
              </a:rPr>
              <a:t>The right </a:t>
            </a:r>
            <a:r>
              <a:rPr lang="en-US" sz="2800" b="1" dirty="0" smtClean="0">
                <a:latin typeface="Cambria" pitchFamily="18" charset="0"/>
              </a:rPr>
              <a:t>expression </a:t>
            </a:r>
            <a:r>
              <a:rPr lang="en-US" sz="2600" b="1" dirty="0" smtClean="0">
                <a:latin typeface="Cambria" pitchFamily="18" charset="0"/>
              </a:rPr>
              <a:t>is 6 times the number.  </a:t>
            </a:r>
          </a:p>
        </p:txBody>
      </p:sp>
      <p:sp>
        <p:nvSpPr>
          <p:cNvPr id="13" name="TextBox 12"/>
          <p:cNvSpPr txBox="1"/>
          <p:nvPr/>
        </p:nvSpPr>
        <p:spPr>
          <a:xfrm>
            <a:off x="4191000" y="685800"/>
            <a:ext cx="4572000" cy="21236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600" b="1" dirty="0" smtClean="0">
                <a:latin typeface="Cambria" pitchFamily="18" charset="0"/>
              </a:rPr>
              <a:t>If </a:t>
            </a:r>
            <a:r>
              <a:rPr lang="en-US" sz="2600" b="1" i="1" dirty="0" err="1" smtClean="0">
                <a:latin typeface="Cambria" pitchFamily="18" charset="0"/>
              </a:rPr>
              <a:t>x</a:t>
            </a:r>
            <a:r>
              <a:rPr lang="en-US" sz="2600" b="1" i="1" dirty="0" smtClean="0">
                <a:latin typeface="Cambria" pitchFamily="18" charset="0"/>
              </a:rPr>
              <a:t> </a:t>
            </a:r>
            <a:r>
              <a:rPr lang="en-US" sz="2600" b="1" dirty="0" smtClean="0">
                <a:latin typeface="Cambria" pitchFamily="18" charset="0"/>
              </a:rPr>
              <a:t>= 11, this is true.</a:t>
            </a:r>
          </a:p>
          <a:p>
            <a:r>
              <a:rPr lang="en-US" sz="2600" b="1" dirty="0" smtClean="0">
                <a:latin typeface="Cambria" pitchFamily="18" charset="0"/>
              </a:rPr>
              <a:t>The left </a:t>
            </a:r>
            <a:r>
              <a:rPr lang="en-US" sz="2800" b="1" dirty="0" smtClean="0">
                <a:latin typeface="Cambria" pitchFamily="18" charset="0"/>
              </a:rPr>
              <a:t>expression </a:t>
            </a:r>
            <a:r>
              <a:rPr lang="en-US" sz="2600" b="1" dirty="0" smtClean="0">
                <a:latin typeface="Cambria" pitchFamily="18" charset="0"/>
              </a:rPr>
              <a:t>will equal 66.</a:t>
            </a:r>
          </a:p>
          <a:p>
            <a:r>
              <a:rPr lang="en-US" sz="2600" b="1" dirty="0" smtClean="0">
                <a:latin typeface="Cambria" pitchFamily="18" charset="0"/>
              </a:rPr>
              <a:t>The right expression will equal 66.</a:t>
            </a:r>
          </a:p>
        </p:txBody>
      </p:sp>
      <p:sp>
        <p:nvSpPr>
          <p:cNvPr id="14" name="TextBox 13"/>
          <p:cNvSpPr txBox="1"/>
          <p:nvPr/>
        </p:nvSpPr>
        <p:spPr>
          <a:xfrm>
            <a:off x="2286374" y="435114"/>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grpSp>
        <p:nvGrpSpPr>
          <p:cNvPr id="4" name="Group 22"/>
          <p:cNvGrpSpPr/>
          <p:nvPr/>
        </p:nvGrpSpPr>
        <p:grpSpPr>
          <a:xfrm>
            <a:off x="5308600" y="5126830"/>
            <a:ext cx="2552699" cy="620713"/>
            <a:chOff x="3565447" y="4898230"/>
            <a:chExt cx="2552699" cy="620713"/>
          </a:xfrm>
        </p:grpSpPr>
        <p:graphicFrame>
          <p:nvGraphicFramePr>
            <p:cNvPr id="24" name="Object 6"/>
            <p:cNvGraphicFramePr>
              <a:graphicFrameLocks noChangeAspect="1"/>
            </p:cNvGraphicFramePr>
            <p:nvPr/>
          </p:nvGraphicFramePr>
          <p:xfrm>
            <a:off x="3603548" y="4986332"/>
            <a:ext cx="2400300" cy="532611"/>
          </p:xfrm>
          <a:graphic>
            <a:graphicData uri="http://schemas.openxmlformats.org/presentationml/2006/ole">
              <mc:AlternateContent xmlns:mc="http://schemas.openxmlformats.org/markup-compatibility/2006">
                <mc:Choice xmlns:v="urn:schemas-microsoft-com:vml" Requires="v">
                  <p:oleObj spid="_x0000_s88098" name="Equation" r:id="rId10" imgW="685800" imgH="152400" progId="Equation.3">
                    <p:embed/>
                  </p:oleObj>
                </mc:Choice>
                <mc:Fallback>
                  <p:oleObj name="Equation" r:id="rId10" imgW="685800" imgH="15240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03548" y="4986332"/>
                          <a:ext cx="2400300" cy="532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 name="TextBox 24"/>
            <p:cNvSpPr txBox="1"/>
            <p:nvPr/>
          </p:nvSpPr>
          <p:spPr>
            <a:xfrm>
              <a:off x="3565447" y="4898230"/>
              <a:ext cx="2552699" cy="620713"/>
            </a:xfrm>
            <a:prstGeom prst="rect">
              <a:avLst/>
            </a:prstGeom>
            <a:noFill/>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dirty="0"/>
            </a:p>
          </p:txBody>
        </p:sp>
      </p:grpSp>
      <p:grpSp>
        <p:nvGrpSpPr>
          <p:cNvPr id="31" name="Group 30"/>
          <p:cNvGrpSpPr/>
          <p:nvPr/>
        </p:nvGrpSpPr>
        <p:grpSpPr>
          <a:xfrm>
            <a:off x="2450795" y="3065140"/>
            <a:ext cx="2753030" cy="769441"/>
            <a:chOff x="218770" y="5105400"/>
            <a:chExt cx="2753030" cy="769441"/>
          </a:xfrm>
        </p:grpSpPr>
        <p:sp>
          <p:nvSpPr>
            <p:cNvPr id="26" name="TextBox 25"/>
            <p:cNvSpPr txBox="1"/>
            <p:nvPr/>
          </p:nvSpPr>
          <p:spPr>
            <a:xfrm>
              <a:off x="946150" y="5105400"/>
              <a:ext cx="2025650" cy="76944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2200" b="1" dirty="0" smtClean="0">
                  <a:solidFill>
                    <a:schemeClr val="tx1"/>
                  </a:solidFill>
                </a:rPr>
                <a:t>Associative Property!</a:t>
              </a:r>
              <a:endParaRPr lang="en-US" sz="2200" b="1" dirty="0">
                <a:solidFill>
                  <a:schemeClr val="tx1"/>
                </a:solidFill>
              </a:endParaRPr>
            </a:p>
          </p:txBody>
        </p:sp>
        <p:cxnSp>
          <p:nvCxnSpPr>
            <p:cNvPr id="27" name="Straight Arrow Connector 26"/>
            <p:cNvCxnSpPr/>
            <p:nvPr/>
          </p:nvCxnSpPr>
          <p:spPr>
            <a:xfrm rot="10800000">
              <a:off x="218770" y="5394537"/>
              <a:ext cx="737210" cy="191170"/>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grpSp>
      <p:pic>
        <p:nvPicPr>
          <p:cNvPr id="35" name="irc_mi" descr="http://merchantos.com/retaileasy/wp-content/uploads/2013/01/check-mark.jpg"/>
          <p:cNvPicPr/>
          <p:nvPr/>
        </p:nvPicPr>
        <p:blipFill>
          <a:blip r:embed="rId11"/>
          <a:srcRect/>
          <a:stretch>
            <a:fillRect/>
          </a:stretch>
        </p:blipFill>
        <p:spPr bwMode="auto">
          <a:xfrm>
            <a:off x="7721600" y="4305300"/>
            <a:ext cx="660400" cy="764802"/>
          </a:xfrm>
          <a:prstGeom prst="rect">
            <a:avLst/>
          </a:prstGeom>
          <a:noFill/>
          <a:ln w="9525">
            <a:noFill/>
            <a:miter lim="800000"/>
            <a:headEnd/>
            <a:tailEnd/>
          </a:ln>
        </p:spPr>
      </p:pic>
      <p:graphicFrame>
        <p:nvGraphicFramePr>
          <p:cNvPr id="88071" name="Object 7"/>
          <p:cNvGraphicFramePr>
            <a:graphicFrameLocks noChangeAspect="1"/>
          </p:cNvGraphicFramePr>
          <p:nvPr/>
        </p:nvGraphicFramePr>
        <p:xfrm>
          <a:off x="5545555" y="2971800"/>
          <a:ext cx="2070938" cy="452130"/>
        </p:xfrm>
        <a:graphic>
          <a:graphicData uri="http://schemas.openxmlformats.org/presentationml/2006/ole">
            <mc:AlternateContent xmlns:mc="http://schemas.openxmlformats.org/markup-compatibility/2006">
              <mc:Choice xmlns:v="urn:schemas-microsoft-com:vml" Requires="v">
                <p:oleObj spid="_x0000_s88099" name="Equation" r:id="rId12" imgW="685800" imgH="152400" progId="Equation.3">
                  <p:embed/>
                </p:oleObj>
              </mc:Choice>
              <mc:Fallback>
                <p:oleObj name="Equation" r:id="rId12" imgW="685800" imgH="152400" progId="Equation.3">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5555" y="2971800"/>
                        <a:ext cx="2070938" cy="4521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072" name="Object 8"/>
          <p:cNvGraphicFramePr>
            <a:graphicFrameLocks noChangeAspect="1"/>
          </p:cNvGraphicFramePr>
          <p:nvPr/>
        </p:nvGraphicFramePr>
        <p:xfrm>
          <a:off x="5180428" y="3436374"/>
          <a:ext cx="2839257" cy="452131"/>
        </p:xfrm>
        <a:graphic>
          <a:graphicData uri="http://schemas.openxmlformats.org/presentationml/2006/ole">
            <mc:AlternateContent xmlns:mc="http://schemas.openxmlformats.org/markup-compatibility/2006">
              <mc:Choice xmlns:v="urn:schemas-microsoft-com:vml" Requires="v">
                <p:oleObj spid="_x0000_s88100" name="Equation" r:id="rId13" imgW="939800" imgH="152400" progId="Equation.3">
                  <p:embed/>
                </p:oleObj>
              </mc:Choice>
              <mc:Fallback>
                <p:oleObj name="Equation" r:id="rId13" imgW="939800" imgH="152400" progId="Equation.3">
                  <p:embed/>
                  <p:pic>
                    <p:nvPicPr>
                      <p:cNvPr id="0" name="Picture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80428" y="3436374"/>
                        <a:ext cx="2839257" cy="45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073" name="Object 9"/>
          <p:cNvGraphicFramePr>
            <a:graphicFrameLocks noChangeAspect="1"/>
          </p:cNvGraphicFramePr>
          <p:nvPr/>
        </p:nvGraphicFramePr>
        <p:xfrm>
          <a:off x="5171124" y="3834581"/>
          <a:ext cx="2839257" cy="452131"/>
        </p:xfrm>
        <a:graphic>
          <a:graphicData uri="http://schemas.openxmlformats.org/presentationml/2006/ole">
            <mc:AlternateContent xmlns:mc="http://schemas.openxmlformats.org/markup-compatibility/2006">
              <mc:Choice xmlns:v="urn:schemas-microsoft-com:vml" Requires="v">
                <p:oleObj spid="_x0000_s88101" name="Equation" r:id="rId15" imgW="939800" imgH="152400" progId="Equation.3">
                  <p:embed/>
                </p:oleObj>
              </mc:Choice>
              <mc:Fallback>
                <p:oleObj name="Equation" r:id="rId15" imgW="939800" imgH="152400" progId="Equation.3">
                  <p:embed/>
                  <p:pic>
                    <p:nvPicPr>
                      <p:cNvPr id="0" name="Picture 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171124" y="3834581"/>
                        <a:ext cx="2839257" cy="45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074" name="Object 10"/>
          <p:cNvGraphicFramePr>
            <a:graphicFrameLocks noChangeAspect="1"/>
          </p:cNvGraphicFramePr>
          <p:nvPr/>
        </p:nvGraphicFramePr>
        <p:xfrm>
          <a:off x="5720366" y="4232787"/>
          <a:ext cx="2302138" cy="452131"/>
        </p:xfrm>
        <a:graphic>
          <a:graphicData uri="http://schemas.openxmlformats.org/presentationml/2006/ole">
            <mc:AlternateContent xmlns:mc="http://schemas.openxmlformats.org/markup-compatibility/2006">
              <mc:Choice xmlns:v="urn:schemas-microsoft-com:vml" Requires="v">
                <p:oleObj spid="_x0000_s88102" name="Equation" r:id="rId17" imgW="762000" imgH="152400" progId="Equation.3">
                  <p:embed/>
                </p:oleObj>
              </mc:Choice>
              <mc:Fallback>
                <p:oleObj name="Equation" r:id="rId17" imgW="762000" imgH="152400" progId="Equation.3">
                  <p:embed/>
                  <p:pic>
                    <p:nvPicPr>
                      <p:cNvPr id="0" name="Picture 1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720366" y="4232787"/>
                        <a:ext cx="2302138" cy="4521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88075" name="Object 11"/>
          <p:cNvGraphicFramePr>
            <a:graphicFrameLocks noChangeAspect="1"/>
          </p:cNvGraphicFramePr>
          <p:nvPr/>
        </p:nvGraphicFramePr>
        <p:xfrm>
          <a:off x="6124967" y="4653116"/>
          <a:ext cx="1457692" cy="376084"/>
        </p:xfrm>
        <a:graphic>
          <a:graphicData uri="http://schemas.openxmlformats.org/presentationml/2006/ole">
            <mc:AlternateContent xmlns:mc="http://schemas.openxmlformats.org/markup-compatibility/2006">
              <mc:Choice xmlns:v="urn:schemas-microsoft-com:vml" Requires="v">
                <p:oleObj spid="_x0000_s88103" name="Equation" r:id="rId19" imgW="482600" imgH="127000" progId="Equation.3">
                  <p:embed/>
                </p:oleObj>
              </mc:Choice>
              <mc:Fallback>
                <p:oleObj name="Equation" r:id="rId19" imgW="482600" imgH="127000" progId="Equation.3">
                  <p:embed/>
                  <p:pic>
                    <p:nvPicPr>
                      <p:cNvPr id="0" name="Picture 1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124967" y="4653116"/>
                        <a:ext cx="1457692" cy="3760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cxnSp>
        <p:nvCxnSpPr>
          <p:cNvPr id="36" name="Straight Arrow Connector 35"/>
          <p:cNvCxnSpPr/>
          <p:nvPr/>
        </p:nvCxnSpPr>
        <p:spPr>
          <a:xfrm>
            <a:off x="4429124" y="3834581"/>
            <a:ext cx="774701" cy="233978"/>
          </a:xfrm>
          <a:prstGeom prst="straightConnector1">
            <a:avLst/>
          </a:prstGeom>
          <a:ln>
            <a:solidFill>
              <a:srgbClr val="660066"/>
            </a:solidFill>
            <a:tailEnd type="arrow"/>
          </a:ln>
        </p:spPr>
        <p:style>
          <a:lnRef idx="2">
            <a:schemeClr val="accent1"/>
          </a:lnRef>
          <a:fillRef idx="0">
            <a:schemeClr val="accent1"/>
          </a:fillRef>
          <a:effectRef idx="1">
            <a:schemeClr val="accent1"/>
          </a:effectRef>
          <a:fontRef idx="minor">
            <a:schemeClr val="tx1"/>
          </a:fontRef>
        </p:style>
      </p:cxnSp>
      <p:sp>
        <p:nvSpPr>
          <p:cNvPr id="38" name="TextBox 37">
            <a:hlinkClick r:id="rId21" action="ppaction://hlinksldjump"/>
          </p:cNvPr>
          <p:cNvSpPr txBox="1"/>
          <p:nvPr/>
        </p:nvSpPr>
        <p:spPr>
          <a:xfrm>
            <a:off x="533400" y="5435024"/>
            <a:ext cx="2895600" cy="584776"/>
          </a:xfrm>
          <a:prstGeom prst="rect">
            <a:avLst/>
          </a:prstGeom>
          <a:noFill/>
        </p:spPr>
        <p:txBody>
          <a:bodyPr wrap="square" rtlCol="0">
            <a:spAutoFit/>
          </a:bodyPr>
          <a:lstStyle/>
          <a:p>
            <a:r>
              <a:rPr lang="en-US" sz="3200" b="1" u="sng" dirty="0" smtClean="0"/>
              <a:t>Click to Return</a:t>
            </a:r>
            <a:endParaRPr lang="en-US" sz="3200" b="1" u="sng" dirty="0"/>
          </a:p>
        </p:txBody>
      </p:sp>
      <p:sp>
        <p:nvSpPr>
          <p:cNvPr id="30" name="Page Title"/>
          <p:cNvSpPr txBox="1">
            <a:spLocks/>
          </p:cNvSpPr>
          <p:nvPr/>
        </p:nvSpPr>
        <p:spPr bwMode="auto">
          <a:xfrm>
            <a:off x="152400" y="-101600"/>
            <a:ext cx="89916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Summary- </a:t>
            </a:r>
            <a:r>
              <a:rPr kumimoji="0" lang="en-US" sz="2800" b="1" i="0" u="none" strike="noStrike" kern="1200" cap="none" spc="0" normalizeH="0" baseline="0" noProof="0" smtClean="0">
                <a:ln>
                  <a:noFill/>
                </a:ln>
                <a:solidFill>
                  <a:schemeClr val="bg1"/>
                </a:solidFill>
                <a:effectLst/>
                <a:uLnTx/>
                <a:uFillTx/>
                <a:latin typeface="+mj-lt"/>
                <a:ea typeface="ＭＳ Ｐゴシック" charset="-128"/>
                <a:cs typeface="ＭＳ Ｐゴシック" charset="0"/>
              </a:rPr>
              <a:t>Which Mathematical Statement is True?</a:t>
            </a:r>
            <a:endParaRPr kumimoji="0" lang="en-US" sz="3000" b="1" i="0" u="none" strike="noStrike" kern="1200" cap="none" spc="0" normalizeH="0" baseline="0" noProof="0" dirty="0" smtClean="0">
              <a:ln>
                <a:noFill/>
              </a:ln>
              <a:solidFill>
                <a:schemeClr val="bg1"/>
              </a:solidFill>
              <a:effectLst/>
              <a:uLnTx/>
              <a:uFillTx/>
              <a:latin typeface="+mj-lt"/>
              <a:ea typeface="ＭＳ Ｐゴシック" charset="-128"/>
              <a:cs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900" decel="100000" fill="hold"/>
                                        <p:tgtEl>
                                          <p:spTgt spid="13"/>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80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80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807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807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80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35"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anim calcmode="lin" valueType="num">
                                      <p:cBhvr>
                                        <p:cTn id="56" dur="500" fill="hold"/>
                                        <p:tgtEl>
                                          <p:spTgt spid="4"/>
                                        </p:tgtEl>
                                        <p:attrNameLst>
                                          <p:attrName>style.rotation</p:attrName>
                                        </p:attrNameLst>
                                      </p:cBhvr>
                                      <p:tavLst>
                                        <p:tav tm="0">
                                          <p:val>
                                            <p:fltVal val="720"/>
                                          </p:val>
                                        </p:tav>
                                        <p:tav tm="100000">
                                          <p:val>
                                            <p:fltVal val="0"/>
                                          </p:val>
                                        </p:tav>
                                      </p:tavLst>
                                    </p:anim>
                                    <p:anim calcmode="lin" valueType="num">
                                      <p:cBhvr>
                                        <p:cTn id="57" dur="500" fill="hold"/>
                                        <p:tgtEl>
                                          <p:spTgt spid="4"/>
                                        </p:tgtEl>
                                        <p:attrNameLst>
                                          <p:attrName>ppt_h</p:attrName>
                                        </p:attrNameLst>
                                      </p:cBhvr>
                                      <p:tavLst>
                                        <p:tav tm="0">
                                          <p:val>
                                            <p:fltVal val="0"/>
                                          </p:val>
                                        </p:tav>
                                        <p:tav tm="100000">
                                          <p:val>
                                            <p:strVal val="#ppt_h"/>
                                          </p:val>
                                        </p:tav>
                                      </p:tavLst>
                                    </p:anim>
                                    <p:anim calcmode="lin" valueType="num">
                                      <p:cBhvr>
                                        <p:cTn id="58" dur="5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age Title"/>
          <p:cNvSpPr>
            <a:spLocks noGrp="1"/>
          </p:cNvSpPr>
          <p:nvPr>
            <p:ph type="title" idx="4294967295"/>
          </p:nvPr>
        </p:nvSpPr>
        <p:spPr>
          <a:xfrm>
            <a:off x="228600" y="-76200"/>
            <a:ext cx="8229600" cy="639763"/>
          </a:xfrm>
        </p:spPr>
        <p:txBody>
          <a:bodyPr/>
          <a:lstStyle/>
          <a:p>
            <a:pPr algn="l"/>
            <a:r>
              <a:rPr lang="en-US" sz="3200" b="1" dirty="0" smtClean="0">
                <a:solidFill>
                  <a:schemeClr val="bg1"/>
                </a:solidFill>
                <a:ea typeface="ＭＳ Ｐゴシック" charset="-128"/>
              </a:rPr>
              <a:t>Practice- Matching</a:t>
            </a:r>
          </a:p>
        </p:txBody>
      </p:sp>
      <p:sp>
        <p:nvSpPr>
          <p:cNvPr id="266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1A97EE-054E-41FE-A34A-95931F20F9B6}" type="slidenum">
              <a:rPr lang="en-US" smtClean="0">
                <a:solidFill>
                  <a:schemeClr val="bg1"/>
                </a:solidFill>
              </a:rPr>
              <a:pPr eaLnBrk="1" hangingPunct="1"/>
              <a:t>22</a:t>
            </a:fld>
            <a:endParaRPr lang="en-US" smtClean="0">
              <a:solidFill>
                <a:schemeClr val="bg1"/>
              </a:solidFill>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6" name="White Background"/>
          <p:cNvSpPr>
            <a:spLocks noChangeArrowheads="1"/>
          </p:cNvSpPr>
          <p:nvPr/>
        </p:nvSpPr>
        <p:spPr bwMode="auto">
          <a:xfrm>
            <a:off x="228600" y="563563"/>
            <a:ext cx="8686800" cy="5456237"/>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 name="Group 6"/>
          <p:cNvGrpSpPr>
            <a:grpSpLocks/>
          </p:cNvGrpSpPr>
          <p:nvPr/>
        </p:nvGrpSpPr>
        <p:grpSpPr bwMode="auto">
          <a:xfrm>
            <a:off x="609600" y="6413500"/>
            <a:ext cx="7402513" cy="387350"/>
            <a:chOff x="609600" y="6414018"/>
            <a:chExt cx="7401771" cy="386725"/>
          </a:xfrm>
        </p:grpSpPr>
        <p:pic>
          <p:nvPicPr>
            <p:cNvPr id="26631"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Rectangle 10"/>
          <p:cNvSpPr/>
          <p:nvPr/>
        </p:nvSpPr>
        <p:spPr>
          <a:xfrm>
            <a:off x="457200" y="563563"/>
            <a:ext cx="8458200" cy="1569660"/>
          </a:xfrm>
          <a:prstGeom prst="rect">
            <a:avLst/>
          </a:prstGeom>
        </p:spPr>
        <p:txBody>
          <a:bodyPr wrap="square">
            <a:spAutoFit/>
          </a:bodyPr>
          <a:lstStyle/>
          <a:p>
            <a:r>
              <a:rPr lang="en-US" sz="2400" b="1" dirty="0" smtClean="0">
                <a:latin typeface="Cambria"/>
                <a:cs typeface="Cambria"/>
              </a:rPr>
              <a:t>Directions:  Decide which expressions on the left hand side of the worksheet are equivalent to the expression on the right hand side.  Be sure to provide evidence by substituting in ANY value for the variable, </a:t>
            </a:r>
            <a:r>
              <a:rPr lang="en-US" sz="2400" b="1" dirty="0" err="1" smtClean="0">
                <a:latin typeface="Cambria"/>
                <a:cs typeface="Cambria"/>
              </a:rPr>
              <a:t>x</a:t>
            </a:r>
            <a:r>
              <a:rPr lang="en-US" sz="2400" b="1" dirty="0" smtClean="0">
                <a:latin typeface="Cambria"/>
                <a:cs typeface="Cambria"/>
              </a:rPr>
              <a:t>, you choose. </a:t>
            </a:r>
            <a:endParaRPr lang="en-US" sz="2400" b="1" dirty="0">
              <a:latin typeface="Cambria"/>
              <a:cs typeface="Cambria"/>
            </a:endParaRPr>
          </a:p>
        </p:txBody>
      </p:sp>
      <p:graphicFrame>
        <p:nvGraphicFramePr>
          <p:cNvPr id="174093" name="Object 13"/>
          <p:cNvGraphicFramePr>
            <a:graphicFrameLocks noChangeAspect="1"/>
          </p:cNvGraphicFramePr>
          <p:nvPr/>
        </p:nvGraphicFramePr>
        <p:xfrm>
          <a:off x="1219200" y="2286000"/>
          <a:ext cx="1485900" cy="457200"/>
        </p:xfrm>
        <a:graphic>
          <a:graphicData uri="http://schemas.openxmlformats.org/presentationml/2006/ole">
            <mc:AlternateContent xmlns:mc="http://schemas.openxmlformats.org/markup-compatibility/2006">
              <mc:Choice xmlns:v="urn:schemas-microsoft-com:vml" Requires="v">
                <p:oleObj spid="_x0000_s221206" name="Equation" r:id="rId8" imgW="495300" imgH="152400" progId="Equation.3">
                  <p:embed/>
                </p:oleObj>
              </mc:Choice>
              <mc:Fallback>
                <p:oleObj name="Equation" r:id="rId8" imgW="495300" imgH="1524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2286000"/>
                        <a:ext cx="14859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094" name="Object 14"/>
          <p:cNvGraphicFramePr>
            <a:graphicFrameLocks noChangeAspect="1"/>
          </p:cNvGraphicFramePr>
          <p:nvPr/>
        </p:nvGraphicFramePr>
        <p:xfrm>
          <a:off x="1181100" y="2971800"/>
          <a:ext cx="1939925" cy="455613"/>
        </p:xfrm>
        <a:graphic>
          <a:graphicData uri="http://schemas.openxmlformats.org/presentationml/2006/ole">
            <mc:AlternateContent xmlns:mc="http://schemas.openxmlformats.org/markup-compatibility/2006">
              <mc:Choice xmlns:v="urn:schemas-microsoft-com:vml" Requires="v">
                <p:oleObj spid="_x0000_s221207" name="Equation" r:id="rId10" imgW="647700" imgH="152400" progId="Equation.3">
                  <p:embed/>
                </p:oleObj>
              </mc:Choice>
              <mc:Fallback>
                <p:oleObj name="Equation" r:id="rId10" imgW="647700" imgH="1524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81100" y="2971800"/>
                        <a:ext cx="1939925" cy="45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095" name="Object 15"/>
          <p:cNvGraphicFramePr>
            <a:graphicFrameLocks noChangeAspect="1"/>
          </p:cNvGraphicFramePr>
          <p:nvPr/>
        </p:nvGraphicFramePr>
        <p:xfrm>
          <a:off x="1143000" y="3733800"/>
          <a:ext cx="1790700" cy="477520"/>
        </p:xfrm>
        <a:graphic>
          <a:graphicData uri="http://schemas.openxmlformats.org/presentationml/2006/ole">
            <mc:AlternateContent xmlns:mc="http://schemas.openxmlformats.org/markup-compatibility/2006">
              <mc:Choice xmlns:v="urn:schemas-microsoft-com:vml" Requires="v">
                <p:oleObj spid="_x0000_s221208" name="Equation" r:id="rId12" imgW="571500" imgH="152400" progId="Equation.3">
                  <p:embed/>
                </p:oleObj>
              </mc:Choice>
              <mc:Fallback>
                <p:oleObj name="Equation" r:id="rId12" imgW="571500" imgH="1524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143000" y="3733800"/>
                        <a:ext cx="1790700" cy="477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096" name="Object 16"/>
          <p:cNvGraphicFramePr>
            <a:graphicFrameLocks noChangeAspect="1"/>
          </p:cNvGraphicFramePr>
          <p:nvPr/>
        </p:nvGraphicFramePr>
        <p:xfrm>
          <a:off x="1066800" y="4419600"/>
          <a:ext cx="1943100" cy="457200"/>
        </p:xfrm>
        <a:graphic>
          <a:graphicData uri="http://schemas.openxmlformats.org/presentationml/2006/ole">
            <mc:AlternateContent xmlns:mc="http://schemas.openxmlformats.org/markup-compatibility/2006">
              <mc:Choice xmlns:v="urn:schemas-microsoft-com:vml" Requires="v">
                <p:oleObj spid="_x0000_s221209" name="Equation" r:id="rId14" imgW="647700" imgH="152400" progId="Equation.3">
                  <p:embed/>
                </p:oleObj>
              </mc:Choice>
              <mc:Fallback>
                <p:oleObj name="Equation" r:id="rId14" imgW="647700" imgH="1524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66800" y="4419600"/>
                        <a:ext cx="19431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74097" name="Object 17"/>
          <p:cNvGraphicFramePr>
            <a:graphicFrameLocks noChangeAspect="1"/>
          </p:cNvGraphicFramePr>
          <p:nvPr/>
        </p:nvGraphicFramePr>
        <p:xfrm>
          <a:off x="1066800" y="5105400"/>
          <a:ext cx="2590800" cy="464024"/>
        </p:xfrm>
        <a:graphic>
          <a:graphicData uri="http://schemas.openxmlformats.org/presentationml/2006/ole">
            <mc:AlternateContent xmlns:mc="http://schemas.openxmlformats.org/markup-compatibility/2006">
              <mc:Choice xmlns:v="urn:schemas-microsoft-com:vml" Requires="v">
                <p:oleObj spid="_x0000_s221210" name="Equation" r:id="rId16" imgW="850900" imgH="152400" progId="Equation.3">
                  <p:embed/>
                </p:oleObj>
              </mc:Choice>
              <mc:Fallback>
                <p:oleObj name="Equation" r:id="rId16" imgW="850900" imgH="152400" progId="Equation.3">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66800" y="5105400"/>
                        <a:ext cx="2590800" cy="464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21" name="Picture 20" descr="12x.png"/>
          <p:cNvPicPr>
            <a:picLocks noChangeAspect="1"/>
          </p:cNvPicPr>
          <p:nvPr/>
        </p:nvPicPr>
        <p:blipFill>
          <a:blip r:embed="rId18"/>
          <a:stretch>
            <a:fillRect/>
          </a:stretch>
        </p:blipFill>
        <p:spPr>
          <a:xfrm>
            <a:off x="6194425" y="5105400"/>
            <a:ext cx="793750" cy="438150"/>
          </a:xfrm>
          <a:prstGeom prst="rect">
            <a:avLst/>
          </a:prstGeom>
        </p:spPr>
      </p:pic>
      <p:pic>
        <p:nvPicPr>
          <p:cNvPr id="22" name="Picture 21" descr="4x-20.png"/>
          <p:cNvPicPr>
            <a:picLocks noChangeAspect="1"/>
          </p:cNvPicPr>
          <p:nvPr/>
        </p:nvPicPr>
        <p:blipFill>
          <a:blip r:embed="rId19"/>
          <a:stretch>
            <a:fillRect/>
          </a:stretch>
        </p:blipFill>
        <p:spPr>
          <a:xfrm>
            <a:off x="6194425" y="4511675"/>
            <a:ext cx="1390650" cy="365125"/>
          </a:xfrm>
          <a:prstGeom prst="rect">
            <a:avLst/>
          </a:prstGeom>
        </p:spPr>
      </p:pic>
      <p:pic>
        <p:nvPicPr>
          <p:cNvPr id="23" name="Picture 22" descr="20x.png"/>
          <p:cNvPicPr>
            <a:picLocks noChangeAspect="1"/>
          </p:cNvPicPr>
          <p:nvPr/>
        </p:nvPicPr>
        <p:blipFill>
          <a:blip r:embed="rId20"/>
          <a:stretch>
            <a:fillRect/>
          </a:stretch>
        </p:blipFill>
        <p:spPr>
          <a:xfrm>
            <a:off x="6219825" y="3820795"/>
            <a:ext cx="768350" cy="390525"/>
          </a:xfrm>
          <a:prstGeom prst="rect">
            <a:avLst/>
          </a:prstGeom>
        </p:spPr>
      </p:pic>
      <p:pic>
        <p:nvPicPr>
          <p:cNvPr id="25" name="Picture 24" descr="4x+7.png"/>
          <p:cNvPicPr>
            <a:picLocks noChangeAspect="1"/>
          </p:cNvPicPr>
          <p:nvPr/>
        </p:nvPicPr>
        <p:blipFill>
          <a:blip r:embed="rId21"/>
          <a:stretch>
            <a:fillRect/>
          </a:stretch>
        </p:blipFill>
        <p:spPr>
          <a:xfrm>
            <a:off x="6172740" y="2286000"/>
            <a:ext cx="1304925" cy="403225"/>
          </a:xfrm>
          <a:prstGeom prst="rect">
            <a:avLst/>
          </a:prstGeom>
        </p:spPr>
      </p:pic>
      <p:pic>
        <p:nvPicPr>
          <p:cNvPr id="26" name="Picture 25" descr="4x+8.png"/>
          <p:cNvPicPr>
            <a:picLocks noChangeAspect="1"/>
          </p:cNvPicPr>
          <p:nvPr/>
        </p:nvPicPr>
        <p:blipFill>
          <a:blip r:embed="rId22"/>
          <a:stretch>
            <a:fillRect/>
          </a:stretch>
        </p:blipFill>
        <p:spPr>
          <a:xfrm>
            <a:off x="6172740" y="2997200"/>
            <a:ext cx="1181100" cy="365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2.22222E-6 1.85185E-6 L -0.35833 -0.23334 " pathEditMode="relative" rAng="0" ptsTypes="AA">
                                      <p:cBhvr>
                                        <p:cTn id="6" dur="1000" fill="hold"/>
                                        <p:tgtEl>
                                          <p:spTgt spid="23"/>
                                        </p:tgtEl>
                                        <p:attrNameLst>
                                          <p:attrName>ppt_x</p:attrName>
                                          <p:attrName>ppt_y</p:attrName>
                                        </p:attrNameLst>
                                      </p:cBhvr>
                                      <p:rCtr x="-17900" y="-1170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2.22222E-6 -7.40741E-7 L -0.32239 -0.21968 " pathEditMode="relative" rAng="0" ptsTypes="AA">
                                      <p:cBhvr>
                                        <p:cTn id="10" dur="1000" fill="hold"/>
                                        <p:tgtEl>
                                          <p:spTgt spid="22"/>
                                        </p:tgtEl>
                                        <p:attrNameLst>
                                          <p:attrName>ppt_x</p:attrName>
                                          <p:attrName>ppt_y</p:attrName>
                                        </p:attrNameLst>
                                      </p:cBhvr>
                                      <p:rCtr x="-16100" y="-11000"/>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3.33333E-6 1.11111E-6 L -0.3585 -0.1919 " pathEditMode="relative" rAng="0" ptsTypes="AA">
                                      <p:cBhvr>
                                        <p:cTn id="14" dur="1000" fill="hold"/>
                                        <p:tgtEl>
                                          <p:spTgt spid="21"/>
                                        </p:tgtEl>
                                        <p:attrNameLst>
                                          <p:attrName>ppt_x</p:attrName>
                                          <p:attrName>ppt_y</p:attrName>
                                        </p:attrNameLst>
                                      </p:cBhvr>
                                      <p:rCtr x="-17900" y="-9600"/>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3.33333E-6 2.59259E-6 L -0.33958 0.2169 " pathEditMode="relative" rAng="0" ptsTypes="AA">
                                      <p:cBhvr>
                                        <p:cTn id="18" dur="1000" fill="hold"/>
                                        <p:tgtEl>
                                          <p:spTgt spid="26"/>
                                        </p:tgtEl>
                                        <p:attrNameLst>
                                          <p:attrName>ppt_x</p:attrName>
                                          <p:attrName>ppt_y</p:attrName>
                                        </p:attrNameLst>
                                      </p:cBhvr>
                                      <p:rCtr x="-17000" y="10800"/>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4.16667E-6 -1.48148E-6 L -0.28802 0.41505 " pathEditMode="relative" rAng="0" ptsTypes="AA">
                                      <p:cBhvr>
                                        <p:cTn id="22" dur="1000" fill="hold"/>
                                        <p:tgtEl>
                                          <p:spTgt spid="25"/>
                                        </p:tgtEl>
                                        <p:attrNameLst>
                                          <p:attrName>ppt_x</p:attrName>
                                          <p:attrName>ppt_y</p:attrName>
                                        </p:attrNameLst>
                                      </p:cBhvr>
                                      <p:rCtr x="-14400" y="20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Page Title"/>
          <p:cNvSpPr>
            <a:spLocks noGrp="1"/>
          </p:cNvSpPr>
          <p:nvPr>
            <p:ph type="title" idx="4294967295"/>
          </p:nvPr>
        </p:nvSpPr>
        <p:spPr>
          <a:xfrm>
            <a:off x="152400" y="-76200"/>
            <a:ext cx="8229600" cy="639763"/>
          </a:xfrm>
        </p:spPr>
        <p:txBody>
          <a:bodyPr/>
          <a:lstStyle/>
          <a:p>
            <a:pPr algn="l"/>
            <a:r>
              <a:rPr lang="en-US" sz="3200" b="1" dirty="0" smtClean="0">
                <a:solidFill>
                  <a:schemeClr val="bg1"/>
                </a:solidFill>
                <a:ea typeface="ＭＳ Ｐゴシック" charset="-128"/>
              </a:rPr>
              <a:t>Assessment- Exit Slip</a:t>
            </a:r>
          </a:p>
        </p:txBody>
      </p:sp>
      <p:sp>
        <p:nvSpPr>
          <p:cNvPr id="26627"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6B1A97EE-054E-41FE-A34A-95931F20F9B6}" type="slidenum">
              <a:rPr lang="en-US" smtClean="0">
                <a:solidFill>
                  <a:schemeClr val="bg1"/>
                </a:solidFill>
              </a:rPr>
              <a:pPr eaLnBrk="1" hangingPunct="1"/>
              <a:t>23</a:t>
            </a:fld>
            <a:endParaRPr lang="en-US" smtClean="0">
              <a:solidFill>
                <a:schemeClr val="bg1"/>
              </a:solidFill>
            </a:endParaRPr>
          </a:p>
        </p:txBody>
      </p:sp>
      <p:sp>
        <p:nvSpPr>
          <p:cNvPr id="8" name="Agenda Link">
            <a:hlinkClick r:id="rId4" action="ppaction://hlinksldjump"/>
          </p:cNvPr>
          <p:cNvSpPr txBox="1"/>
          <p:nvPr/>
        </p:nvSpPr>
        <p:spPr>
          <a:xfrm>
            <a:off x="7696200" y="6019800"/>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6" name="White Background"/>
          <p:cNvSpPr>
            <a:spLocks noChangeArrowheads="1"/>
          </p:cNvSpPr>
          <p:nvPr/>
        </p:nvSpPr>
        <p:spPr bwMode="auto">
          <a:xfrm>
            <a:off x="228600" y="533400"/>
            <a:ext cx="8686800" cy="5334000"/>
          </a:xfrm>
          <a:prstGeom prst="roundRect">
            <a:avLst>
              <a:gd name="adj" fmla="val 7954"/>
            </a:avLst>
          </a:prstGeom>
          <a:solidFill>
            <a:schemeClr val="bg1"/>
          </a:solidFill>
          <a:ln w="38100">
            <a:solidFill>
              <a:schemeClr val="accent1">
                <a:lumMod val="50000"/>
              </a:schemeClr>
            </a:solidFill>
            <a:round/>
            <a:headEnd/>
            <a:tailEnd/>
          </a:ln>
        </p:spPr>
        <p:txBody>
          <a:bodyPr wrap="none" anchor="ctr"/>
          <a:lstStyle/>
          <a:p>
            <a:pPr>
              <a:defRPr/>
            </a:pPr>
            <a:endParaRPr lang="en-US"/>
          </a:p>
        </p:txBody>
      </p:sp>
      <p:grpSp>
        <p:nvGrpSpPr>
          <p:cNvPr id="26630" name="Group 6"/>
          <p:cNvGrpSpPr>
            <a:grpSpLocks/>
          </p:cNvGrpSpPr>
          <p:nvPr/>
        </p:nvGrpSpPr>
        <p:grpSpPr bwMode="auto">
          <a:xfrm>
            <a:off x="609600" y="6413500"/>
            <a:ext cx="7402513" cy="387350"/>
            <a:chOff x="609600" y="6414018"/>
            <a:chExt cx="7401771" cy="386725"/>
          </a:xfrm>
        </p:grpSpPr>
        <p:pic>
          <p:nvPicPr>
            <p:cNvPr id="26631"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9"/>
          <p:cNvSpPr txBox="1"/>
          <p:nvPr/>
        </p:nvSpPr>
        <p:spPr>
          <a:xfrm>
            <a:off x="381374" y="533400"/>
            <a:ext cx="8686426" cy="1569660"/>
          </a:xfrm>
          <a:prstGeom prst="rect">
            <a:avLst/>
          </a:prstGeom>
          <a:noFill/>
        </p:spPr>
        <p:txBody>
          <a:bodyPr wrap="square" rtlCol="0">
            <a:spAutoFit/>
          </a:bodyPr>
          <a:lstStyle/>
          <a:p>
            <a:r>
              <a:rPr lang="en-US" sz="3200" b="1" dirty="0" smtClean="0">
                <a:latin typeface="Cambria"/>
                <a:cs typeface="Cambria"/>
              </a:rPr>
              <a:t>Decide which equation is equal.  Provide a written explanation and proof by choosing a value for </a:t>
            </a:r>
            <a:r>
              <a:rPr lang="en-US" sz="3200" b="1" dirty="0" err="1" smtClean="0">
                <a:latin typeface="Cambria"/>
                <a:cs typeface="Cambria"/>
              </a:rPr>
              <a:t>x</a:t>
            </a:r>
            <a:r>
              <a:rPr lang="en-US" sz="3200" b="1" dirty="0" smtClean="0">
                <a:latin typeface="Cambria"/>
                <a:cs typeface="Cambria"/>
              </a:rPr>
              <a:t>.  </a:t>
            </a:r>
          </a:p>
        </p:txBody>
      </p:sp>
      <p:sp>
        <p:nvSpPr>
          <p:cNvPr id="11" name="TextBox 10"/>
          <p:cNvSpPr txBox="1"/>
          <p:nvPr/>
        </p:nvSpPr>
        <p:spPr>
          <a:xfrm>
            <a:off x="228600" y="2325469"/>
            <a:ext cx="685800" cy="646331"/>
          </a:xfrm>
          <a:prstGeom prst="rect">
            <a:avLst/>
          </a:prstGeom>
          <a:noFill/>
        </p:spPr>
        <p:txBody>
          <a:bodyPr wrap="square" rtlCol="0">
            <a:spAutoFit/>
          </a:bodyPr>
          <a:lstStyle/>
          <a:p>
            <a:r>
              <a:rPr lang="en-US" sz="3600" b="1" dirty="0" smtClean="0">
                <a:latin typeface="Cambria"/>
                <a:cs typeface="Cambria"/>
              </a:rPr>
              <a:t>1. </a:t>
            </a:r>
          </a:p>
        </p:txBody>
      </p:sp>
      <p:sp>
        <p:nvSpPr>
          <p:cNvPr id="12" name="TextBox 11"/>
          <p:cNvSpPr txBox="1"/>
          <p:nvPr/>
        </p:nvSpPr>
        <p:spPr>
          <a:xfrm>
            <a:off x="4457700" y="2336800"/>
            <a:ext cx="685800" cy="646331"/>
          </a:xfrm>
          <a:prstGeom prst="rect">
            <a:avLst/>
          </a:prstGeom>
          <a:noFill/>
        </p:spPr>
        <p:txBody>
          <a:bodyPr wrap="square" rtlCol="0">
            <a:spAutoFit/>
          </a:bodyPr>
          <a:lstStyle/>
          <a:p>
            <a:r>
              <a:rPr lang="en-US" sz="3600" b="1" dirty="0" smtClean="0">
                <a:latin typeface="Cambria"/>
                <a:cs typeface="Cambria"/>
              </a:rPr>
              <a:t>2. </a:t>
            </a:r>
          </a:p>
        </p:txBody>
      </p:sp>
      <p:graphicFrame>
        <p:nvGraphicFramePr>
          <p:cNvPr id="90114" name="Object 2"/>
          <p:cNvGraphicFramePr>
            <a:graphicFrameLocks noChangeAspect="1"/>
          </p:cNvGraphicFramePr>
          <p:nvPr/>
        </p:nvGraphicFramePr>
        <p:xfrm>
          <a:off x="762000" y="2506884"/>
          <a:ext cx="2362200" cy="388716"/>
        </p:xfrm>
        <a:graphic>
          <a:graphicData uri="http://schemas.openxmlformats.org/presentationml/2006/ole">
            <mc:AlternateContent xmlns:mc="http://schemas.openxmlformats.org/markup-compatibility/2006">
              <mc:Choice xmlns:v="urn:schemas-microsoft-com:vml" Requires="v">
                <p:oleObj spid="_x0000_s90156" name="Equation" r:id="rId8" imgW="774700" imgH="127000" progId="Equation.3">
                  <p:embed/>
                </p:oleObj>
              </mc:Choice>
              <mc:Fallback>
                <p:oleObj name="Equation" r:id="rId8" imgW="774700" imgH="1270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000" y="2506884"/>
                        <a:ext cx="2362200" cy="388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115" name="Object 3"/>
          <p:cNvGraphicFramePr>
            <a:graphicFrameLocks noChangeAspect="1"/>
          </p:cNvGraphicFramePr>
          <p:nvPr/>
        </p:nvGraphicFramePr>
        <p:xfrm>
          <a:off x="4953000" y="2514600"/>
          <a:ext cx="3890962" cy="451286"/>
        </p:xfrm>
        <a:graphic>
          <a:graphicData uri="http://schemas.openxmlformats.org/presentationml/2006/ole">
            <mc:AlternateContent xmlns:mc="http://schemas.openxmlformats.org/markup-compatibility/2006">
              <mc:Choice xmlns:v="urn:schemas-microsoft-com:vml" Requires="v">
                <p:oleObj spid="_x0000_s90157" name="Equation" r:id="rId10" imgW="1320800" imgH="152400" progId="Equation.3">
                  <p:embed/>
                </p:oleObj>
              </mc:Choice>
              <mc:Fallback>
                <p:oleObj name="Equation" r:id="rId10" imgW="1320800" imgH="1524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53000" y="2514600"/>
                        <a:ext cx="3890962" cy="451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 name="TextBox 15"/>
          <p:cNvSpPr txBox="1"/>
          <p:nvPr/>
        </p:nvSpPr>
        <p:spPr>
          <a:xfrm>
            <a:off x="7036174" y="2098814"/>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sp>
        <p:nvSpPr>
          <p:cNvPr id="17" name="TextBox 16"/>
          <p:cNvSpPr txBox="1"/>
          <p:nvPr/>
        </p:nvSpPr>
        <p:spPr>
          <a:xfrm>
            <a:off x="1956361" y="2086114"/>
            <a:ext cx="533026" cy="707886"/>
          </a:xfrm>
          <a:prstGeom prst="rect">
            <a:avLst/>
          </a:prstGeom>
          <a:noFill/>
        </p:spPr>
        <p:txBody>
          <a:bodyPr wrap="square" rtlCol="0">
            <a:spAutoFit/>
          </a:bodyPr>
          <a:lstStyle/>
          <a:p>
            <a:r>
              <a:rPr lang="en-US" sz="4000" dirty="0" smtClean="0">
                <a:solidFill>
                  <a:schemeClr val="accent2"/>
                </a:solidFill>
                <a:latin typeface="Arial Black"/>
                <a:cs typeface="Arial Black"/>
              </a:rPr>
              <a:t>?</a:t>
            </a:r>
            <a:endParaRPr lang="en-US" sz="4000" dirty="0">
              <a:solidFill>
                <a:schemeClr val="accent2"/>
              </a:solidFill>
              <a:latin typeface="Arial Black"/>
              <a:cs typeface="Arial Black"/>
            </a:endParaRPr>
          </a:p>
        </p:txBody>
      </p:sp>
      <p:graphicFrame>
        <p:nvGraphicFramePr>
          <p:cNvPr id="90116" name="Object 4"/>
          <p:cNvGraphicFramePr>
            <a:graphicFrameLocks noChangeAspect="1"/>
          </p:cNvGraphicFramePr>
          <p:nvPr/>
        </p:nvGraphicFramePr>
        <p:xfrm>
          <a:off x="503238" y="3238500"/>
          <a:ext cx="2905125" cy="466725"/>
        </p:xfrm>
        <a:graphic>
          <a:graphicData uri="http://schemas.openxmlformats.org/presentationml/2006/ole">
            <mc:AlternateContent xmlns:mc="http://schemas.openxmlformats.org/markup-compatibility/2006">
              <mc:Choice xmlns:v="urn:schemas-microsoft-com:vml" Requires="v">
                <p:oleObj spid="_x0000_s90158" name="Equation" r:id="rId12" imgW="952500" imgH="152400" progId="Equation.3">
                  <p:embed/>
                </p:oleObj>
              </mc:Choice>
              <mc:Fallback>
                <p:oleObj name="Equation" r:id="rId12" imgW="952500" imgH="1524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3238" y="3238500"/>
                        <a:ext cx="290512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117" name="Object 5"/>
          <p:cNvGraphicFramePr>
            <a:graphicFrameLocks noChangeAspect="1"/>
          </p:cNvGraphicFramePr>
          <p:nvPr/>
        </p:nvGraphicFramePr>
        <p:xfrm>
          <a:off x="930275" y="3895725"/>
          <a:ext cx="2090738" cy="388938"/>
        </p:xfrm>
        <a:graphic>
          <a:graphicData uri="http://schemas.openxmlformats.org/presentationml/2006/ole">
            <mc:AlternateContent xmlns:mc="http://schemas.openxmlformats.org/markup-compatibility/2006">
              <mc:Choice xmlns:v="urn:schemas-microsoft-com:vml" Requires="v">
                <p:oleObj spid="_x0000_s90159" name="Equation" r:id="rId14" imgW="685800" imgH="127000" progId="Equation.3">
                  <p:embed/>
                </p:oleObj>
              </mc:Choice>
              <mc:Fallback>
                <p:oleObj name="Equation" r:id="rId14" imgW="685800" imgH="1270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30275" y="3895725"/>
                        <a:ext cx="2090738" cy="388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118" name="Object 6"/>
          <p:cNvGraphicFramePr>
            <a:graphicFrameLocks noChangeAspect="1"/>
          </p:cNvGraphicFramePr>
          <p:nvPr/>
        </p:nvGraphicFramePr>
        <p:xfrm>
          <a:off x="1539875" y="4437063"/>
          <a:ext cx="1431925" cy="388937"/>
        </p:xfrm>
        <a:graphic>
          <a:graphicData uri="http://schemas.openxmlformats.org/presentationml/2006/ole">
            <mc:AlternateContent xmlns:mc="http://schemas.openxmlformats.org/markup-compatibility/2006">
              <mc:Choice xmlns:v="urn:schemas-microsoft-com:vml" Requires="v">
                <p:oleObj spid="_x0000_s90160" name="Equation" r:id="rId16" imgW="469900" imgH="127000" progId="Equation.3">
                  <p:embed/>
                </p:oleObj>
              </mc:Choice>
              <mc:Fallback>
                <p:oleObj name="Equation" r:id="rId16" imgW="469900" imgH="127000" progId="Equation.3">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39875" y="4437063"/>
                        <a:ext cx="1431925" cy="3889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119" name="Object 7"/>
          <p:cNvGraphicFramePr>
            <a:graphicFrameLocks noChangeAspect="1"/>
          </p:cNvGraphicFramePr>
          <p:nvPr/>
        </p:nvGraphicFramePr>
        <p:xfrm>
          <a:off x="5230812" y="3301667"/>
          <a:ext cx="3684588" cy="403557"/>
        </p:xfrm>
        <a:graphic>
          <a:graphicData uri="http://schemas.openxmlformats.org/presentationml/2006/ole">
            <mc:AlternateContent xmlns:mc="http://schemas.openxmlformats.org/markup-compatibility/2006">
              <mc:Choice xmlns:v="urn:schemas-microsoft-com:vml" Requires="v">
                <p:oleObj spid="_x0000_s90161" name="Equation" r:id="rId18" imgW="1397000" imgH="152400" progId="Equation.3">
                  <p:embed/>
                </p:oleObj>
              </mc:Choice>
              <mc:Fallback>
                <p:oleObj name="Equation" r:id="rId18" imgW="1397000" imgH="152400" progId="Equation.3">
                  <p:embed/>
                  <p:pic>
                    <p:nvPicPr>
                      <p:cNvPr id="0"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30812" y="3301667"/>
                        <a:ext cx="3684588" cy="40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120" name="Object 8"/>
          <p:cNvGraphicFramePr>
            <a:graphicFrameLocks noChangeAspect="1"/>
          </p:cNvGraphicFramePr>
          <p:nvPr/>
        </p:nvGraphicFramePr>
        <p:xfrm>
          <a:off x="5562600" y="3816350"/>
          <a:ext cx="2994025" cy="450850"/>
        </p:xfrm>
        <a:graphic>
          <a:graphicData uri="http://schemas.openxmlformats.org/presentationml/2006/ole">
            <mc:AlternateContent xmlns:mc="http://schemas.openxmlformats.org/markup-compatibility/2006">
              <mc:Choice xmlns:v="urn:schemas-microsoft-com:vml" Requires="v">
                <p:oleObj spid="_x0000_s90162" name="Equation" r:id="rId20" imgW="1016000" imgH="152400" progId="Equation.3">
                  <p:embed/>
                </p:oleObj>
              </mc:Choice>
              <mc:Fallback>
                <p:oleObj name="Equation" r:id="rId20" imgW="1016000" imgH="152400" progId="Equation.3">
                  <p:embed/>
                  <p:pic>
                    <p:nvPicPr>
                      <p:cNvPr id="0"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562600" y="3816350"/>
                        <a:ext cx="2994025" cy="450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121" name="Object 9"/>
          <p:cNvGraphicFramePr>
            <a:graphicFrameLocks noChangeAspect="1"/>
          </p:cNvGraphicFramePr>
          <p:nvPr/>
        </p:nvGraphicFramePr>
        <p:xfrm>
          <a:off x="5903912" y="4273550"/>
          <a:ext cx="2020888" cy="374650"/>
        </p:xfrm>
        <a:graphic>
          <a:graphicData uri="http://schemas.openxmlformats.org/presentationml/2006/ole">
            <mc:AlternateContent xmlns:mc="http://schemas.openxmlformats.org/markup-compatibility/2006">
              <mc:Choice xmlns:v="urn:schemas-microsoft-com:vml" Requires="v">
                <p:oleObj spid="_x0000_s90163" name="Equation" r:id="rId22" imgW="685800" imgH="127000" progId="Equation.3">
                  <p:embed/>
                </p:oleObj>
              </mc:Choice>
              <mc:Fallback>
                <p:oleObj name="Equation" r:id="rId22" imgW="685800" imgH="127000" progId="Equation.3">
                  <p:embed/>
                  <p:pic>
                    <p:nvPicPr>
                      <p:cNvPr id="0" name="Picture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5903912" y="4273550"/>
                        <a:ext cx="2020888" cy="37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90122" name="Object 10"/>
          <p:cNvGraphicFramePr>
            <a:graphicFrameLocks noChangeAspect="1"/>
          </p:cNvGraphicFramePr>
          <p:nvPr/>
        </p:nvGraphicFramePr>
        <p:xfrm>
          <a:off x="6578600" y="4730750"/>
          <a:ext cx="1346200" cy="374650"/>
        </p:xfrm>
        <a:graphic>
          <a:graphicData uri="http://schemas.openxmlformats.org/presentationml/2006/ole">
            <mc:AlternateContent xmlns:mc="http://schemas.openxmlformats.org/markup-compatibility/2006">
              <mc:Choice xmlns:v="urn:schemas-microsoft-com:vml" Requires="v">
                <p:oleObj spid="_x0000_s90164" name="Equation" r:id="rId24" imgW="457200" imgH="127000" progId="Equation.3">
                  <p:embed/>
                </p:oleObj>
              </mc:Choice>
              <mc:Fallback>
                <p:oleObj name="Equation" r:id="rId24" imgW="457200" imgH="127000" progId="Equation.3">
                  <p:embed/>
                  <p:pic>
                    <p:nvPicPr>
                      <p:cNvPr id="0" name="Picture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578600" y="4730750"/>
                        <a:ext cx="1346200" cy="37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25" name="TextBox 24"/>
          <p:cNvSpPr txBox="1"/>
          <p:nvPr/>
        </p:nvSpPr>
        <p:spPr>
          <a:xfrm>
            <a:off x="1143000" y="5105400"/>
            <a:ext cx="2085976"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smtClean="0">
                <a:latin typeface="Cambria"/>
                <a:cs typeface="Cambria"/>
              </a:rPr>
              <a:t>Not Equal</a:t>
            </a:r>
            <a:endParaRPr lang="en-US" sz="3200" b="1" dirty="0">
              <a:latin typeface="Cambria"/>
              <a:cs typeface="Cambria"/>
            </a:endParaRPr>
          </a:p>
        </p:txBody>
      </p:sp>
      <p:sp>
        <p:nvSpPr>
          <p:cNvPr id="26" name="TextBox 25"/>
          <p:cNvSpPr txBox="1"/>
          <p:nvPr/>
        </p:nvSpPr>
        <p:spPr>
          <a:xfrm>
            <a:off x="6501186" y="5181600"/>
            <a:ext cx="1576014" cy="584776"/>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3200" b="1" dirty="0" smtClean="0">
                <a:latin typeface="Cambria"/>
                <a:cs typeface="Cambria"/>
              </a:rPr>
              <a:t>Equal</a:t>
            </a:r>
            <a:endParaRPr lang="en-US" sz="3200" b="1" dirty="0">
              <a:latin typeface="Cambria"/>
              <a:cs typeface="Cambria"/>
            </a:endParaRPr>
          </a:p>
        </p:txBody>
      </p:sp>
      <p:graphicFrame>
        <p:nvGraphicFramePr>
          <p:cNvPr id="29" name="Object 28"/>
          <p:cNvGraphicFramePr>
            <a:graphicFrameLocks noChangeAspect="1"/>
          </p:cNvGraphicFramePr>
          <p:nvPr/>
        </p:nvGraphicFramePr>
        <p:xfrm>
          <a:off x="3749992" y="1755775"/>
          <a:ext cx="1431608" cy="530225"/>
        </p:xfrm>
        <a:graphic>
          <a:graphicData uri="http://schemas.openxmlformats.org/presentationml/2006/ole">
            <mc:AlternateContent xmlns:mc="http://schemas.openxmlformats.org/markup-compatibility/2006">
              <mc:Choice xmlns:v="urn:schemas-microsoft-com:vml" Requires="v">
                <p:oleObj spid="_x0000_s90165" name="Equation" r:id="rId26" imgW="342900" imgH="127000" progId="Equation.3">
                  <p:embed/>
                </p:oleObj>
              </mc:Choice>
              <mc:Fallback>
                <p:oleObj name="Equation" r:id="rId26" imgW="342900" imgH="127000" progId="Equation.3">
                  <p:embed/>
                  <p:pic>
                    <p:nvPicPr>
                      <p:cNvPr id="0" name="Picture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749992" y="1755775"/>
                        <a:ext cx="1431608"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1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1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1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01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012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01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012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Overview Button">
            <a:hlinkClick r:id="rId3" action="ppaction://hlinksldjump"/>
          </p:cNvPr>
          <p:cNvSpPr txBox="1"/>
          <p:nvPr/>
        </p:nvSpPr>
        <p:spPr>
          <a:xfrm>
            <a:off x="5562600" y="57912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Back to Overview</a:t>
            </a:r>
          </a:p>
        </p:txBody>
      </p:sp>
      <p:sp>
        <p:nvSpPr>
          <p:cNvPr id="27651"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CFC4A22-D260-4E14-96CD-69C5AFB1AC72}" type="slidenum">
              <a:rPr lang="en-US" smtClean="0">
                <a:solidFill>
                  <a:schemeClr val="bg1"/>
                </a:solidFill>
              </a:rPr>
              <a:pPr eaLnBrk="1" hangingPunct="1"/>
              <a:t>24</a:t>
            </a:fld>
            <a:endParaRPr lang="en-US" smtClean="0">
              <a:solidFill>
                <a:schemeClr val="bg1"/>
              </a:solidFill>
            </a:endParaRPr>
          </a:p>
        </p:txBody>
      </p:sp>
      <p:sp>
        <p:nvSpPr>
          <p:cNvPr id="27652" name="Title TextBox"/>
          <p:cNvSpPr>
            <a:spLocks noGrp="1"/>
          </p:cNvSpPr>
          <p:nvPr>
            <p:ph type="title" idx="4294967295"/>
          </p:nvPr>
        </p:nvSpPr>
        <p:spPr>
          <a:xfrm>
            <a:off x="0" y="0"/>
            <a:ext cx="9144000" cy="533400"/>
          </a:xfrm>
        </p:spPr>
        <p:txBody>
          <a:bodyPr/>
          <a:lstStyle/>
          <a:p>
            <a:r>
              <a:rPr lang="en-US" sz="2400" smtClean="0">
                <a:solidFill>
                  <a:schemeClr val="bg1"/>
                </a:solidFill>
                <a:ea typeface="ＭＳ Ｐゴシック" charset="-128"/>
              </a:rPr>
              <a:t>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Time Users of 21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Century Lessons</a:t>
            </a:r>
          </a:p>
        </p:txBody>
      </p:sp>
      <p:sp>
        <p:nvSpPr>
          <p:cNvPr id="27653" name="TextBox 5"/>
          <p:cNvSpPr txBox="1">
            <a:spLocks noChangeArrowheads="1"/>
          </p:cNvSpPr>
          <p:nvPr/>
        </p:nvSpPr>
        <p:spPr bwMode="auto">
          <a:xfrm>
            <a:off x="0" y="1371600"/>
            <a:ext cx="9144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400">
                <a:solidFill>
                  <a:schemeClr val="bg1"/>
                </a:solidFill>
              </a:rPr>
              <a:t>Welcome to 21</a:t>
            </a:r>
            <a:r>
              <a:rPr lang="en-US" sz="2400" baseline="30000">
                <a:solidFill>
                  <a:schemeClr val="bg1"/>
                </a:solidFill>
              </a:rPr>
              <a:t>st</a:t>
            </a:r>
            <a:r>
              <a:rPr lang="en-US" sz="2400">
                <a:solidFill>
                  <a:schemeClr val="bg1"/>
                </a:solidFill>
              </a:rPr>
              <a:t> Century Lessons!  We are a non-profit organization that is funded through an AFT (American Federation of Teachers) Innovation Grant.  Our mission is to increase student achievement by providing teachers with free world-class lessons that can be taught via an LCD projector and a computer.   21</a:t>
            </a:r>
            <a:r>
              <a:rPr lang="en-US" sz="2400" baseline="30000">
                <a:solidFill>
                  <a:schemeClr val="bg1"/>
                </a:solidFill>
              </a:rPr>
              <a:t>st</a:t>
            </a:r>
            <a:r>
              <a:rPr lang="en-US" sz="2400">
                <a:solidFill>
                  <a:schemeClr val="bg1"/>
                </a:solidFill>
              </a:rPr>
              <a:t> Century Lessons are extremely comprehensive; we include everything from warm–ups and assessments, to scaffolding for English language learners and special education students.   The lessons are designed into coherent units that are completely aligned with the Common Core State Standards, and utilize research-based best practices to help you improve your students</a:t>
            </a:r>
            <a:r>
              <a:rPr lang="ja-JP" altLang="en-US" sz="2400">
                <a:solidFill>
                  <a:schemeClr val="bg1"/>
                </a:solidFill>
              </a:rPr>
              <a:t>’</a:t>
            </a:r>
            <a:r>
              <a:rPr lang="en-US" altLang="ja-JP" sz="2400">
                <a:solidFill>
                  <a:schemeClr val="bg1"/>
                </a:solidFill>
              </a:rPr>
              <a:t> math abilities.  Additionally, all of our lessons are completely modifiable so you can adapt them if you like.  </a:t>
            </a:r>
            <a:endParaRPr lang="en-US" sz="2400">
              <a:solidFill>
                <a:schemeClr val="bg1"/>
              </a:solidFill>
            </a:endParaRPr>
          </a:p>
        </p:txBody>
      </p:sp>
      <p:sp>
        <p:nvSpPr>
          <p:cNvPr id="27654" name="TextBox 6"/>
          <p:cNvSpPr txBox="1">
            <a:spLocks noChangeArrowheads="1"/>
          </p:cNvSpPr>
          <p:nvPr/>
        </p:nvSpPr>
        <p:spPr bwMode="auto">
          <a:xfrm>
            <a:off x="0" y="6096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Description of 21</a:t>
            </a:r>
            <a:r>
              <a:rPr lang="en-US" sz="2800" b="1" baseline="30000">
                <a:solidFill>
                  <a:schemeClr val="bg1"/>
                </a:solidFill>
              </a:rPr>
              <a:t>st</a:t>
            </a:r>
            <a:r>
              <a:rPr lang="en-US" sz="2800" b="1">
                <a:solidFill>
                  <a:schemeClr val="bg1"/>
                </a:solidFill>
              </a:rPr>
              <a:t> Century Lessons:</a:t>
            </a:r>
            <a:endParaRPr lang="en-US" sz="2800">
              <a:solidFill>
                <a:schemeClr val="bg1"/>
              </a:solidFill>
            </a:endParaRPr>
          </a:p>
        </p:txBody>
      </p:sp>
      <p:sp>
        <p:nvSpPr>
          <p:cNvPr id="8" name="Next Slide Button">
            <a:hlinkClick r:id="rId4" action="ppaction://hlinksldjump"/>
          </p:cNvPr>
          <p:cNvSpPr txBox="1"/>
          <p:nvPr/>
        </p:nvSpPr>
        <p:spPr>
          <a:xfrm>
            <a:off x="4343400" y="57912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Next Slide</a:t>
            </a:r>
          </a:p>
        </p:txBody>
      </p:sp>
      <p:grpSp>
        <p:nvGrpSpPr>
          <p:cNvPr id="27656" name="Group 8"/>
          <p:cNvGrpSpPr>
            <a:grpSpLocks/>
          </p:cNvGrpSpPr>
          <p:nvPr/>
        </p:nvGrpSpPr>
        <p:grpSpPr bwMode="auto">
          <a:xfrm>
            <a:off x="609600" y="6413500"/>
            <a:ext cx="7402513" cy="387350"/>
            <a:chOff x="609600" y="6414018"/>
            <a:chExt cx="7401771" cy="386725"/>
          </a:xfrm>
        </p:grpSpPr>
        <p:pic>
          <p:nvPicPr>
            <p:cNvPr id="27657" name="Picture 9"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Picture 10"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46141BE-A838-4C8C-AB0E-CE3B2B17E49D}" type="slidenum">
              <a:rPr lang="en-US" smtClean="0">
                <a:solidFill>
                  <a:schemeClr val="bg1"/>
                </a:solidFill>
              </a:rPr>
              <a:pPr eaLnBrk="1" hangingPunct="1"/>
              <a:t>25</a:t>
            </a:fld>
            <a:endParaRPr lang="en-US" smtClean="0">
              <a:solidFill>
                <a:schemeClr val="bg1"/>
              </a:solidFill>
            </a:endParaRPr>
          </a:p>
        </p:txBody>
      </p:sp>
      <p:sp>
        <p:nvSpPr>
          <p:cNvPr id="28675" name="Title TextBox"/>
          <p:cNvSpPr>
            <a:spLocks noGrp="1"/>
          </p:cNvSpPr>
          <p:nvPr>
            <p:ph type="title" idx="4294967295"/>
          </p:nvPr>
        </p:nvSpPr>
        <p:spPr>
          <a:xfrm>
            <a:off x="0" y="0"/>
            <a:ext cx="9144000" cy="533400"/>
          </a:xfrm>
        </p:spPr>
        <p:txBody>
          <a:bodyPr/>
          <a:lstStyle/>
          <a:p>
            <a:r>
              <a:rPr lang="en-US" sz="2400" smtClean="0">
                <a:solidFill>
                  <a:schemeClr val="bg1"/>
                </a:solidFill>
                <a:ea typeface="ＭＳ Ｐゴシック" charset="-128"/>
              </a:rPr>
              <a:t>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Time Users of 21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Century Lessons</a:t>
            </a:r>
          </a:p>
        </p:txBody>
      </p:sp>
      <p:sp>
        <p:nvSpPr>
          <p:cNvPr id="28676" name="TextBox 5"/>
          <p:cNvSpPr txBox="1">
            <a:spLocks noChangeArrowheads="1"/>
          </p:cNvSpPr>
          <p:nvPr/>
        </p:nvSpPr>
        <p:spPr bwMode="auto">
          <a:xfrm>
            <a:off x="0" y="1371600"/>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000">
                <a:solidFill>
                  <a:schemeClr val="bg1"/>
                </a:solidFill>
              </a:rPr>
              <a:t>The lesson that you are currently looking at is part of a unit that teaches the following Common Core Standards:</a:t>
            </a:r>
          </a:p>
          <a:p>
            <a:pPr eaLnBrk="1" hangingPunct="1"/>
            <a:r>
              <a:rPr lang="en-US" sz="2000">
                <a:solidFill>
                  <a:schemeClr val="bg1"/>
                </a:solidFill>
              </a:rPr>
              <a:t> </a:t>
            </a:r>
          </a:p>
        </p:txBody>
      </p:sp>
      <p:sp>
        <p:nvSpPr>
          <p:cNvPr id="28677" name="TextBox 6"/>
          <p:cNvSpPr txBox="1">
            <a:spLocks noChangeArrowheads="1"/>
          </p:cNvSpPr>
          <p:nvPr/>
        </p:nvSpPr>
        <p:spPr bwMode="auto">
          <a:xfrm>
            <a:off x="0" y="6096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Standards for This Unit</a:t>
            </a:r>
            <a:endParaRPr lang="en-US" sz="2000">
              <a:solidFill>
                <a:schemeClr val="bg1"/>
              </a:solidFill>
            </a:endParaRPr>
          </a:p>
        </p:txBody>
      </p:sp>
      <p:sp>
        <p:nvSpPr>
          <p:cNvPr id="8" name="Overview Button">
            <a:hlinkClick r:id="rId3" action="ppaction://hlinksldjump"/>
          </p:cNvPr>
          <p:cNvSpPr txBox="1"/>
          <p:nvPr/>
        </p:nvSpPr>
        <p:spPr>
          <a:xfrm>
            <a:off x="5562600" y="57912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343400" y="57912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Next Slide</a:t>
            </a:r>
          </a:p>
        </p:txBody>
      </p:sp>
      <p:grpSp>
        <p:nvGrpSpPr>
          <p:cNvPr id="28680" name="Group 9"/>
          <p:cNvGrpSpPr>
            <a:grpSpLocks/>
          </p:cNvGrpSpPr>
          <p:nvPr/>
        </p:nvGrpSpPr>
        <p:grpSpPr bwMode="auto">
          <a:xfrm>
            <a:off x="609600" y="6413500"/>
            <a:ext cx="7402513" cy="387350"/>
            <a:chOff x="609600" y="6414018"/>
            <a:chExt cx="7401771" cy="386725"/>
          </a:xfrm>
        </p:grpSpPr>
        <p:pic>
          <p:nvPicPr>
            <p:cNvPr id="28681" name="Picture 10"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11"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2"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4E6DA06E-5222-4FA4-B428-0BE58F553739}" type="slidenum">
              <a:rPr lang="en-US" smtClean="0">
                <a:solidFill>
                  <a:schemeClr val="bg1"/>
                </a:solidFill>
              </a:rPr>
              <a:pPr eaLnBrk="1" hangingPunct="1"/>
              <a:t>26</a:t>
            </a:fld>
            <a:endParaRPr lang="en-US" smtClean="0">
              <a:solidFill>
                <a:schemeClr val="bg1"/>
              </a:solidFill>
            </a:endParaRPr>
          </a:p>
        </p:txBody>
      </p:sp>
      <p:sp>
        <p:nvSpPr>
          <p:cNvPr id="29699" name="Title TextBox"/>
          <p:cNvSpPr>
            <a:spLocks noGrp="1"/>
          </p:cNvSpPr>
          <p:nvPr>
            <p:ph type="title" idx="4294967295"/>
          </p:nvPr>
        </p:nvSpPr>
        <p:spPr>
          <a:xfrm>
            <a:off x="0" y="0"/>
            <a:ext cx="9144000" cy="533400"/>
          </a:xfrm>
        </p:spPr>
        <p:txBody>
          <a:bodyPr/>
          <a:lstStyle/>
          <a:p>
            <a:r>
              <a:rPr lang="en-US" sz="2400" smtClean="0">
                <a:solidFill>
                  <a:schemeClr val="bg1"/>
                </a:solidFill>
                <a:ea typeface="ＭＳ Ｐゴシック" charset="-128"/>
              </a:rPr>
              <a:t>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Time Users of 21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Century Lessons</a:t>
            </a:r>
          </a:p>
        </p:txBody>
      </p:sp>
      <p:sp>
        <p:nvSpPr>
          <p:cNvPr id="29700" name="TextBox 5"/>
          <p:cNvSpPr txBox="1">
            <a:spLocks noChangeArrowheads="1"/>
          </p:cNvSpPr>
          <p:nvPr/>
        </p:nvSpPr>
        <p:spPr bwMode="auto">
          <a:xfrm>
            <a:off x="0" y="1371600"/>
            <a:ext cx="9144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000">
                <a:solidFill>
                  <a:schemeClr val="bg1"/>
                </a:solidFill>
              </a:rPr>
              <a:t> In order to properly use 21</a:t>
            </a:r>
            <a:r>
              <a:rPr lang="en-US" sz="2000" baseline="30000">
                <a:solidFill>
                  <a:schemeClr val="bg1"/>
                </a:solidFill>
              </a:rPr>
              <a:t>st</a:t>
            </a:r>
            <a:r>
              <a:rPr lang="en-US" sz="2000">
                <a:solidFill>
                  <a:schemeClr val="bg1"/>
                </a:solidFill>
              </a:rPr>
              <a:t> Century Lessons you will need to possess or arrange the following things:</a:t>
            </a:r>
          </a:p>
          <a:p>
            <a:pPr eaLnBrk="1" hangingPunct="1"/>
            <a:r>
              <a:rPr lang="en-US" sz="2000">
                <a:solidFill>
                  <a:schemeClr val="bg1"/>
                </a:solidFill>
              </a:rPr>
              <a:t> </a:t>
            </a:r>
          </a:p>
          <a:p>
            <a:pPr eaLnBrk="1" hangingPunct="1"/>
            <a:r>
              <a:rPr lang="en-US" sz="2000" b="1" i="1">
                <a:solidFill>
                  <a:schemeClr val="bg1"/>
                </a:solidFill>
              </a:rPr>
              <a:t>Required:</a:t>
            </a:r>
            <a:endParaRPr lang="en-US" sz="2000">
              <a:solidFill>
                <a:schemeClr val="bg1"/>
              </a:solidFill>
            </a:endParaRPr>
          </a:p>
          <a:p>
            <a:pPr eaLnBrk="1" hangingPunct="1">
              <a:buFont typeface="Arial" charset="0"/>
              <a:buChar char="•"/>
            </a:pPr>
            <a:r>
              <a:rPr lang="en-US" sz="2000">
                <a:solidFill>
                  <a:schemeClr val="bg1"/>
                </a:solidFill>
              </a:rPr>
              <a:t>  PowerPoint for P.C. (any version should work) Note: Certain capabilities in the </a:t>
            </a:r>
          </a:p>
          <a:p>
            <a:pPr eaLnBrk="1" hangingPunct="1"/>
            <a:r>
              <a:rPr lang="en-US" sz="2000">
                <a:solidFill>
                  <a:schemeClr val="bg1"/>
                </a:solidFill>
              </a:rPr>
              <a:t>	 PowerPoint Lessons are not compatible with PowerPoint for Mac, leading to</a:t>
            </a:r>
          </a:p>
          <a:p>
            <a:pPr eaLnBrk="1" hangingPunct="1"/>
            <a:r>
              <a:rPr lang="en-US" sz="2000">
                <a:solidFill>
                  <a:schemeClr val="bg1"/>
                </a:solidFill>
              </a:rPr>
              <a:t>	 some loss of functionality for Mac PowerPoint users.</a:t>
            </a:r>
          </a:p>
          <a:p>
            <a:pPr eaLnBrk="1" hangingPunct="1">
              <a:buFont typeface="Arial" charset="0"/>
              <a:buChar char="•"/>
            </a:pPr>
            <a:r>
              <a:rPr lang="en-US" sz="2000">
                <a:solidFill>
                  <a:schemeClr val="bg1"/>
                </a:solidFill>
              </a:rPr>
              <a:t>  An LCD projector</a:t>
            </a:r>
          </a:p>
          <a:p>
            <a:pPr eaLnBrk="1" hangingPunct="1">
              <a:buFont typeface="Arial" charset="0"/>
              <a:buChar char="•"/>
            </a:pPr>
            <a:r>
              <a:rPr lang="en-US" sz="2000">
                <a:solidFill>
                  <a:schemeClr val="bg1"/>
                </a:solidFill>
              </a:rPr>
              <a:t>  Pre-arranged student groups of 2 – (Many lessons utilize student pairings. Pairs </a:t>
            </a:r>
          </a:p>
          <a:p>
            <a:pPr eaLnBrk="1" hangingPunct="1"/>
            <a:r>
              <a:rPr lang="en-US" sz="2000">
                <a:solidFill>
                  <a:schemeClr val="bg1"/>
                </a:solidFill>
              </a:rPr>
              <a:t>	should be seated close by and be ready to work together at a moment</a:t>
            </a:r>
            <a:r>
              <a:rPr lang="ja-JP" altLang="en-US" sz="2000">
                <a:solidFill>
                  <a:schemeClr val="bg1"/>
                </a:solidFill>
              </a:rPr>
              <a:t>’</a:t>
            </a:r>
            <a:r>
              <a:rPr lang="en-US" altLang="ja-JP" sz="2000">
                <a:solidFill>
                  <a:schemeClr val="bg1"/>
                </a:solidFill>
              </a:rPr>
              <a:t>s </a:t>
            </a:r>
          </a:p>
          <a:p>
            <a:pPr eaLnBrk="1" hangingPunct="1"/>
            <a:r>
              <a:rPr lang="en-US" sz="2000">
                <a:solidFill>
                  <a:schemeClr val="bg1"/>
                </a:solidFill>
              </a:rPr>
              <a:t>	notice. </a:t>
            </a:r>
          </a:p>
          <a:p>
            <a:pPr eaLnBrk="1" hangingPunct="1">
              <a:buFont typeface="Arial" charset="0"/>
              <a:buChar char="•"/>
            </a:pPr>
            <a:r>
              <a:rPr lang="en-US" sz="2000">
                <a:solidFill>
                  <a:schemeClr val="bg1"/>
                </a:solidFill>
              </a:rPr>
              <a:t>Scissors – at least 1 for every pair</a:t>
            </a:r>
          </a:p>
        </p:txBody>
      </p:sp>
      <p:sp>
        <p:nvSpPr>
          <p:cNvPr id="29701" name="TextBox 6"/>
          <p:cNvSpPr txBox="1">
            <a:spLocks noChangeArrowheads="1"/>
          </p:cNvSpPr>
          <p:nvPr/>
        </p:nvSpPr>
        <p:spPr bwMode="auto">
          <a:xfrm>
            <a:off x="0" y="6096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rgbClr val="FFFF00"/>
                </a:solidFill>
              </a:rPr>
              <a:t>Requirements</a:t>
            </a:r>
            <a:r>
              <a:rPr lang="en-US" sz="2800" b="1">
                <a:solidFill>
                  <a:schemeClr val="bg1"/>
                </a:solidFill>
              </a:rPr>
              <a:t> to teach 21</a:t>
            </a:r>
            <a:r>
              <a:rPr lang="en-US" sz="2800" b="1" baseline="30000">
                <a:solidFill>
                  <a:schemeClr val="bg1"/>
                </a:solidFill>
              </a:rPr>
              <a:t>st</a:t>
            </a:r>
            <a:r>
              <a:rPr lang="en-US" sz="2800" b="1">
                <a:solidFill>
                  <a:schemeClr val="bg1"/>
                </a:solidFill>
              </a:rPr>
              <a:t> Century Lessons:</a:t>
            </a:r>
            <a:endParaRPr lang="en-US" sz="2800">
              <a:solidFill>
                <a:schemeClr val="bg1"/>
              </a:solidFill>
            </a:endParaRPr>
          </a:p>
        </p:txBody>
      </p:sp>
      <p:sp>
        <p:nvSpPr>
          <p:cNvPr id="8" name="Overview Button">
            <a:hlinkClick r:id="rId3" action="ppaction://hlinksldjump"/>
          </p:cNvPr>
          <p:cNvSpPr txBox="1"/>
          <p:nvPr/>
        </p:nvSpPr>
        <p:spPr>
          <a:xfrm>
            <a:off x="5562600" y="57912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343400" y="57912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Next Slide</a:t>
            </a:r>
          </a:p>
        </p:txBody>
      </p:sp>
      <p:grpSp>
        <p:nvGrpSpPr>
          <p:cNvPr id="29704" name="Group 9"/>
          <p:cNvGrpSpPr>
            <a:grpSpLocks/>
          </p:cNvGrpSpPr>
          <p:nvPr/>
        </p:nvGrpSpPr>
        <p:grpSpPr bwMode="auto">
          <a:xfrm>
            <a:off x="609600" y="6413500"/>
            <a:ext cx="7402513" cy="387350"/>
            <a:chOff x="609600" y="6414018"/>
            <a:chExt cx="7401771" cy="386725"/>
          </a:xfrm>
        </p:grpSpPr>
        <p:pic>
          <p:nvPicPr>
            <p:cNvPr id="29705" name="Picture 10"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1"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12"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229D53B5-8593-4B19-A728-6D33F727EAAE}" type="slidenum">
              <a:rPr lang="en-US" smtClean="0">
                <a:solidFill>
                  <a:schemeClr val="bg1"/>
                </a:solidFill>
              </a:rPr>
              <a:pPr eaLnBrk="1" hangingPunct="1"/>
              <a:t>27</a:t>
            </a:fld>
            <a:endParaRPr lang="en-US" smtClean="0">
              <a:solidFill>
                <a:schemeClr val="bg1"/>
              </a:solidFill>
            </a:endParaRPr>
          </a:p>
        </p:txBody>
      </p:sp>
      <p:sp>
        <p:nvSpPr>
          <p:cNvPr id="30723" name="Title TextBox"/>
          <p:cNvSpPr>
            <a:spLocks noGrp="1"/>
          </p:cNvSpPr>
          <p:nvPr>
            <p:ph type="title" idx="4294967295"/>
          </p:nvPr>
        </p:nvSpPr>
        <p:spPr>
          <a:xfrm>
            <a:off x="0" y="0"/>
            <a:ext cx="9144000" cy="533400"/>
          </a:xfrm>
        </p:spPr>
        <p:txBody>
          <a:bodyPr/>
          <a:lstStyle/>
          <a:p>
            <a:r>
              <a:rPr lang="en-US" sz="2400" smtClean="0">
                <a:solidFill>
                  <a:schemeClr val="bg1"/>
                </a:solidFill>
                <a:ea typeface="ＭＳ Ｐゴシック" charset="-128"/>
              </a:rPr>
              <a:t>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Time Users of 21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Century Lessons</a:t>
            </a:r>
          </a:p>
        </p:txBody>
      </p:sp>
      <p:sp>
        <p:nvSpPr>
          <p:cNvPr id="30724" name="TextBox 5"/>
          <p:cNvSpPr txBox="1">
            <a:spLocks noChangeArrowheads="1"/>
          </p:cNvSpPr>
          <p:nvPr/>
        </p:nvSpPr>
        <p:spPr bwMode="auto">
          <a:xfrm>
            <a:off x="19050" y="1219200"/>
            <a:ext cx="9144000"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buFont typeface="Arial" charset="0"/>
              <a:buChar char="•"/>
            </a:pPr>
            <a:r>
              <a:rPr lang="en-US">
                <a:solidFill>
                  <a:schemeClr val="bg1"/>
                </a:solidFill>
              </a:rPr>
              <a:t>  Computer speakers that can amplify sound throughout the entire class</a:t>
            </a:r>
          </a:p>
          <a:p>
            <a:pPr eaLnBrk="1" hangingPunct="1">
              <a:buFont typeface="Arial" charset="0"/>
              <a:buChar char="•"/>
            </a:pPr>
            <a:r>
              <a:rPr lang="en-US">
                <a:solidFill>
                  <a:schemeClr val="bg1"/>
                </a:solidFill>
              </a:rPr>
              <a:t>  </a:t>
            </a:r>
            <a:r>
              <a:rPr lang="ja-JP" altLang="en-US">
                <a:solidFill>
                  <a:schemeClr val="bg1"/>
                </a:solidFill>
              </a:rPr>
              <a:t>“</a:t>
            </a:r>
            <a:r>
              <a:rPr lang="en-US" altLang="ja-JP">
                <a:solidFill>
                  <a:schemeClr val="bg1"/>
                </a:solidFill>
              </a:rPr>
              <a:t>Calling Sticks</a:t>
            </a:r>
            <a:r>
              <a:rPr lang="ja-JP" altLang="en-US">
                <a:solidFill>
                  <a:schemeClr val="bg1"/>
                </a:solidFill>
              </a:rPr>
              <a:t>”</a:t>
            </a:r>
            <a:r>
              <a:rPr lang="en-US" altLang="ja-JP">
                <a:solidFill>
                  <a:schemeClr val="bg1"/>
                </a:solidFill>
              </a:rPr>
              <a:t> – a class set of popsicle sticks with a student</a:t>
            </a:r>
            <a:r>
              <a:rPr lang="ja-JP" altLang="en-US">
                <a:solidFill>
                  <a:schemeClr val="bg1"/>
                </a:solidFill>
              </a:rPr>
              <a:t>’</a:t>
            </a:r>
            <a:r>
              <a:rPr lang="en-US" altLang="ja-JP">
                <a:solidFill>
                  <a:schemeClr val="bg1"/>
                </a:solidFill>
              </a:rPr>
              <a:t>s name on each one</a:t>
            </a:r>
          </a:p>
          <a:p>
            <a:pPr eaLnBrk="1" hangingPunct="1">
              <a:buFont typeface="Arial" charset="0"/>
              <a:buChar char="•"/>
            </a:pPr>
            <a:r>
              <a:rPr lang="en-US">
                <a:solidFill>
                  <a:schemeClr val="bg1"/>
                </a:solidFill>
              </a:rPr>
              <a:t>  A remote control  or wireless presenter tool– to be able to advance the PowerPoint </a:t>
            </a:r>
          </a:p>
          <a:p>
            <a:pPr eaLnBrk="1" hangingPunct="1"/>
            <a:r>
              <a:rPr lang="en-US">
                <a:solidFill>
                  <a:schemeClr val="bg1"/>
                </a:solidFill>
              </a:rPr>
              <a:t>	slides from anywhere in your classroom</a:t>
            </a:r>
          </a:p>
          <a:p>
            <a:pPr eaLnBrk="1" hangingPunct="1">
              <a:buFont typeface="Arial" charset="0"/>
              <a:buChar char="•"/>
            </a:pPr>
            <a:r>
              <a:rPr lang="en-US">
                <a:solidFill>
                  <a:schemeClr val="bg1"/>
                </a:solidFill>
              </a:rPr>
              <a:t>  Personalize PowerPoints by substituting any names and pictures of children we </a:t>
            </a:r>
          </a:p>
          <a:p>
            <a:pPr eaLnBrk="1" hangingPunct="1"/>
            <a:r>
              <a:rPr lang="en-US">
                <a:solidFill>
                  <a:schemeClr val="bg1"/>
                </a:solidFill>
              </a:rPr>
              <a:t>	included in the PowerPoint with names and pictures of your own students.</a:t>
            </a:r>
          </a:p>
          <a:p>
            <a:pPr eaLnBrk="1" hangingPunct="1">
              <a:buFont typeface="Arial" charset="0"/>
              <a:buChar char="•"/>
            </a:pPr>
            <a:r>
              <a:rPr lang="en-US">
                <a:solidFill>
                  <a:schemeClr val="bg1"/>
                </a:solidFill>
              </a:rPr>
              <a:t>  Since many lessons utilize short, partner-processing activities, you will want a pre-</a:t>
            </a:r>
          </a:p>
          <a:p>
            <a:pPr eaLnBrk="1" hangingPunct="1"/>
            <a:r>
              <a:rPr lang="en-US">
                <a:solidFill>
                  <a:schemeClr val="bg1"/>
                </a:solidFill>
              </a:rPr>
              <a:t>	established technique for efficiently getting your students</a:t>
            </a:r>
            <a:r>
              <a:rPr lang="ja-JP" altLang="en-US">
                <a:solidFill>
                  <a:schemeClr val="bg1"/>
                </a:solidFill>
              </a:rPr>
              <a:t>’</a:t>
            </a:r>
            <a:r>
              <a:rPr lang="en-US" altLang="ja-JP">
                <a:solidFill>
                  <a:schemeClr val="bg1"/>
                </a:solidFill>
              </a:rPr>
              <a:t> attention.  (</a:t>
            </a:r>
            <a:r>
              <a:rPr lang="ja-JP" altLang="en-US">
                <a:solidFill>
                  <a:schemeClr val="bg1"/>
                </a:solidFill>
              </a:rPr>
              <a:t>“</a:t>
            </a:r>
            <a:r>
              <a:rPr lang="en-US" altLang="ja-JP">
                <a:solidFill>
                  <a:schemeClr val="bg1"/>
                </a:solidFill>
              </a:rPr>
              <a:t>hands-</a:t>
            </a:r>
          </a:p>
          <a:p>
            <a:pPr eaLnBrk="1" hangingPunct="1"/>
            <a:r>
              <a:rPr lang="en-US">
                <a:solidFill>
                  <a:schemeClr val="bg1"/>
                </a:solidFill>
              </a:rPr>
              <a:t>	up</a:t>
            </a:r>
            <a:r>
              <a:rPr lang="ja-JP" altLang="en-US">
                <a:solidFill>
                  <a:schemeClr val="bg1"/>
                </a:solidFill>
              </a:rPr>
              <a:t>”</a:t>
            </a:r>
            <a:r>
              <a:rPr lang="en-US" altLang="ja-JP">
                <a:solidFill>
                  <a:schemeClr val="bg1"/>
                </a:solidFill>
              </a:rPr>
              <a:t>, Count from </a:t>
            </a:r>
            <a:r>
              <a:rPr lang="ja-JP" altLang="en-US">
                <a:solidFill>
                  <a:schemeClr val="bg1"/>
                </a:solidFill>
              </a:rPr>
              <a:t>“</a:t>
            </a:r>
            <a:r>
              <a:rPr lang="en-US" altLang="ja-JP">
                <a:solidFill>
                  <a:schemeClr val="bg1"/>
                </a:solidFill>
              </a:rPr>
              <a:t>5</a:t>
            </a:r>
            <a:r>
              <a:rPr lang="ja-JP" altLang="en-US">
                <a:solidFill>
                  <a:schemeClr val="bg1"/>
                </a:solidFill>
              </a:rPr>
              <a:t>”</a:t>
            </a:r>
            <a:r>
              <a:rPr lang="en-US" altLang="ja-JP">
                <a:solidFill>
                  <a:schemeClr val="bg1"/>
                </a:solidFill>
              </a:rPr>
              <a:t> to </a:t>
            </a:r>
            <a:r>
              <a:rPr lang="ja-JP" altLang="en-US">
                <a:solidFill>
                  <a:schemeClr val="bg1"/>
                </a:solidFill>
              </a:rPr>
              <a:t>“</a:t>
            </a:r>
            <a:r>
              <a:rPr lang="en-US" altLang="ja-JP">
                <a:solidFill>
                  <a:schemeClr val="bg1"/>
                </a:solidFill>
              </a:rPr>
              <a:t>0</a:t>
            </a:r>
            <a:r>
              <a:rPr lang="ja-JP" altLang="en-US">
                <a:solidFill>
                  <a:schemeClr val="bg1"/>
                </a:solidFill>
              </a:rPr>
              <a:t>”</a:t>
            </a:r>
            <a:r>
              <a:rPr lang="en-US" altLang="ja-JP">
                <a:solidFill>
                  <a:schemeClr val="bg1"/>
                </a:solidFill>
              </a:rPr>
              <a:t> etc.)</a:t>
            </a:r>
          </a:p>
          <a:p>
            <a:pPr eaLnBrk="1" hangingPunct="1">
              <a:buFont typeface="Arial" charset="0"/>
              <a:buChar char="•"/>
            </a:pPr>
            <a:r>
              <a:rPr lang="en-US">
                <a:solidFill>
                  <a:schemeClr val="bg1"/>
                </a:solidFill>
              </a:rPr>
              <a:t>Project onto a whiteboard so you or your students can solve problems by hand.  </a:t>
            </a:r>
          </a:p>
          <a:p>
            <a:pPr eaLnBrk="1" hangingPunct="1"/>
            <a:r>
              <a:rPr lang="en-US">
                <a:solidFill>
                  <a:schemeClr val="bg1"/>
                </a:solidFill>
              </a:rPr>
              <a:t>	(Lessons often have a digital option for showing how to solve a problem, but </a:t>
            </a:r>
          </a:p>
          <a:p>
            <a:pPr eaLnBrk="1" hangingPunct="1"/>
            <a:r>
              <a:rPr lang="en-US">
                <a:solidFill>
                  <a:schemeClr val="bg1"/>
                </a:solidFill>
              </a:rPr>
              <a:t>	you may feel it is more effective to show the work by hand on a whiteboard.)</a:t>
            </a:r>
          </a:p>
          <a:p>
            <a:pPr eaLnBrk="1" hangingPunct="1">
              <a:buFont typeface="Arial" charset="0"/>
              <a:buChar char="•"/>
            </a:pPr>
            <a:r>
              <a:rPr lang="en-US">
                <a:solidFill>
                  <a:schemeClr val="bg1"/>
                </a:solidFill>
              </a:rPr>
              <a:t>  Internet connectivity – without the internet you may not have full functionality for </a:t>
            </a:r>
          </a:p>
          <a:p>
            <a:pPr eaLnBrk="1" hangingPunct="1"/>
            <a:r>
              <a:rPr lang="en-US">
                <a:solidFill>
                  <a:schemeClr val="bg1"/>
                </a:solidFill>
              </a:rPr>
              <a:t>	some lessons.</a:t>
            </a:r>
          </a:p>
        </p:txBody>
      </p:sp>
      <p:sp>
        <p:nvSpPr>
          <p:cNvPr id="30725" name="TextBox 6"/>
          <p:cNvSpPr txBox="1">
            <a:spLocks noChangeArrowheads="1"/>
          </p:cNvSpPr>
          <p:nvPr/>
        </p:nvSpPr>
        <p:spPr bwMode="auto">
          <a:xfrm>
            <a:off x="0" y="4572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i="1">
                <a:solidFill>
                  <a:srgbClr val="FFFF00"/>
                </a:solidFill>
              </a:rPr>
              <a:t>Strongly Suggested</a:t>
            </a:r>
            <a:r>
              <a:rPr lang="en-US" sz="2800" b="1">
                <a:solidFill>
                  <a:srgbClr val="FFFF00"/>
                </a:solidFill>
              </a:rPr>
              <a:t> </a:t>
            </a:r>
            <a:r>
              <a:rPr lang="en-US" sz="2800" b="1">
                <a:solidFill>
                  <a:schemeClr val="bg1"/>
                </a:solidFill>
              </a:rPr>
              <a:t>to teach 21</a:t>
            </a:r>
            <a:r>
              <a:rPr lang="en-US" sz="2800" b="1" baseline="30000">
                <a:solidFill>
                  <a:schemeClr val="bg1"/>
                </a:solidFill>
              </a:rPr>
              <a:t>st</a:t>
            </a:r>
            <a:r>
              <a:rPr lang="en-US" sz="2800" b="1">
                <a:solidFill>
                  <a:schemeClr val="bg1"/>
                </a:solidFill>
              </a:rPr>
              <a:t> Century Lessons:</a:t>
            </a:r>
            <a:endParaRPr lang="en-US" sz="2800">
              <a:solidFill>
                <a:schemeClr val="bg1"/>
              </a:solidFill>
            </a:endParaRPr>
          </a:p>
        </p:txBody>
      </p:sp>
      <p:sp>
        <p:nvSpPr>
          <p:cNvPr id="8" name="Overview Button">
            <a:hlinkClick r:id="rId3" action="ppaction://hlinksldjump"/>
          </p:cNvPr>
          <p:cNvSpPr txBox="1"/>
          <p:nvPr/>
        </p:nvSpPr>
        <p:spPr>
          <a:xfrm>
            <a:off x="5486400" y="59055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267200" y="59055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Next Slide</a:t>
            </a:r>
          </a:p>
        </p:txBody>
      </p:sp>
      <p:grpSp>
        <p:nvGrpSpPr>
          <p:cNvPr id="30728" name="Group 9"/>
          <p:cNvGrpSpPr>
            <a:grpSpLocks/>
          </p:cNvGrpSpPr>
          <p:nvPr/>
        </p:nvGrpSpPr>
        <p:grpSpPr bwMode="auto">
          <a:xfrm>
            <a:off x="609600" y="6413500"/>
            <a:ext cx="7402513" cy="387350"/>
            <a:chOff x="609600" y="6414018"/>
            <a:chExt cx="7401771" cy="386725"/>
          </a:xfrm>
        </p:grpSpPr>
        <p:pic>
          <p:nvPicPr>
            <p:cNvPr id="30729" name="Picture 10"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1"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2"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38B43AF9-051C-419B-ACC2-11849B0FA51B}" type="slidenum">
              <a:rPr lang="en-US" smtClean="0">
                <a:solidFill>
                  <a:schemeClr val="bg1"/>
                </a:solidFill>
              </a:rPr>
              <a:pPr eaLnBrk="1" hangingPunct="1"/>
              <a:t>28</a:t>
            </a:fld>
            <a:endParaRPr lang="en-US" smtClean="0">
              <a:solidFill>
                <a:schemeClr val="bg1"/>
              </a:solidFill>
            </a:endParaRPr>
          </a:p>
        </p:txBody>
      </p:sp>
      <p:sp>
        <p:nvSpPr>
          <p:cNvPr id="31747" name="Title TextBox"/>
          <p:cNvSpPr>
            <a:spLocks noGrp="1"/>
          </p:cNvSpPr>
          <p:nvPr>
            <p:ph type="title" idx="4294967295"/>
          </p:nvPr>
        </p:nvSpPr>
        <p:spPr>
          <a:xfrm>
            <a:off x="0" y="0"/>
            <a:ext cx="9144000" cy="533400"/>
          </a:xfrm>
        </p:spPr>
        <p:txBody>
          <a:bodyPr/>
          <a:lstStyle/>
          <a:p>
            <a:r>
              <a:rPr lang="en-US" sz="2400" smtClean="0">
                <a:solidFill>
                  <a:schemeClr val="bg1"/>
                </a:solidFill>
                <a:ea typeface="ＭＳ Ｐゴシック" charset="-128"/>
              </a:rPr>
              <a:t>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Time Users of 21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Century Lessons</a:t>
            </a:r>
          </a:p>
        </p:txBody>
      </p:sp>
      <p:sp>
        <p:nvSpPr>
          <p:cNvPr id="31748" name="TextBox 5"/>
          <p:cNvSpPr txBox="1">
            <a:spLocks noChangeArrowheads="1"/>
          </p:cNvSpPr>
          <p:nvPr/>
        </p:nvSpPr>
        <p:spPr bwMode="auto">
          <a:xfrm>
            <a:off x="0" y="152400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000">
                <a:solidFill>
                  <a:schemeClr val="bg1"/>
                </a:solidFill>
              </a:rPr>
              <a:t>We suggest spending 30-45 minutes reviewing a lesson before teaching it.  In order to review the lesson run the PowerPoint in </a:t>
            </a:r>
            <a:r>
              <a:rPr lang="ja-JP" altLang="en-US" sz="2000">
                <a:solidFill>
                  <a:schemeClr val="bg1"/>
                </a:solidFill>
              </a:rPr>
              <a:t>“</a:t>
            </a:r>
            <a:r>
              <a:rPr lang="en-US" altLang="ja-JP" sz="2000">
                <a:solidFill>
                  <a:schemeClr val="bg1"/>
                </a:solidFill>
              </a:rPr>
              <a:t>Slideshow </a:t>
            </a:r>
            <a:r>
              <a:rPr lang="ja-JP" altLang="en-US" sz="2000">
                <a:solidFill>
                  <a:schemeClr val="bg1"/>
                </a:solidFill>
              </a:rPr>
              <a:t>“</a:t>
            </a:r>
            <a:r>
              <a:rPr lang="en-US" altLang="ja-JP" sz="2000">
                <a:solidFill>
                  <a:schemeClr val="bg1"/>
                </a:solidFill>
              </a:rPr>
              <a:t>- Presenters View and advance to the </a:t>
            </a:r>
            <a:r>
              <a:rPr lang="ja-JP" altLang="en-US" sz="2000">
                <a:solidFill>
                  <a:schemeClr val="bg1"/>
                </a:solidFill>
              </a:rPr>
              <a:t>“</a:t>
            </a:r>
            <a:r>
              <a:rPr lang="en-US" altLang="ja-JP" sz="2000">
                <a:solidFill>
                  <a:schemeClr val="bg1"/>
                </a:solidFill>
              </a:rPr>
              <a:t>Lesson Overview</a:t>
            </a:r>
            <a:r>
              <a:rPr lang="ja-JP" altLang="en-US" sz="2000">
                <a:solidFill>
                  <a:schemeClr val="bg1"/>
                </a:solidFill>
              </a:rPr>
              <a:t>”</a:t>
            </a:r>
            <a:r>
              <a:rPr lang="en-US" altLang="ja-JP" sz="2000">
                <a:solidFill>
                  <a:schemeClr val="bg1"/>
                </a:solidFill>
              </a:rPr>
              <a:t> slide.  By clicking on the various tabs this slide will provide you with a lot of valuable information.   It is not necessary to read through each tab in order to teach the lesson, but we encourage you to figure out which tabs are most useful for you.  </a:t>
            </a:r>
          </a:p>
          <a:p>
            <a:pPr eaLnBrk="1" hangingPunct="1"/>
            <a:r>
              <a:rPr lang="en-US" sz="2000">
                <a:solidFill>
                  <a:schemeClr val="bg1"/>
                </a:solidFill>
              </a:rPr>
              <a:t>  </a:t>
            </a:r>
          </a:p>
          <a:p>
            <a:pPr eaLnBrk="1" hangingPunct="1"/>
            <a:r>
              <a:rPr lang="en-US" sz="2000" i="1">
                <a:solidFill>
                  <a:schemeClr val="bg1"/>
                </a:solidFill>
              </a:rPr>
              <a:t>Note: All of our lessons are designed to be taught during a 45-55 minute class.  If your class is shorter than this you will have to decide which sections to condense/remove. If your class is longer we suggest incorporating some of the </a:t>
            </a:r>
            <a:r>
              <a:rPr lang="ja-JP" altLang="en-US" sz="2000" i="1">
                <a:solidFill>
                  <a:schemeClr val="bg1"/>
                </a:solidFill>
              </a:rPr>
              <a:t>“</a:t>
            </a:r>
            <a:r>
              <a:rPr lang="en-US" altLang="ja-JP" sz="2000" i="1">
                <a:solidFill>
                  <a:schemeClr val="bg1"/>
                </a:solidFill>
              </a:rPr>
              <a:t>challenge</a:t>
            </a:r>
            <a:r>
              <a:rPr lang="ja-JP" altLang="en-US" sz="2000" i="1">
                <a:solidFill>
                  <a:schemeClr val="bg1"/>
                </a:solidFill>
              </a:rPr>
              <a:t>”</a:t>
            </a:r>
            <a:r>
              <a:rPr lang="en-US" altLang="ja-JP" sz="2000" i="1">
                <a:solidFill>
                  <a:schemeClr val="bg1"/>
                </a:solidFill>
              </a:rPr>
              <a:t> questions if available.</a:t>
            </a:r>
            <a:endParaRPr lang="en-US" sz="2000">
              <a:solidFill>
                <a:schemeClr val="bg1"/>
              </a:solidFill>
            </a:endParaRPr>
          </a:p>
        </p:txBody>
      </p:sp>
      <p:sp>
        <p:nvSpPr>
          <p:cNvPr id="31749" name="TextBox 6"/>
          <p:cNvSpPr txBox="1">
            <a:spLocks noChangeArrowheads="1"/>
          </p:cNvSpPr>
          <p:nvPr/>
        </p:nvSpPr>
        <p:spPr bwMode="auto">
          <a:xfrm>
            <a:off x="0" y="6096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Preparation (Slide 1 of 2)</a:t>
            </a:r>
            <a:endParaRPr lang="en-US" sz="2000">
              <a:solidFill>
                <a:schemeClr val="bg1"/>
              </a:solidFill>
            </a:endParaRPr>
          </a:p>
        </p:txBody>
      </p:sp>
      <p:sp>
        <p:nvSpPr>
          <p:cNvPr id="8" name="Overview Button">
            <a:hlinkClick r:id="rId3" action="ppaction://hlinksldjump"/>
          </p:cNvPr>
          <p:cNvSpPr txBox="1"/>
          <p:nvPr/>
        </p:nvSpPr>
        <p:spPr>
          <a:xfrm>
            <a:off x="5410200" y="59436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191000" y="59436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Next Slide</a:t>
            </a:r>
          </a:p>
        </p:txBody>
      </p:sp>
      <p:grpSp>
        <p:nvGrpSpPr>
          <p:cNvPr id="31752" name="Group 9"/>
          <p:cNvGrpSpPr>
            <a:grpSpLocks/>
          </p:cNvGrpSpPr>
          <p:nvPr/>
        </p:nvGrpSpPr>
        <p:grpSpPr bwMode="auto">
          <a:xfrm>
            <a:off x="609600" y="6413500"/>
            <a:ext cx="7402513" cy="387350"/>
            <a:chOff x="609600" y="6414018"/>
            <a:chExt cx="7401771" cy="386725"/>
          </a:xfrm>
        </p:grpSpPr>
        <p:pic>
          <p:nvPicPr>
            <p:cNvPr id="31753" name="Picture 10"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1"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2"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526BFAB3-0359-4FBB-B83C-0B5A022BC53A}" type="slidenum">
              <a:rPr lang="en-US" smtClean="0">
                <a:solidFill>
                  <a:schemeClr val="bg1"/>
                </a:solidFill>
              </a:rPr>
              <a:pPr eaLnBrk="1" hangingPunct="1"/>
              <a:t>29</a:t>
            </a:fld>
            <a:endParaRPr lang="en-US" smtClean="0">
              <a:solidFill>
                <a:schemeClr val="bg1"/>
              </a:solidFill>
            </a:endParaRPr>
          </a:p>
        </p:txBody>
      </p:sp>
      <p:sp>
        <p:nvSpPr>
          <p:cNvPr id="32771" name="Title TextBox"/>
          <p:cNvSpPr>
            <a:spLocks noGrp="1"/>
          </p:cNvSpPr>
          <p:nvPr>
            <p:ph type="title" idx="4294967295"/>
          </p:nvPr>
        </p:nvSpPr>
        <p:spPr>
          <a:xfrm>
            <a:off x="0" y="0"/>
            <a:ext cx="9144000" cy="533400"/>
          </a:xfrm>
        </p:spPr>
        <p:txBody>
          <a:bodyPr/>
          <a:lstStyle/>
          <a:p>
            <a:r>
              <a:rPr lang="en-US" sz="2400" smtClean="0">
                <a:solidFill>
                  <a:schemeClr val="bg1"/>
                </a:solidFill>
                <a:ea typeface="ＭＳ Ｐゴシック" charset="-128"/>
              </a:rPr>
              <a:t>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Time Users of 21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Century Lessons</a:t>
            </a:r>
          </a:p>
        </p:txBody>
      </p:sp>
      <p:sp>
        <p:nvSpPr>
          <p:cNvPr id="32772" name="TextBox 5"/>
          <p:cNvSpPr txBox="1">
            <a:spLocks noChangeArrowheads="1"/>
          </p:cNvSpPr>
          <p:nvPr/>
        </p:nvSpPr>
        <p:spPr bwMode="auto">
          <a:xfrm>
            <a:off x="0" y="1225550"/>
            <a:ext cx="91440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000">
                <a:solidFill>
                  <a:schemeClr val="bg1"/>
                </a:solidFill>
              </a:rPr>
              <a:t> After reviewing the overview slide, click your way through the PowerPoint.  As you go, make sure to read the presenter note section beneath each slide.  The note section is divided into two sections: </a:t>
            </a:r>
            <a:r>
              <a:rPr lang="ja-JP" altLang="en-US" sz="2000">
                <a:solidFill>
                  <a:schemeClr val="bg1"/>
                </a:solidFill>
              </a:rPr>
              <a:t>“</a:t>
            </a:r>
            <a:r>
              <a:rPr lang="en-US" altLang="ja-JP" sz="2000">
                <a:solidFill>
                  <a:schemeClr val="bg1"/>
                </a:solidFill>
              </a:rPr>
              <a:t>In-Class Notes</a:t>
            </a:r>
            <a:r>
              <a:rPr lang="ja-JP" altLang="en-US" sz="2000">
                <a:solidFill>
                  <a:schemeClr val="bg1"/>
                </a:solidFill>
              </a:rPr>
              <a:t>”</a:t>
            </a:r>
            <a:r>
              <a:rPr lang="en-US" altLang="ja-JP" sz="2000">
                <a:solidFill>
                  <a:schemeClr val="bg1"/>
                </a:solidFill>
              </a:rPr>
              <a:t> and </a:t>
            </a:r>
            <a:r>
              <a:rPr lang="ja-JP" altLang="en-US" sz="2000">
                <a:solidFill>
                  <a:schemeClr val="bg1"/>
                </a:solidFill>
              </a:rPr>
              <a:t>“</a:t>
            </a:r>
            <a:r>
              <a:rPr lang="en-US" altLang="ja-JP" sz="2000">
                <a:solidFill>
                  <a:schemeClr val="bg1"/>
                </a:solidFill>
              </a:rPr>
              <a:t>Preparation Notes.</a:t>
            </a:r>
            <a:r>
              <a:rPr lang="ja-JP" altLang="en-US" sz="2000">
                <a:solidFill>
                  <a:schemeClr val="bg1"/>
                </a:solidFill>
              </a:rPr>
              <a:t>”</a:t>
            </a:r>
            <a:r>
              <a:rPr lang="en-US" altLang="ja-JP" sz="2000">
                <a:solidFill>
                  <a:schemeClr val="bg1"/>
                </a:solidFill>
              </a:rPr>
              <a:t>  The In-Class Notes are designed to be concise, bulleted information that you can use </a:t>
            </a:r>
            <a:r>
              <a:rPr lang="ja-JP" altLang="en-US" sz="2000">
                <a:solidFill>
                  <a:schemeClr val="bg1"/>
                </a:solidFill>
              </a:rPr>
              <a:t>“</a:t>
            </a:r>
            <a:r>
              <a:rPr lang="en-US" altLang="ja-JP" sz="2000">
                <a:solidFill>
                  <a:schemeClr val="bg1"/>
                </a:solidFill>
              </a:rPr>
              <a:t>on the fly</a:t>
            </a:r>
            <a:r>
              <a:rPr lang="ja-JP" altLang="en-US" sz="2000">
                <a:solidFill>
                  <a:schemeClr val="bg1"/>
                </a:solidFill>
              </a:rPr>
              <a:t>”</a:t>
            </a:r>
            <a:r>
              <a:rPr lang="en-US" altLang="ja-JP" sz="2000">
                <a:solidFill>
                  <a:schemeClr val="bg1"/>
                </a:solidFill>
              </a:rPr>
              <a:t> as you teach the lesson.  Included in In-Class Notes are: a) a suggested time frame for the lesson, so you can determine whether you want to speed up, slow down, or skip an activity, b) key questions and points that you may want to bring up with your students to get at the heart of  the content, and c) answers to any questions being presented on the slide.    The Preparation Notes use a narrative form to explain how we envision the activity shown on the slide to be delivered as well as the rationale for the activity and any insight that we may have.    </a:t>
            </a:r>
            <a:endParaRPr lang="en-US" sz="2000">
              <a:solidFill>
                <a:schemeClr val="bg1"/>
              </a:solidFill>
            </a:endParaRPr>
          </a:p>
        </p:txBody>
      </p:sp>
      <p:sp>
        <p:nvSpPr>
          <p:cNvPr id="32773" name="TextBox 6"/>
          <p:cNvSpPr txBox="1">
            <a:spLocks noChangeArrowheads="1"/>
          </p:cNvSpPr>
          <p:nvPr/>
        </p:nvSpPr>
        <p:spPr bwMode="auto">
          <a:xfrm>
            <a:off x="0" y="6096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Preparation (Slide 2 of 2)</a:t>
            </a:r>
            <a:endParaRPr lang="en-US" sz="2000">
              <a:solidFill>
                <a:schemeClr val="bg1"/>
              </a:solidFill>
            </a:endParaRPr>
          </a:p>
        </p:txBody>
      </p:sp>
      <p:sp>
        <p:nvSpPr>
          <p:cNvPr id="8" name="Overview Button">
            <a:hlinkClick r:id="rId3" action="ppaction://hlinksldjump"/>
          </p:cNvPr>
          <p:cNvSpPr txBox="1"/>
          <p:nvPr/>
        </p:nvSpPr>
        <p:spPr>
          <a:xfrm>
            <a:off x="5410200" y="58674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191000" y="58674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Next Slide</a:t>
            </a:r>
          </a:p>
        </p:txBody>
      </p:sp>
      <p:grpSp>
        <p:nvGrpSpPr>
          <p:cNvPr id="32776" name="Group 9"/>
          <p:cNvGrpSpPr>
            <a:grpSpLocks/>
          </p:cNvGrpSpPr>
          <p:nvPr/>
        </p:nvGrpSpPr>
        <p:grpSpPr bwMode="auto">
          <a:xfrm>
            <a:off x="609600" y="6413500"/>
            <a:ext cx="7402513" cy="387350"/>
            <a:chOff x="609600" y="6414018"/>
            <a:chExt cx="7401771" cy="386725"/>
          </a:xfrm>
        </p:grpSpPr>
        <p:pic>
          <p:nvPicPr>
            <p:cNvPr id="32777" name="Picture 10"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1"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2"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Green Background"/>
          <p:cNvSpPr>
            <a:spLocks noChangeArrowheads="1"/>
          </p:cNvSpPr>
          <p:nvPr/>
        </p:nvSpPr>
        <p:spPr bwMode="auto">
          <a:xfrm>
            <a:off x="266700" y="5105400"/>
            <a:ext cx="8686800" cy="739775"/>
          </a:xfrm>
          <a:prstGeom prst="roundRect">
            <a:avLst>
              <a:gd name="adj" fmla="val 25000"/>
            </a:avLst>
          </a:prstGeom>
          <a:gradFill rotWithShape="1">
            <a:gsLst>
              <a:gs pos="0">
                <a:srgbClr val="1F3316"/>
              </a:gs>
              <a:gs pos="50000">
                <a:srgbClr val="324D24"/>
              </a:gs>
              <a:gs pos="100000">
                <a:srgbClr val="3D5D2D"/>
              </a:gs>
            </a:gsLst>
            <a:lin ang="0" scaled="1"/>
          </a:gradFill>
          <a:ln w="19050">
            <a:solidFill>
              <a:schemeClr val="bg1"/>
            </a:solidFill>
            <a:round/>
            <a:headEnd/>
            <a:tailEnd/>
          </a:ln>
        </p:spPr>
        <p:txBody>
          <a:bodyPr wrap="none" anchor="ctr"/>
          <a:lstStyle/>
          <a:p>
            <a:endParaRPr lang="en-US" sz="2000" b="1">
              <a:solidFill>
                <a:srgbClr val="FFFF00"/>
              </a:solidFill>
            </a:endParaRPr>
          </a:p>
        </p:txBody>
      </p:sp>
      <p:sp>
        <p:nvSpPr>
          <p:cNvPr id="14339" name="Black Background"/>
          <p:cNvSpPr>
            <a:spLocks noChangeArrowheads="1"/>
          </p:cNvSpPr>
          <p:nvPr/>
        </p:nvSpPr>
        <p:spPr bwMode="auto">
          <a:xfrm>
            <a:off x="266700" y="849313"/>
            <a:ext cx="8686800" cy="4103687"/>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43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730F3011-5B35-4EA9-8CD1-E587FAA8A1CA}" type="slidenum">
              <a:rPr lang="en-US" smtClean="0">
                <a:solidFill>
                  <a:schemeClr val="bg1"/>
                </a:solidFill>
              </a:rPr>
              <a:pPr eaLnBrk="1" hangingPunct="1"/>
              <a:t>3</a:t>
            </a:fld>
            <a:endParaRPr lang="en-US" smtClean="0">
              <a:solidFill>
                <a:schemeClr val="bg1"/>
              </a:solidFill>
            </a:endParaRPr>
          </a:p>
        </p:txBody>
      </p:sp>
      <p:sp>
        <p:nvSpPr>
          <p:cNvPr id="4" name="TextBox 3"/>
          <p:cNvSpPr txBox="1"/>
          <p:nvPr/>
        </p:nvSpPr>
        <p:spPr>
          <a:xfrm>
            <a:off x="371475" y="5059363"/>
            <a:ext cx="7248525" cy="831850"/>
          </a:xfrm>
          <a:prstGeom prst="rect">
            <a:avLst/>
          </a:prstGeom>
          <a:noFill/>
        </p:spPr>
        <p:txBody>
          <a:bodyPr>
            <a:spAutoFit/>
          </a:bodyPr>
          <a:lstStyle/>
          <a:p>
            <a:pPr>
              <a:defRPr/>
            </a:pPr>
            <a:r>
              <a:rPr lang="en-US" sz="2400" dirty="0">
                <a:solidFill>
                  <a:schemeClr val="bg1">
                    <a:lumMod val="85000"/>
                  </a:schemeClr>
                </a:solidFill>
                <a:latin typeface="Calibri" pitchFamily="34" charset="0"/>
                <a:ea typeface="+mn-ea"/>
                <a:cs typeface="Arial" charset="0"/>
              </a:rPr>
              <a:t>*1</a:t>
            </a:r>
            <a:r>
              <a:rPr lang="en-US" sz="2400" baseline="30000" dirty="0">
                <a:solidFill>
                  <a:schemeClr val="bg1">
                    <a:lumMod val="85000"/>
                  </a:schemeClr>
                </a:solidFill>
                <a:latin typeface="Calibri" pitchFamily="34" charset="0"/>
                <a:ea typeface="+mn-ea"/>
                <a:cs typeface="Arial" charset="0"/>
              </a:rPr>
              <a:t>st</a:t>
            </a:r>
            <a:r>
              <a:rPr lang="en-US" sz="2400" dirty="0">
                <a:solidFill>
                  <a:schemeClr val="bg1">
                    <a:lumMod val="85000"/>
                  </a:schemeClr>
                </a:solidFill>
                <a:latin typeface="Calibri" pitchFamily="34" charset="0"/>
                <a:ea typeface="+mn-ea"/>
                <a:cs typeface="Arial" charset="0"/>
              </a:rPr>
              <a:t> Time Users of 21</a:t>
            </a:r>
            <a:r>
              <a:rPr lang="en-US" sz="2400" baseline="30000" dirty="0">
                <a:solidFill>
                  <a:schemeClr val="bg1">
                    <a:lumMod val="85000"/>
                  </a:schemeClr>
                </a:solidFill>
                <a:latin typeface="Calibri" pitchFamily="34" charset="0"/>
                <a:ea typeface="+mn-ea"/>
                <a:cs typeface="Arial" charset="0"/>
              </a:rPr>
              <a:t>st</a:t>
            </a:r>
            <a:r>
              <a:rPr lang="en-US" sz="2400" dirty="0">
                <a:solidFill>
                  <a:schemeClr val="bg1">
                    <a:lumMod val="85000"/>
                  </a:schemeClr>
                </a:solidFill>
                <a:latin typeface="Calibri" pitchFamily="34" charset="0"/>
                <a:ea typeface="+mn-ea"/>
                <a:cs typeface="Arial" charset="0"/>
              </a:rPr>
              <a:t> Century Lesson:</a:t>
            </a:r>
          </a:p>
          <a:p>
            <a:pPr>
              <a:defRPr/>
            </a:pPr>
            <a:r>
              <a:rPr lang="en-US" sz="2400" dirty="0">
                <a:solidFill>
                  <a:schemeClr val="bg1">
                    <a:lumMod val="85000"/>
                  </a:schemeClr>
                </a:solidFill>
                <a:latin typeface="Calibri" pitchFamily="34" charset="0"/>
                <a:ea typeface="+mn-ea"/>
                <a:cs typeface="Arial" charset="0"/>
              </a:rPr>
              <a:t>Click </a:t>
            </a:r>
            <a:r>
              <a:rPr lang="en-US" sz="2400" dirty="0">
                <a:solidFill>
                  <a:schemeClr val="bg1">
                    <a:lumMod val="85000"/>
                  </a:schemeClr>
                </a:solidFill>
                <a:latin typeface="Calibri" pitchFamily="34" charset="0"/>
                <a:ea typeface="+mn-ea"/>
                <a:cs typeface="Arial" charset="0"/>
                <a:hlinkClick r:id="rId2" action="ppaction://hlinksldjump"/>
              </a:rPr>
              <a:t>HERE</a:t>
            </a:r>
            <a:r>
              <a:rPr lang="en-US" sz="2400" dirty="0">
                <a:solidFill>
                  <a:schemeClr val="bg1">
                    <a:lumMod val="85000"/>
                  </a:schemeClr>
                </a:solidFill>
                <a:latin typeface="Calibri" pitchFamily="34" charset="0"/>
                <a:ea typeface="+mn-ea"/>
                <a:cs typeface="Arial" charset="0"/>
              </a:rPr>
              <a:t> for a detailed description of our project.</a:t>
            </a:r>
          </a:p>
        </p:txBody>
      </p:sp>
      <p:sp>
        <p:nvSpPr>
          <p:cNvPr id="5" name="TextBox 4"/>
          <p:cNvSpPr txBox="1"/>
          <p:nvPr/>
        </p:nvSpPr>
        <p:spPr>
          <a:xfrm>
            <a:off x="266700" y="152400"/>
            <a:ext cx="7658100" cy="584200"/>
          </a:xfrm>
          <a:prstGeom prst="rect">
            <a:avLst/>
          </a:prstGeom>
          <a:noFill/>
        </p:spPr>
        <p:txBody>
          <a:bodyPr>
            <a:spAutoFit/>
          </a:bodyPr>
          <a:lstStyle/>
          <a:p>
            <a:pPr>
              <a:defRPr/>
            </a:pPr>
            <a:r>
              <a:rPr lang="en-US" sz="3200" b="1" u="sng" dirty="0">
                <a:solidFill>
                  <a:schemeClr val="bg1">
                    <a:lumMod val="85000"/>
                  </a:schemeClr>
                </a:solidFill>
                <a:latin typeface="Calibri" pitchFamily="34" charset="0"/>
                <a:ea typeface="+mn-ea"/>
                <a:cs typeface="Arial" charset="0"/>
              </a:rPr>
              <a:t>21</a:t>
            </a:r>
            <a:r>
              <a:rPr lang="en-US" sz="3200" b="1" u="sng" baseline="30000" dirty="0">
                <a:solidFill>
                  <a:schemeClr val="bg1">
                    <a:lumMod val="85000"/>
                  </a:schemeClr>
                </a:solidFill>
                <a:latin typeface="Calibri" pitchFamily="34" charset="0"/>
                <a:ea typeface="+mn-ea"/>
                <a:cs typeface="Arial" charset="0"/>
              </a:rPr>
              <a:t>st</a:t>
            </a:r>
            <a:r>
              <a:rPr lang="en-US" sz="3200" b="1" u="sng" dirty="0">
                <a:solidFill>
                  <a:schemeClr val="bg1">
                    <a:lumMod val="85000"/>
                  </a:schemeClr>
                </a:solidFill>
                <a:latin typeface="Calibri" pitchFamily="34" charset="0"/>
                <a:ea typeface="+mn-ea"/>
                <a:cs typeface="Arial" charset="0"/>
              </a:rPr>
              <a:t> Century Lessons – Teacher Preparation</a:t>
            </a:r>
            <a:endParaRPr lang="en-US" sz="3200" b="1" dirty="0">
              <a:solidFill>
                <a:schemeClr val="bg1">
                  <a:lumMod val="85000"/>
                </a:schemeClr>
              </a:solidFill>
              <a:latin typeface="Calibri" pitchFamily="34" charset="0"/>
              <a:ea typeface="+mn-ea"/>
              <a:cs typeface="Arial" charset="0"/>
            </a:endParaRPr>
          </a:p>
        </p:txBody>
      </p:sp>
      <p:pic>
        <p:nvPicPr>
          <p:cNvPr id="6" name="Picture 5" descr="9052921-grey-3d-man-near-the-presentation-stand-on-electronic-backgroun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2331" y="1575574"/>
            <a:ext cx="1846229" cy="1384672"/>
          </a:xfrm>
          <a:prstGeom prst="rect">
            <a:avLst/>
          </a:prstGeom>
          <a:ln>
            <a:noFill/>
          </a:ln>
          <a:effectLst>
            <a:softEdge rad="112500"/>
          </a:effectLst>
        </p:spPr>
      </p:pic>
      <p:sp>
        <p:nvSpPr>
          <p:cNvPr id="14344" name="TextBox 1"/>
          <p:cNvSpPr txBox="1">
            <a:spLocks noChangeArrowheads="1"/>
          </p:cNvSpPr>
          <p:nvPr/>
        </p:nvSpPr>
        <p:spPr bwMode="auto">
          <a:xfrm>
            <a:off x="533400" y="251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endParaRPr lang="en-US"/>
          </a:p>
        </p:txBody>
      </p:sp>
      <p:sp>
        <p:nvSpPr>
          <p:cNvPr id="7" name="TextBox 6"/>
          <p:cNvSpPr txBox="1"/>
          <p:nvPr/>
        </p:nvSpPr>
        <p:spPr>
          <a:xfrm>
            <a:off x="544513" y="1676400"/>
            <a:ext cx="6108700" cy="1200150"/>
          </a:xfrm>
          <a:prstGeom prst="rect">
            <a:avLst/>
          </a:prstGeom>
          <a:noFill/>
        </p:spPr>
        <p:txBody>
          <a:bodyPr>
            <a:spAutoFit/>
          </a:bodyPr>
          <a:lstStyle/>
          <a:p>
            <a:pPr marL="457200" indent="-457200">
              <a:buFont typeface="Arial" pitchFamily="34" charset="0"/>
              <a:buChar char="•"/>
              <a:defRPr/>
            </a:pPr>
            <a:r>
              <a:rPr lang="en-US" sz="2400" dirty="0">
                <a:solidFill>
                  <a:schemeClr val="bg1">
                    <a:lumMod val="85000"/>
                  </a:schemeClr>
                </a:solidFill>
                <a:latin typeface="Calibri" pitchFamily="34" charset="0"/>
                <a:ea typeface="+mn-ea"/>
                <a:cs typeface="Arial" charset="0"/>
              </a:rPr>
              <a:t>Spend AT LEAST 30 minutes studying the Lesson Overview, Teacher Notes on each slide, and accompanying worksheets.</a:t>
            </a:r>
          </a:p>
        </p:txBody>
      </p:sp>
      <p:sp>
        <p:nvSpPr>
          <p:cNvPr id="3" name="TextBox 2"/>
          <p:cNvSpPr txBox="1"/>
          <p:nvPr/>
        </p:nvSpPr>
        <p:spPr>
          <a:xfrm>
            <a:off x="538163" y="2935288"/>
            <a:ext cx="8224837" cy="831850"/>
          </a:xfrm>
          <a:prstGeom prst="rect">
            <a:avLst/>
          </a:prstGeom>
          <a:noFill/>
        </p:spPr>
        <p:txBody>
          <a:bodyPr>
            <a:spAutoFit/>
          </a:bodyPr>
          <a:lstStyle/>
          <a:p>
            <a:pPr marL="457200" indent="-457200">
              <a:buFont typeface="Arial" pitchFamily="34" charset="0"/>
              <a:buChar char="•"/>
              <a:defRPr/>
            </a:pPr>
            <a:r>
              <a:rPr lang="en-US" sz="2400" dirty="0">
                <a:solidFill>
                  <a:schemeClr val="bg1">
                    <a:lumMod val="85000"/>
                  </a:schemeClr>
                </a:solidFill>
                <a:latin typeface="Calibri" pitchFamily="34" charset="0"/>
                <a:cs typeface="Arial" charset="0"/>
              </a:rPr>
              <a:t>Set up your projector and test this PowerPoint file to make sure all animations, media, etc. work properly.</a:t>
            </a:r>
          </a:p>
        </p:txBody>
      </p:sp>
      <p:sp>
        <p:nvSpPr>
          <p:cNvPr id="10" name="TextBox 9"/>
          <p:cNvSpPr txBox="1"/>
          <p:nvPr/>
        </p:nvSpPr>
        <p:spPr>
          <a:xfrm>
            <a:off x="371475" y="1093788"/>
            <a:ext cx="8582025" cy="492125"/>
          </a:xfrm>
          <a:prstGeom prst="rect">
            <a:avLst/>
          </a:prstGeom>
          <a:noFill/>
        </p:spPr>
        <p:txBody>
          <a:bodyPr>
            <a:spAutoFit/>
          </a:bodyPr>
          <a:lstStyle/>
          <a:p>
            <a:pPr>
              <a:defRPr/>
            </a:pPr>
            <a:r>
              <a:rPr lang="en-US" sz="2600" b="1" dirty="0">
                <a:solidFill>
                  <a:schemeClr val="bg1">
                    <a:lumMod val="85000"/>
                  </a:schemeClr>
                </a:solidFill>
                <a:latin typeface="Calibri" pitchFamily="34" charset="0"/>
                <a:cs typeface="Arial" charset="0"/>
              </a:rPr>
              <a:t>Please do the following as you prepare to deliver this lesson:</a:t>
            </a:r>
          </a:p>
        </p:txBody>
      </p:sp>
      <p:sp>
        <p:nvSpPr>
          <p:cNvPr id="13" name="TextBox 12"/>
          <p:cNvSpPr txBox="1"/>
          <p:nvPr/>
        </p:nvSpPr>
        <p:spPr>
          <a:xfrm>
            <a:off x="538163" y="3817938"/>
            <a:ext cx="8224837" cy="830262"/>
          </a:xfrm>
          <a:prstGeom prst="rect">
            <a:avLst/>
          </a:prstGeom>
          <a:noFill/>
        </p:spPr>
        <p:txBody>
          <a:bodyPr>
            <a:spAutoFit/>
          </a:bodyPr>
          <a:lstStyle/>
          <a:p>
            <a:pPr marL="457200" indent="-457200">
              <a:buFont typeface="Arial" pitchFamily="34" charset="0"/>
              <a:buChar char="•"/>
              <a:defRPr/>
            </a:pPr>
            <a:r>
              <a:rPr lang="en-US" sz="2400" dirty="0">
                <a:solidFill>
                  <a:schemeClr val="bg1">
                    <a:lumMod val="85000"/>
                  </a:schemeClr>
                </a:solidFill>
                <a:latin typeface="Calibri" pitchFamily="34" charset="0"/>
                <a:cs typeface="Arial" charset="0"/>
              </a:rPr>
              <a:t>Feel free to customize this file to match the language and routines in your classroom.</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34D6043-89E2-4C0E-9F68-FC584506FAC4}" type="slidenum">
              <a:rPr lang="en-US" smtClean="0">
                <a:solidFill>
                  <a:schemeClr val="bg1"/>
                </a:solidFill>
              </a:rPr>
              <a:pPr eaLnBrk="1" hangingPunct="1"/>
              <a:t>30</a:t>
            </a:fld>
            <a:endParaRPr lang="en-US" smtClean="0">
              <a:solidFill>
                <a:schemeClr val="bg1"/>
              </a:solidFill>
            </a:endParaRPr>
          </a:p>
        </p:txBody>
      </p:sp>
      <p:sp>
        <p:nvSpPr>
          <p:cNvPr id="33795" name="Title TextBox"/>
          <p:cNvSpPr>
            <a:spLocks noGrp="1"/>
          </p:cNvSpPr>
          <p:nvPr>
            <p:ph type="title" idx="4294967295"/>
          </p:nvPr>
        </p:nvSpPr>
        <p:spPr>
          <a:xfrm>
            <a:off x="0" y="0"/>
            <a:ext cx="9144000" cy="533400"/>
          </a:xfrm>
        </p:spPr>
        <p:txBody>
          <a:bodyPr/>
          <a:lstStyle/>
          <a:p>
            <a:r>
              <a:rPr lang="en-US" sz="2400" smtClean="0">
                <a:solidFill>
                  <a:schemeClr val="bg1"/>
                </a:solidFill>
                <a:ea typeface="ＭＳ Ｐゴシック" charset="-128"/>
              </a:rPr>
              <a:t>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Time Users of 21</a:t>
            </a:r>
            <a:r>
              <a:rPr lang="en-US" sz="2400" baseline="30000" smtClean="0">
                <a:solidFill>
                  <a:schemeClr val="bg1"/>
                </a:solidFill>
                <a:ea typeface="ＭＳ Ｐゴシック" charset="-128"/>
              </a:rPr>
              <a:t>st</a:t>
            </a:r>
            <a:r>
              <a:rPr lang="en-US" sz="2400" smtClean="0">
                <a:solidFill>
                  <a:schemeClr val="bg1"/>
                </a:solidFill>
                <a:ea typeface="ＭＳ Ｐゴシック" charset="-128"/>
              </a:rPr>
              <a:t> Century Lessons</a:t>
            </a:r>
          </a:p>
        </p:txBody>
      </p:sp>
      <p:sp>
        <p:nvSpPr>
          <p:cNvPr id="33796" name="TextBox 5"/>
          <p:cNvSpPr txBox="1">
            <a:spLocks noChangeArrowheads="1"/>
          </p:cNvSpPr>
          <p:nvPr/>
        </p:nvSpPr>
        <p:spPr bwMode="auto">
          <a:xfrm>
            <a:off x="0" y="1143000"/>
            <a:ext cx="91440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a:solidFill>
                  <a:schemeClr val="bg1"/>
                </a:solidFill>
              </a:rPr>
              <a:t>There are several features which have been incorporated into our PowerPoint lessons to help make lessons run more smoothly as well as to give you access to additional resources during the lesson should you want them.  These features include:</a:t>
            </a:r>
          </a:p>
          <a:p>
            <a:pPr eaLnBrk="1" hangingPunct="1"/>
            <a:r>
              <a:rPr lang="en-US">
                <a:solidFill>
                  <a:schemeClr val="bg1"/>
                </a:solidFill>
              </a:rPr>
              <a:t> </a:t>
            </a:r>
          </a:p>
          <a:p>
            <a:pPr eaLnBrk="1" hangingPunct="1"/>
            <a:r>
              <a:rPr lang="en-US">
                <a:solidFill>
                  <a:schemeClr val="bg1"/>
                </a:solidFill>
              </a:rPr>
              <a:t> </a:t>
            </a:r>
          </a:p>
          <a:p>
            <a:pPr eaLnBrk="1" hangingPunct="1"/>
            <a:r>
              <a:rPr lang="en-US" i="1" u="sng">
                <a:solidFill>
                  <a:schemeClr val="bg1"/>
                </a:solidFill>
              </a:rPr>
              <a:t>Agenda Shortcuts</a:t>
            </a:r>
            <a:r>
              <a:rPr lang="en-US">
                <a:solidFill>
                  <a:schemeClr val="bg1"/>
                </a:solidFill>
              </a:rPr>
              <a:t> – On the agenda slide, click on any section title and you will advance to that section.  Click the agenda button on any slide to return to the agenda.</a:t>
            </a:r>
          </a:p>
          <a:p>
            <a:pPr eaLnBrk="1" hangingPunct="1"/>
            <a:r>
              <a:rPr lang="en-US">
                <a:solidFill>
                  <a:schemeClr val="bg1"/>
                </a:solidFill>
              </a:rPr>
              <a:t> </a:t>
            </a:r>
          </a:p>
          <a:p>
            <a:pPr eaLnBrk="1" hangingPunct="1"/>
            <a:r>
              <a:rPr lang="en-US" i="1" u="sng">
                <a:solidFill>
                  <a:schemeClr val="bg1"/>
                </a:solidFill>
              </a:rPr>
              <a:t>Action Buttons</a:t>
            </a:r>
            <a:r>
              <a:rPr lang="en-US">
                <a:solidFill>
                  <a:schemeClr val="bg1"/>
                </a:solidFill>
              </a:rPr>
              <a:t> – On certain slides words will appear on the chalk or erasers at the bottom of the chalkboard.  These action buttons give you access to optional resources while you teach.  The most common action buttons are:</a:t>
            </a:r>
          </a:p>
          <a:p>
            <a:pPr eaLnBrk="1" hangingPunct="1"/>
            <a:r>
              <a:rPr lang="en-US">
                <a:solidFill>
                  <a:schemeClr val="bg1"/>
                </a:solidFill>
              </a:rPr>
              <a:t>	Scaffolding – gives on-screen hints or help for that slide</a:t>
            </a:r>
          </a:p>
          <a:p>
            <a:pPr eaLnBrk="1" hangingPunct="1"/>
            <a:r>
              <a:rPr lang="en-US">
                <a:solidFill>
                  <a:schemeClr val="bg1"/>
                </a:solidFill>
              </a:rPr>
              <a:t>	Answers – reveals answers to questions on that slide</a:t>
            </a:r>
          </a:p>
          <a:p>
            <a:pPr eaLnBrk="1" hangingPunct="1"/>
            <a:r>
              <a:rPr lang="en-US">
                <a:solidFill>
                  <a:schemeClr val="bg1"/>
                </a:solidFill>
              </a:rPr>
              <a:t>	Challenge – brings up a challenge questions for students</a:t>
            </a:r>
          </a:p>
          <a:p>
            <a:pPr eaLnBrk="1" hangingPunct="1"/>
            <a:r>
              <a:rPr lang="en-US">
                <a:solidFill>
                  <a:schemeClr val="bg1"/>
                </a:solidFill>
              </a:rPr>
              <a:t>	Agenda – will return you to the agenda at the beginning of the lesson</a:t>
            </a:r>
          </a:p>
          <a:p>
            <a:pPr eaLnBrk="1" hangingPunct="1"/>
            <a:endParaRPr lang="en-US" sz="2000">
              <a:solidFill>
                <a:schemeClr val="bg1"/>
              </a:solidFill>
            </a:endParaRPr>
          </a:p>
        </p:txBody>
      </p:sp>
      <p:sp>
        <p:nvSpPr>
          <p:cNvPr id="33797" name="TextBox 6"/>
          <p:cNvSpPr txBox="1">
            <a:spLocks noChangeArrowheads="1"/>
          </p:cNvSpPr>
          <p:nvPr/>
        </p:nvSpPr>
        <p:spPr bwMode="auto">
          <a:xfrm>
            <a:off x="0" y="609600"/>
            <a:ext cx="868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Features built into each PowerPoint lesson</a:t>
            </a:r>
            <a:endParaRPr lang="en-US" sz="2800">
              <a:solidFill>
                <a:schemeClr val="bg1"/>
              </a:solidFill>
            </a:endParaRPr>
          </a:p>
        </p:txBody>
      </p:sp>
      <p:sp>
        <p:nvSpPr>
          <p:cNvPr id="8" name="Overview Button">
            <a:hlinkClick r:id="rId3" action="ppaction://hlinksldjump"/>
          </p:cNvPr>
          <p:cNvSpPr txBox="1"/>
          <p:nvPr/>
        </p:nvSpPr>
        <p:spPr>
          <a:xfrm>
            <a:off x="5486400" y="5905500"/>
            <a:ext cx="1905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Back to Overview</a:t>
            </a:r>
          </a:p>
        </p:txBody>
      </p:sp>
      <p:sp>
        <p:nvSpPr>
          <p:cNvPr id="9" name="Next Slide Button">
            <a:hlinkClick r:id="rId4" action="ppaction://hlinksldjump"/>
          </p:cNvPr>
          <p:cNvSpPr txBox="1"/>
          <p:nvPr/>
        </p:nvSpPr>
        <p:spPr>
          <a:xfrm>
            <a:off x="4267200" y="5905500"/>
            <a:ext cx="1143000" cy="419100"/>
          </a:xfrm>
          <a:prstGeom prst="rect">
            <a:avLst/>
          </a:prstGeom>
          <a:solidFill>
            <a:srgbClr val="FFFF00"/>
          </a:solidFill>
          <a:ln>
            <a:solidFill>
              <a:schemeClr val="tx1"/>
            </a:solidFill>
          </a:ln>
        </p:spPr>
        <p:txBody>
          <a:bodyPr wrap="none" anchor="ctr">
            <a:normAutofit/>
          </a:bodyPr>
          <a:lstStyle/>
          <a:p>
            <a:pPr fontAlgn="auto">
              <a:spcAft>
                <a:spcPts val="0"/>
              </a:spcAft>
              <a:defRPr/>
            </a:pPr>
            <a:r>
              <a:rPr lang="en-US" b="1" dirty="0">
                <a:latin typeface="Perpetua" pitchFamily="18" charset="0"/>
                <a:ea typeface="+mj-ea"/>
                <a:cs typeface="+mj-cs"/>
              </a:rPr>
              <a:t>Next Slide</a:t>
            </a:r>
          </a:p>
        </p:txBody>
      </p:sp>
      <p:grpSp>
        <p:nvGrpSpPr>
          <p:cNvPr id="33800" name="Group 9"/>
          <p:cNvGrpSpPr>
            <a:grpSpLocks/>
          </p:cNvGrpSpPr>
          <p:nvPr/>
        </p:nvGrpSpPr>
        <p:grpSpPr bwMode="auto">
          <a:xfrm>
            <a:off x="609600" y="6413500"/>
            <a:ext cx="7402513" cy="387350"/>
            <a:chOff x="609600" y="6414018"/>
            <a:chExt cx="7401771" cy="386725"/>
          </a:xfrm>
        </p:grpSpPr>
        <p:pic>
          <p:nvPicPr>
            <p:cNvPr id="33801" name="Picture 10"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1"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3" name="Picture 12"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0" y="1563688"/>
            <a:ext cx="91440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b="1">
                <a:solidFill>
                  <a:srgbClr val="FFFFFF"/>
                </a:solidFill>
              </a:rPr>
              <a:t>The goal of 21</a:t>
            </a:r>
            <a:r>
              <a:rPr lang="en-US" sz="2000" b="1" baseline="30000">
                <a:solidFill>
                  <a:srgbClr val="FFFFFF"/>
                </a:solidFill>
              </a:rPr>
              <a:t>st</a:t>
            </a:r>
            <a:r>
              <a:rPr lang="en-US" sz="2000" b="1">
                <a:solidFill>
                  <a:srgbClr val="FFFFFF"/>
                </a:solidFill>
              </a:rPr>
              <a:t> Century Lessons is simple: We want to assist teachers, particularly in urban and turnaround schools, by bringing together teams of exemplary educators to develop units of high-quality, model lessons. </a:t>
            </a:r>
            <a:r>
              <a:rPr lang="en-US" sz="2000">
                <a:solidFill>
                  <a:srgbClr val="FFFFFF"/>
                </a:solidFill>
              </a:rPr>
              <a:t> </a:t>
            </a:r>
            <a:r>
              <a:rPr lang="en-US" sz="2000" b="1">
                <a:solidFill>
                  <a:srgbClr val="FFFFFF"/>
                </a:solidFill>
              </a:rPr>
              <a:t>These lessons are intended to:</a:t>
            </a:r>
            <a:endParaRPr lang="en-US" sz="2000">
              <a:solidFill>
                <a:srgbClr val="FFFFFF"/>
              </a:solidFill>
            </a:endParaRPr>
          </a:p>
          <a:p>
            <a:r>
              <a:rPr lang="en-US" sz="1200">
                <a:solidFill>
                  <a:srgbClr val="FFFFFF"/>
                </a:solidFill>
              </a:rPr>
              <a:t> </a:t>
            </a:r>
          </a:p>
          <a:p>
            <a:pPr>
              <a:buFont typeface="Arial" charset="0"/>
              <a:buChar char="•"/>
            </a:pPr>
            <a:r>
              <a:rPr lang="en-US">
                <a:solidFill>
                  <a:srgbClr val="FFFFFF"/>
                </a:solidFill>
              </a:rPr>
              <a:t>Support an increase in student achievement; </a:t>
            </a:r>
          </a:p>
          <a:p>
            <a:pPr>
              <a:buFont typeface="Arial" charset="0"/>
              <a:buChar char="•"/>
            </a:pPr>
            <a:r>
              <a:rPr lang="en-US">
                <a:solidFill>
                  <a:srgbClr val="FFFFFF"/>
                </a:solidFill>
              </a:rPr>
              <a:t>Engage teachers and students; </a:t>
            </a:r>
          </a:p>
          <a:p>
            <a:pPr>
              <a:buFont typeface="Arial" charset="0"/>
              <a:buChar char="•"/>
            </a:pPr>
            <a:r>
              <a:rPr lang="en-US">
                <a:solidFill>
                  <a:srgbClr val="FFFFFF"/>
                </a:solidFill>
              </a:rPr>
              <a:t>Align to the National Common Core Standards and the Massachusetts curriculum 	frameworks;</a:t>
            </a:r>
          </a:p>
          <a:p>
            <a:pPr>
              <a:buFont typeface="Arial" charset="0"/>
              <a:buChar char="•"/>
            </a:pPr>
            <a:r>
              <a:rPr lang="en-US">
                <a:solidFill>
                  <a:srgbClr val="FFFFFF"/>
                </a:solidFill>
              </a:rPr>
              <a:t>Embed best teaching practices, such as differentiated instruction; </a:t>
            </a:r>
          </a:p>
          <a:p>
            <a:pPr>
              <a:buFont typeface="Arial" charset="0"/>
              <a:buChar char="•"/>
            </a:pPr>
            <a:r>
              <a:rPr lang="en-US">
                <a:solidFill>
                  <a:srgbClr val="FFFFFF"/>
                </a:solidFill>
              </a:rPr>
              <a:t>Incorporate high-quality multi-media and design (e.g., PowerPoint); </a:t>
            </a:r>
          </a:p>
          <a:p>
            <a:pPr>
              <a:buFont typeface="Arial" charset="0"/>
              <a:buChar char="•"/>
            </a:pPr>
            <a:r>
              <a:rPr lang="en-US">
                <a:solidFill>
                  <a:srgbClr val="FFFFFF"/>
                </a:solidFill>
              </a:rPr>
              <a:t>Be delivered by exemplary teachers for videotaping to be used for professional </a:t>
            </a:r>
          </a:p>
          <a:p>
            <a:r>
              <a:rPr lang="en-US">
                <a:solidFill>
                  <a:srgbClr val="FFFFFF"/>
                </a:solidFill>
              </a:rPr>
              <a:t>	development and other teacher training activities; </a:t>
            </a:r>
          </a:p>
          <a:p>
            <a:pPr>
              <a:buFont typeface="Arial" charset="0"/>
              <a:buChar char="•"/>
            </a:pPr>
            <a:r>
              <a:rPr lang="en-US">
                <a:solidFill>
                  <a:srgbClr val="FFFFFF"/>
                </a:solidFill>
              </a:rPr>
              <a:t>Be available, along with videos and supporting materials, to teachers free of charge via the 	Internet. </a:t>
            </a:r>
          </a:p>
          <a:p>
            <a:pPr>
              <a:buFont typeface="Arial" charset="0"/>
              <a:buChar char="•"/>
            </a:pPr>
            <a:r>
              <a:rPr lang="en-US">
                <a:solidFill>
                  <a:srgbClr val="FFFFFF"/>
                </a:solidFill>
              </a:rPr>
              <a:t>Serve as the basis of high-quality, teacher-led professional development, including mentoring between experienced and novice teachers.</a:t>
            </a:r>
          </a:p>
          <a:p>
            <a:r>
              <a:rPr lang="en-US">
                <a:solidFill>
                  <a:srgbClr val="000000"/>
                </a:solidFill>
              </a:rPr>
              <a:t/>
            </a:r>
            <a:br>
              <a:rPr lang="en-US">
                <a:solidFill>
                  <a:srgbClr val="000000"/>
                </a:solidFill>
              </a:rPr>
            </a:br>
            <a:r>
              <a:rPr lang="en-US">
                <a:solidFill>
                  <a:srgbClr val="000000"/>
                </a:solidFill>
              </a:rPr>
              <a:t/>
            </a:r>
            <a:br>
              <a:rPr lang="en-US">
                <a:solidFill>
                  <a:srgbClr val="000000"/>
                </a:solidFill>
              </a:rPr>
            </a:br>
            <a:r>
              <a:rPr lang="en-US">
                <a:solidFill>
                  <a:srgbClr val="000000"/>
                </a:solidFill>
              </a:rPr>
              <a:t> </a:t>
            </a:r>
          </a:p>
        </p:txBody>
      </p:sp>
      <p:pic>
        <p:nvPicPr>
          <p:cNvPr id="34819"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716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2575" y="0"/>
            <a:ext cx="1241425"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p:cNvSpPr txBox="1">
            <a:spLocks noChangeArrowheads="1"/>
          </p:cNvSpPr>
          <p:nvPr/>
        </p:nvSpPr>
        <p:spPr bwMode="auto">
          <a:xfrm>
            <a:off x="2247900" y="15240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000" i="1">
                <a:solidFill>
                  <a:srgbClr val="FFFFFF"/>
                </a:solidFill>
              </a:rPr>
              <a:t>21</a:t>
            </a:r>
            <a:r>
              <a:rPr lang="en-US" sz="4000" i="1" baseline="30000">
                <a:solidFill>
                  <a:srgbClr val="FFFFFF"/>
                </a:solidFill>
              </a:rPr>
              <a:t>st</a:t>
            </a:r>
            <a:r>
              <a:rPr lang="en-US" sz="4000" i="1">
                <a:solidFill>
                  <a:srgbClr val="FFFFFF"/>
                </a:solidFill>
              </a:rPr>
              <a:t> Century Lessons</a:t>
            </a:r>
          </a:p>
        </p:txBody>
      </p:sp>
      <p:sp>
        <p:nvSpPr>
          <p:cNvPr id="34822" name="TextBox 5"/>
          <p:cNvSpPr txBox="1">
            <a:spLocks noChangeArrowheads="1"/>
          </p:cNvSpPr>
          <p:nvPr/>
        </p:nvSpPr>
        <p:spPr bwMode="auto">
          <a:xfrm>
            <a:off x="3208338" y="889000"/>
            <a:ext cx="2500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3600" i="1">
                <a:solidFill>
                  <a:srgbClr val="FFFFFF"/>
                </a:solidFill>
              </a:rPr>
              <a:t>The goal…</a:t>
            </a:r>
          </a:p>
        </p:txBody>
      </p:sp>
      <p:pic>
        <p:nvPicPr>
          <p:cNvPr id="34823" name="Picture 8" descr="http://www.tbf.org/uploadedImages/Sub_Site/web_specials/The_Boston_Opportunity_Agenda/Boston-Public-School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0"/>
            <a:ext cx="990600" cy="70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10" descr="http://www.ilr.cornell.edu/creditInternships/internships/images/AFT_log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5849938"/>
            <a:ext cx="1066800"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5"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B9E63443-F660-42BB-81C7-90675FB2CF2D}" type="slidenum">
              <a:rPr lang="en-US" smtClean="0">
                <a:solidFill>
                  <a:schemeClr val="bg1"/>
                </a:solidFill>
              </a:rPr>
              <a:pPr algn="ctr" eaLnBrk="1" hangingPunct="1"/>
              <a:t>31</a:t>
            </a:fld>
            <a:endParaRPr lang="en-US" smtClean="0">
              <a:solidFill>
                <a:schemeClr val="bg1"/>
              </a:solidFill>
            </a:endParaRPr>
          </a:p>
        </p:txBody>
      </p:sp>
      <p:grpSp>
        <p:nvGrpSpPr>
          <p:cNvPr id="34826" name="Group 9"/>
          <p:cNvGrpSpPr>
            <a:grpSpLocks/>
          </p:cNvGrpSpPr>
          <p:nvPr/>
        </p:nvGrpSpPr>
        <p:grpSpPr bwMode="auto">
          <a:xfrm>
            <a:off x="609600" y="6413500"/>
            <a:ext cx="7402513" cy="387350"/>
            <a:chOff x="609600" y="6414018"/>
            <a:chExt cx="7401771" cy="386725"/>
          </a:xfrm>
        </p:grpSpPr>
        <p:pic>
          <p:nvPicPr>
            <p:cNvPr id="34827" name="Picture 10" descr="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1" descr="r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9" name="Picture 12" descr="black.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
          <p:cNvSpPr>
            <a:spLocks noChangeArrowheads="1"/>
          </p:cNvSpPr>
          <p:nvPr/>
        </p:nvSpPr>
        <p:spPr bwMode="auto">
          <a:xfrm>
            <a:off x="228600" y="1865313"/>
            <a:ext cx="914400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i="1" u="sng">
                <a:solidFill>
                  <a:srgbClr val="FFFFFF"/>
                </a:solidFill>
              </a:rPr>
              <a:t>Directors:</a:t>
            </a:r>
            <a:endParaRPr lang="en-US" u="sng">
              <a:solidFill>
                <a:srgbClr val="FFFFFF"/>
              </a:solidFill>
            </a:endParaRPr>
          </a:p>
          <a:p>
            <a:r>
              <a:rPr lang="en-US" sz="2000" i="1">
                <a:solidFill>
                  <a:srgbClr val="FFFFFF"/>
                </a:solidFill>
              </a:rPr>
              <a:t>Kathy Aldred - Co-Chair of the Boston Teachers Union Professional Issues Committee</a:t>
            </a:r>
          </a:p>
          <a:p>
            <a:r>
              <a:rPr lang="en-US" sz="2000" i="1">
                <a:solidFill>
                  <a:srgbClr val="FFFFFF"/>
                </a:solidFill>
              </a:rPr>
              <a:t>Ted Chambers - Co-director of 21st Century Lessons</a:t>
            </a:r>
            <a:endParaRPr lang="en-US" sz="2000">
              <a:solidFill>
                <a:srgbClr val="FFFFFF"/>
              </a:solidFill>
            </a:endParaRPr>
          </a:p>
          <a:p>
            <a:r>
              <a:rPr lang="en-US" sz="2000" i="1">
                <a:solidFill>
                  <a:srgbClr val="FFFFFF"/>
                </a:solidFill>
              </a:rPr>
              <a:t>Tracy Young - Staffing Director of 21st Century Lessons</a:t>
            </a:r>
            <a:endParaRPr lang="en-US" sz="2000">
              <a:solidFill>
                <a:srgbClr val="FFFFFF"/>
              </a:solidFill>
            </a:endParaRPr>
          </a:p>
          <a:p>
            <a:r>
              <a:rPr lang="en-US" sz="2000" i="1">
                <a:solidFill>
                  <a:srgbClr val="FFFFFF"/>
                </a:solidFill>
              </a:rPr>
              <a:t>Leslie Ryan Miller - Director of the Boston Public Schools Office of</a:t>
            </a:r>
          </a:p>
          <a:p>
            <a:r>
              <a:rPr lang="en-US" sz="2000" i="1">
                <a:solidFill>
                  <a:srgbClr val="FFFFFF"/>
                </a:solidFill>
              </a:rPr>
              <a:t>			 Teacher Development and Advancement</a:t>
            </a:r>
          </a:p>
          <a:p>
            <a:r>
              <a:rPr lang="en-US" sz="2000" i="1">
                <a:solidFill>
                  <a:srgbClr val="FFFFFF"/>
                </a:solidFill>
              </a:rPr>
              <a:t>Emily Berman- Curriculum Director (Social Studies) of 21st Century Lessons</a:t>
            </a:r>
          </a:p>
          <a:p>
            <a:r>
              <a:rPr lang="en-US" sz="2000" i="1">
                <a:solidFill>
                  <a:srgbClr val="FFFFFF"/>
                </a:solidFill>
              </a:rPr>
              <a:t>Carla Zils – Curriculum Director (Math) of 21</a:t>
            </a:r>
            <a:r>
              <a:rPr lang="en-US" sz="2000" i="1" baseline="30000">
                <a:solidFill>
                  <a:srgbClr val="FFFFFF"/>
                </a:solidFill>
              </a:rPr>
              <a:t>st</a:t>
            </a:r>
            <a:r>
              <a:rPr lang="en-US" sz="2000" i="1">
                <a:solidFill>
                  <a:srgbClr val="FFFFFF"/>
                </a:solidFill>
              </a:rPr>
              <a:t> Century Lessons</a:t>
            </a:r>
          </a:p>
          <a:p>
            <a:r>
              <a:rPr lang="en-US" sz="2000" i="1">
                <a:solidFill>
                  <a:srgbClr val="FFFFFF"/>
                </a:solidFill>
              </a:rPr>
              <a:t>Brian Connor – Technology Coordinator</a:t>
            </a:r>
          </a:p>
        </p:txBody>
      </p:sp>
      <p:pic>
        <p:nvPicPr>
          <p:cNvPr id="3584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341438"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02575" y="0"/>
            <a:ext cx="1241425" cy="154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TextBox 4"/>
          <p:cNvSpPr txBox="1">
            <a:spLocks noChangeArrowheads="1"/>
          </p:cNvSpPr>
          <p:nvPr/>
        </p:nvSpPr>
        <p:spPr bwMode="auto">
          <a:xfrm>
            <a:off x="2247900" y="381000"/>
            <a:ext cx="441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4000" i="1">
                <a:solidFill>
                  <a:srgbClr val="FFFFFF"/>
                </a:solidFill>
              </a:rPr>
              <a:t>21</a:t>
            </a:r>
            <a:r>
              <a:rPr lang="en-US" sz="4000" i="1" baseline="30000">
                <a:solidFill>
                  <a:srgbClr val="FFFFFF"/>
                </a:solidFill>
              </a:rPr>
              <a:t>st</a:t>
            </a:r>
            <a:r>
              <a:rPr lang="en-US" sz="4000" i="1">
                <a:solidFill>
                  <a:srgbClr val="FFFFFF"/>
                </a:solidFill>
              </a:rPr>
              <a:t> Century Lessons</a:t>
            </a:r>
          </a:p>
        </p:txBody>
      </p:sp>
      <p:sp>
        <p:nvSpPr>
          <p:cNvPr id="35846" name="TextBox 5"/>
          <p:cNvSpPr txBox="1">
            <a:spLocks noChangeArrowheads="1"/>
          </p:cNvSpPr>
          <p:nvPr/>
        </p:nvSpPr>
        <p:spPr bwMode="auto">
          <a:xfrm>
            <a:off x="3090863" y="1219200"/>
            <a:ext cx="27352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r>
              <a:rPr lang="en-US" sz="3600" i="1">
                <a:solidFill>
                  <a:srgbClr val="FFFFFF"/>
                </a:solidFill>
              </a:rPr>
              <a:t>The people…</a:t>
            </a:r>
          </a:p>
        </p:txBody>
      </p:sp>
      <p:pic>
        <p:nvPicPr>
          <p:cNvPr id="35847" name="Picture 8" descr="http://www.tbf.org/uploadedImages/Sub_Site/web_specials/The_Boston_Opportunity_Agenda/Boston-Public-Schools-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92738"/>
            <a:ext cx="1476375"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8" name="Picture 10" descr="http://www.ilr.cornell.edu/creditInternships/internships/images/AFT_log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67663" y="5321300"/>
            <a:ext cx="117633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Slide Number Placeholder 1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E04E5946-F4AD-4B8C-91EC-ED6C936C16F8}" type="slidenum">
              <a:rPr lang="en-US" smtClean="0">
                <a:solidFill>
                  <a:schemeClr val="bg1"/>
                </a:solidFill>
              </a:rPr>
              <a:pPr eaLnBrk="1" hangingPunct="1"/>
              <a:t>32</a:t>
            </a:fld>
            <a:endParaRPr lang="en-US" smtClean="0">
              <a:solidFill>
                <a:schemeClr val="bg1"/>
              </a:solidFill>
            </a:endParaRPr>
          </a:p>
        </p:txBody>
      </p:sp>
      <p:grpSp>
        <p:nvGrpSpPr>
          <p:cNvPr id="35850" name="Group 9"/>
          <p:cNvGrpSpPr>
            <a:grpSpLocks/>
          </p:cNvGrpSpPr>
          <p:nvPr/>
        </p:nvGrpSpPr>
        <p:grpSpPr bwMode="auto">
          <a:xfrm>
            <a:off x="609600" y="6413500"/>
            <a:ext cx="7402513" cy="387350"/>
            <a:chOff x="609600" y="6414018"/>
            <a:chExt cx="7401771" cy="386725"/>
          </a:xfrm>
        </p:grpSpPr>
        <p:pic>
          <p:nvPicPr>
            <p:cNvPr id="35851" name="Picture 10" descr="blu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1" descr="red.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2" descr="black.pn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lack Background"/>
          <p:cNvSpPr>
            <a:spLocks noChangeArrowheads="1"/>
          </p:cNvSpPr>
          <p:nvPr/>
        </p:nvSpPr>
        <p:spPr bwMode="auto">
          <a:xfrm>
            <a:off x="122238" y="619125"/>
            <a:ext cx="8869362" cy="51720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5363"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DF474B2-E23B-439A-8DD6-F9D367CFFE01}" type="slidenum">
              <a:rPr lang="en-US" smtClean="0">
                <a:solidFill>
                  <a:schemeClr val="bg1"/>
                </a:solidFill>
              </a:rPr>
              <a:pPr eaLnBrk="1" hangingPunct="1"/>
              <a:t>4</a:t>
            </a:fld>
            <a:endParaRPr lang="en-US" smtClean="0">
              <a:solidFill>
                <a:schemeClr val="bg1"/>
              </a:solidFill>
            </a:endParaRPr>
          </a:p>
        </p:txBody>
      </p:sp>
      <p:graphicFrame>
        <p:nvGraphicFramePr>
          <p:cNvPr id="9" name="Table 8"/>
          <p:cNvGraphicFramePr>
            <a:graphicFrameLocks noGrp="1"/>
          </p:cNvGraphicFramePr>
          <p:nvPr/>
        </p:nvGraphicFramePr>
        <p:xfrm>
          <a:off x="304800" y="762000"/>
          <a:ext cx="8610600" cy="4876800"/>
        </p:xfrm>
        <a:graphic>
          <a:graphicData uri="http://schemas.openxmlformats.org/drawingml/2006/table">
            <a:tbl>
              <a:tblPr/>
              <a:tblGrid>
                <a:gridCol w="2438400"/>
                <a:gridCol w="6172200"/>
              </a:tblGrid>
              <a:tr h="762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Cambria" charset="0"/>
                          <a:ea typeface="Cambria" charset="0"/>
                        </a:rPr>
                        <a:t>Lesson Objective</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600" i="0" dirty="0" smtClean="0">
                          <a:solidFill>
                            <a:schemeClr val="bg1"/>
                          </a:solidFill>
                          <a:latin typeface="Cambria"/>
                          <a:cs typeface="Cambria"/>
                        </a:rPr>
                        <a:t>Students will be able to identify when two expressions are equivalent.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600" b="0" i="0" kern="1200" dirty="0" smtClean="0">
                          <a:solidFill>
                            <a:srgbClr val="FFFFFF"/>
                          </a:solidFill>
                          <a:latin typeface="Cambria"/>
                          <a:ea typeface="+mn-ea"/>
                          <a:cs typeface="Cambria"/>
                        </a:rPr>
                        <a:t>Language Objective</a:t>
                      </a:r>
                      <a:r>
                        <a:rPr lang="en-US" sz="1600" i="0" kern="1200" dirty="0" smtClean="0">
                          <a:solidFill>
                            <a:srgbClr val="FFFFFF"/>
                          </a:solidFill>
                          <a:latin typeface="Cambria"/>
                          <a:ea typeface="+mn-ea"/>
                          <a:cs typeface="Cambria"/>
                        </a:rPr>
                        <a:t>:  Students will be able to explain in writing why two expressions are equivalent.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Cambria"/>
                        <a:ea typeface="Cambria" charset="0"/>
                        <a:cs typeface="Cambria"/>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09915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Cambria" charset="0"/>
                          <a:ea typeface="Cambria" charset="0"/>
                        </a:rPr>
                        <a:t>Lesson Description</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mbria" charset="0"/>
                          <a:ea typeface="Cambria" charset="0"/>
                        </a:rPr>
                        <a:t>This lesson is designed to familiarize students with showing that two expressions are equivalent by using reasoning skills as well as testing a number to prove their theory.  The next lesson will demonstrate how to prove equivalence of two expressions by combining like terms.  The warm up is designed as a review in evaluating expressions, since a main part of the lesson deals with this concept.   The launch introduces the lesson’s objective.  Students will answer by either thinking rationally or by choosing a value to prove their answer.  This is what the lesson is built off.  Students are given six problems in the explore where they are asked to prove their answers by using reasoning skills and then proving algebraically.  Students will have more practice on this concept in a matching activity.  The goal is for students to start thinking about the mathematics and truly understand what it means for two expressions to be equal.  The next lesson will be more procedural where students will start to combine like terms to prove expressions to be equal.   </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5369"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(1 of 4)</a:t>
            </a:r>
            <a:endParaRPr lang="en-US" sz="2000">
              <a:solidFill>
                <a:schemeClr val="bg1"/>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Black Background"/>
          <p:cNvSpPr>
            <a:spLocks noChangeArrowheads="1"/>
          </p:cNvSpPr>
          <p:nvPr/>
        </p:nvSpPr>
        <p:spPr bwMode="auto">
          <a:xfrm>
            <a:off x="122238" y="619125"/>
            <a:ext cx="8869362" cy="52482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6387"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1F643CEC-761C-40C9-AC0A-9F7BB21A547C}" type="slidenum">
              <a:rPr lang="en-US" smtClean="0">
                <a:solidFill>
                  <a:schemeClr val="bg1"/>
                </a:solidFill>
              </a:rPr>
              <a:pPr eaLnBrk="1" hangingPunct="1"/>
              <a:t>5</a:t>
            </a:fld>
            <a:endParaRPr lang="en-US" smtClean="0">
              <a:solidFill>
                <a:schemeClr val="bg1"/>
              </a:solidFill>
            </a:endParaRPr>
          </a:p>
        </p:txBody>
      </p:sp>
      <p:graphicFrame>
        <p:nvGraphicFramePr>
          <p:cNvPr id="9" name="Table 8"/>
          <p:cNvGraphicFramePr>
            <a:graphicFrameLocks noGrp="1"/>
          </p:cNvGraphicFramePr>
          <p:nvPr/>
        </p:nvGraphicFramePr>
        <p:xfrm>
          <a:off x="304800" y="911225"/>
          <a:ext cx="8610600" cy="5000141"/>
        </p:xfrm>
        <a:graphic>
          <a:graphicData uri="http://schemas.openxmlformats.org/drawingml/2006/table">
            <a:tbl>
              <a:tblPr/>
              <a:tblGrid>
                <a:gridCol w="2263255"/>
                <a:gridCol w="6347345"/>
              </a:tblGrid>
              <a:tr h="136912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Lesson Vocabulary</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bg1">
                              <a:lumMod val="95000"/>
                            </a:schemeClr>
                          </a:solidFill>
                          <a:effectLst/>
                          <a:latin typeface="Cambria" charset="0"/>
                          <a:ea typeface="Cambria" charset="0"/>
                        </a:rPr>
                        <a:t>Expression</a:t>
                      </a:r>
                      <a:r>
                        <a:rPr kumimoji="0" lang="en-US" sz="1800" b="0" i="0" u="none" strike="noStrike" cap="none" normalizeH="0" baseline="0" dirty="0" smtClean="0">
                          <a:ln>
                            <a:noFill/>
                          </a:ln>
                          <a:solidFill>
                            <a:schemeClr val="bg1">
                              <a:lumMod val="95000"/>
                            </a:schemeClr>
                          </a:solidFill>
                          <a:effectLst/>
                          <a:latin typeface="Cambria"/>
                          <a:ea typeface="Cambria" charset="0"/>
                          <a:cs typeface="Cambria"/>
                        </a:rPr>
                        <a:t>: </a:t>
                      </a:r>
                      <a:r>
                        <a:rPr lang="en-US" sz="1800" dirty="0" smtClean="0">
                          <a:solidFill>
                            <a:schemeClr val="bg1"/>
                          </a:solidFill>
                          <a:latin typeface="Cambria"/>
                          <a:ea typeface="Arial" pitchFamily="-123" charset="0"/>
                          <a:cs typeface="Cambria"/>
                        </a:rPr>
                        <a:t>numbers and symbols grouped together that show the value of something.</a:t>
                      </a:r>
                      <a:endParaRPr kumimoji="0" lang="en-US" sz="1800" b="0" i="0" u="none" strike="noStrike" cap="none" normalizeH="0" baseline="0" dirty="0" smtClean="0">
                        <a:ln>
                          <a:noFill/>
                        </a:ln>
                        <a:solidFill>
                          <a:schemeClr val="bg1">
                            <a:lumMod val="95000"/>
                          </a:schemeClr>
                        </a:solidFill>
                        <a:effectLst/>
                        <a:latin typeface="Cambria"/>
                        <a:ea typeface="Cambria" charset="0"/>
                        <a:cs typeface="Cambria"/>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bg1">
                              <a:lumMod val="95000"/>
                            </a:schemeClr>
                          </a:solidFill>
                          <a:effectLst/>
                          <a:latin typeface="Cambria" charset="0"/>
                          <a:ea typeface="Cambria" charset="0"/>
                        </a:rPr>
                        <a:t>Evaluate</a:t>
                      </a:r>
                      <a:r>
                        <a:rPr kumimoji="0" lang="en-US" sz="1800" b="0" i="0" u="none" strike="noStrike" cap="none" normalizeH="0" baseline="0" dirty="0" smtClean="0">
                          <a:ln>
                            <a:noFill/>
                          </a:ln>
                          <a:solidFill>
                            <a:schemeClr val="bg1">
                              <a:lumMod val="95000"/>
                            </a:schemeClr>
                          </a:solidFill>
                          <a:effectLst/>
                          <a:latin typeface="Cambria" charset="0"/>
                          <a:ea typeface="Cambria" charset="0"/>
                        </a:rPr>
                        <a:t>:  to calculate the value.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bg1">
                              <a:lumMod val="95000"/>
                            </a:schemeClr>
                          </a:solidFill>
                          <a:effectLst/>
                          <a:latin typeface="Cambria" charset="0"/>
                          <a:ea typeface="Cambria" charset="0"/>
                        </a:rPr>
                        <a:t>Commutative Property</a:t>
                      </a:r>
                      <a:r>
                        <a:rPr kumimoji="0" lang="en-US" sz="1800" b="0" i="0" u="none" strike="noStrike" cap="none" normalizeH="0" baseline="0" dirty="0" smtClean="0">
                          <a:ln>
                            <a:noFill/>
                          </a:ln>
                          <a:solidFill>
                            <a:schemeClr val="bg1">
                              <a:lumMod val="95000"/>
                            </a:schemeClr>
                          </a:solidFill>
                          <a:effectLst/>
                          <a:latin typeface="Cambria" charset="0"/>
                          <a:ea typeface="Cambria" charset="0"/>
                        </a:rPr>
                        <a:t>: changing the order of numbers does not change the sum or product.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sng" strike="noStrike" cap="none" normalizeH="0" baseline="0" dirty="0" smtClean="0">
                          <a:ln>
                            <a:noFill/>
                          </a:ln>
                          <a:solidFill>
                            <a:schemeClr val="bg1">
                              <a:lumMod val="95000"/>
                            </a:schemeClr>
                          </a:solidFill>
                          <a:effectLst/>
                          <a:latin typeface="Cambria" charset="0"/>
                          <a:ea typeface="Cambria" charset="0"/>
                        </a:rPr>
                        <a:t>Associative Property</a:t>
                      </a:r>
                      <a:r>
                        <a:rPr kumimoji="0" lang="en-US" sz="1800" b="0" i="0" u="none" strike="noStrike" cap="none" normalizeH="0" baseline="0" dirty="0" smtClean="0">
                          <a:ln>
                            <a:noFill/>
                          </a:ln>
                          <a:solidFill>
                            <a:schemeClr val="bg1">
                              <a:lumMod val="95000"/>
                            </a:schemeClr>
                          </a:solidFill>
                          <a:effectLst/>
                          <a:latin typeface="Cambria" charset="0"/>
                          <a:ea typeface="Cambria" charset="0"/>
                        </a:rPr>
                        <a:t>: regrouping numbers does not change the sum or product.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lumMod val="95000"/>
                            </a:schemeClr>
                          </a:solidFill>
                          <a:effectLst/>
                          <a:latin typeface="Cambria" charset="0"/>
                          <a:ea typeface="Cambria" charset="0"/>
                        </a:rPr>
                        <a:t>Equation:  two equal expressions.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lumMod val="95000"/>
                          </a:schemeClr>
                        </a:solidFill>
                        <a:effectLst/>
                        <a:latin typeface="Cambria" charset="0"/>
                        <a:ea typeface="Cambria"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65849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Materials</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lumMod val="95000"/>
                            </a:schemeClr>
                          </a:solidFill>
                          <a:effectLst/>
                          <a:latin typeface="Cambria" charset="0"/>
                          <a:ea typeface="Cambria" charset="0"/>
                        </a:rPr>
                        <a:t>Copies of the explore worksheet, the practice worksheet, exit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lumMod val="95000"/>
                            </a:schemeClr>
                          </a:solidFill>
                          <a:effectLst/>
                          <a:latin typeface="Cambria" charset="0"/>
                          <a:ea typeface="Cambria" charset="0"/>
                        </a:rPr>
                        <a:t>slip and homework.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bg1">
                            <a:lumMod val="95000"/>
                          </a:schemeClr>
                        </a:solidFill>
                        <a:effectLst/>
                        <a:latin typeface="Cambria" charset="0"/>
                        <a:ea typeface="Cambria"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7083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Common Core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State Standard</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r>
                        <a:rPr lang="en-US" sz="1800" kern="1200" dirty="0" smtClean="0">
                          <a:solidFill>
                            <a:srgbClr val="FFFFFF"/>
                          </a:solidFill>
                          <a:latin typeface="Cambria"/>
                          <a:ea typeface="+mn-ea"/>
                          <a:cs typeface="Cambria"/>
                        </a:rPr>
                        <a:t>6.EE.4</a:t>
                      </a:r>
                      <a:r>
                        <a:rPr lang="en-US" sz="1800" kern="1200" baseline="0" dirty="0" smtClean="0">
                          <a:solidFill>
                            <a:srgbClr val="FFFFFF"/>
                          </a:solidFill>
                          <a:latin typeface="Cambria"/>
                          <a:ea typeface="+mn-ea"/>
                          <a:cs typeface="Cambria"/>
                        </a:rPr>
                        <a:t>  </a:t>
                      </a:r>
                      <a:r>
                        <a:rPr lang="en-US" sz="1800" kern="1200" dirty="0" smtClean="0">
                          <a:solidFill>
                            <a:srgbClr val="FFFFFF"/>
                          </a:solidFill>
                          <a:latin typeface="Cambria"/>
                          <a:ea typeface="+mn-ea"/>
                          <a:cs typeface="Cambria"/>
                        </a:rPr>
                        <a:t>Identify when two expressions are equivalent (i.e., when the two expressions name the same number regardless of which value is substituted into them). </a:t>
                      </a:r>
                      <a:r>
                        <a:rPr lang="en-US" sz="1800" i="1" kern="1200" dirty="0" smtClean="0">
                          <a:solidFill>
                            <a:srgbClr val="FFFFFF"/>
                          </a:solidFill>
                          <a:latin typeface="Cambria"/>
                          <a:ea typeface="+mn-ea"/>
                          <a:cs typeface="Cambria"/>
                        </a:rPr>
                        <a:t>For example, the expressions </a:t>
                      </a:r>
                      <a:r>
                        <a:rPr lang="en-US" sz="1800" i="1" kern="1200" dirty="0" err="1" smtClean="0">
                          <a:solidFill>
                            <a:srgbClr val="FFFFFF"/>
                          </a:solidFill>
                          <a:latin typeface="Cambria"/>
                          <a:ea typeface="+mn-ea"/>
                          <a:cs typeface="Cambria"/>
                        </a:rPr>
                        <a:t>y</a:t>
                      </a:r>
                      <a:r>
                        <a:rPr lang="en-US" sz="1800" i="1" kern="1200" dirty="0" smtClean="0">
                          <a:solidFill>
                            <a:srgbClr val="FFFFFF"/>
                          </a:solidFill>
                          <a:latin typeface="Cambria"/>
                          <a:ea typeface="+mn-ea"/>
                          <a:cs typeface="Cambria"/>
                        </a:rPr>
                        <a:t> + </a:t>
                      </a:r>
                      <a:r>
                        <a:rPr lang="en-US" sz="1800" i="1" kern="1200" dirty="0" err="1" smtClean="0">
                          <a:solidFill>
                            <a:srgbClr val="FFFFFF"/>
                          </a:solidFill>
                          <a:latin typeface="Cambria"/>
                          <a:ea typeface="+mn-ea"/>
                          <a:cs typeface="Cambria"/>
                        </a:rPr>
                        <a:t>y</a:t>
                      </a:r>
                      <a:r>
                        <a:rPr lang="en-US" sz="1800" i="1" kern="1200" dirty="0" smtClean="0">
                          <a:solidFill>
                            <a:srgbClr val="FFFFFF"/>
                          </a:solidFill>
                          <a:latin typeface="Cambria"/>
                          <a:ea typeface="+mn-ea"/>
                          <a:cs typeface="Cambria"/>
                        </a:rPr>
                        <a:t> + </a:t>
                      </a:r>
                      <a:r>
                        <a:rPr lang="en-US" sz="1800" i="1" kern="1200" dirty="0" err="1" smtClean="0">
                          <a:solidFill>
                            <a:srgbClr val="FFFFFF"/>
                          </a:solidFill>
                          <a:latin typeface="Cambria"/>
                          <a:ea typeface="+mn-ea"/>
                          <a:cs typeface="Cambria"/>
                        </a:rPr>
                        <a:t>y</a:t>
                      </a:r>
                      <a:r>
                        <a:rPr lang="en-US" sz="1800" i="1" kern="1200" dirty="0" smtClean="0">
                          <a:solidFill>
                            <a:srgbClr val="FFFFFF"/>
                          </a:solidFill>
                          <a:latin typeface="Cambria"/>
                          <a:ea typeface="+mn-ea"/>
                          <a:cs typeface="Cambria"/>
                        </a:rPr>
                        <a:t> and 3y are equivalent because they name the same number regardless of which number </a:t>
                      </a:r>
                      <a:r>
                        <a:rPr lang="en-US" sz="1800" i="1" kern="1200" dirty="0" err="1" smtClean="0">
                          <a:solidFill>
                            <a:srgbClr val="FFFFFF"/>
                          </a:solidFill>
                          <a:latin typeface="Cambria"/>
                          <a:ea typeface="+mn-ea"/>
                          <a:cs typeface="Cambria"/>
                        </a:rPr>
                        <a:t>y</a:t>
                      </a:r>
                      <a:r>
                        <a:rPr lang="en-US" sz="1800" i="1" kern="1200" dirty="0" smtClean="0">
                          <a:solidFill>
                            <a:srgbClr val="FFFFFF"/>
                          </a:solidFill>
                          <a:latin typeface="Cambria"/>
                          <a:ea typeface="+mn-ea"/>
                          <a:cs typeface="Cambria"/>
                        </a:rPr>
                        <a:t> stands for.</a:t>
                      </a:r>
                      <a:r>
                        <a:rPr lang="en-US" sz="1800" i="1" kern="1200" dirty="0" smtClean="0">
                          <a:solidFill>
                            <a:schemeClr val="tx1"/>
                          </a:solidFill>
                          <a:latin typeface="+mn-lt"/>
                          <a:ea typeface="+mn-ea"/>
                          <a:cs typeface="+mn-cs"/>
                        </a:rPr>
                        <a:t>.</a:t>
                      </a:r>
                      <a:endParaRPr lang="en-US" sz="1800" kern="1200" dirty="0">
                        <a:solidFill>
                          <a:schemeClr val="tx1"/>
                        </a:solidFill>
                        <a:latin typeface="+mn-lt"/>
                        <a:ea typeface="+mn-ea"/>
                        <a:cs typeface="+mn-cs"/>
                      </a:endParaRP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6395"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(2 of 4)</a:t>
            </a:r>
            <a:endParaRPr lang="en-US" sz="200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Black Background"/>
          <p:cNvSpPr>
            <a:spLocks noChangeArrowheads="1"/>
          </p:cNvSpPr>
          <p:nvPr/>
        </p:nvSpPr>
        <p:spPr bwMode="auto">
          <a:xfrm>
            <a:off x="122238" y="619125"/>
            <a:ext cx="8869362" cy="52482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7411"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A84C14FA-5A59-4FE8-8FE2-83F631AB0BF4}" type="slidenum">
              <a:rPr lang="en-US" smtClean="0">
                <a:solidFill>
                  <a:schemeClr val="bg1"/>
                </a:solidFill>
              </a:rPr>
              <a:pPr eaLnBrk="1" hangingPunct="1"/>
              <a:t>6</a:t>
            </a:fld>
            <a:endParaRPr lang="en-US" smtClean="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290159692"/>
              </p:ext>
            </p:extLst>
          </p:nvPr>
        </p:nvGraphicFramePr>
        <p:xfrm>
          <a:off x="304800" y="867622"/>
          <a:ext cx="8610600" cy="5456978"/>
        </p:xfrm>
        <a:graphic>
          <a:graphicData uri="http://schemas.openxmlformats.org/drawingml/2006/table">
            <a:tbl>
              <a:tblPr/>
              <a:tblGrid>
                <a:gridCol w="2263255"/>
                <a:gridCol w="6347345"/>
              </a:tblGrid>
              <a:tr h="1448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Cambria" charset="0"/>
                          <a:ea typeface="Cambria" charset="0"/>
                        </a:rPr>
                        <a:t>Scaffolding</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mbria" charset="0"/>
                          <a:ea typeface="Cambria" charset="0"/>
                        </a:rPr>
                        <a:t>In this lesson, during the warm up, it is expected that students will be able to attempt the problem since it is a concept that has previously been taught in the standard Expressions and Equations.  However, for struggling students and/or students where vocabulary may be difficult, there is link to show the process of the problem to help students.  This is crucial since the lesson is based around this understanding.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Cambria" charset="0"/>
                        <a:ea typeface="Cambria"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3012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Cambria" charset="0"/>
                          <a:ea typeface="Cambria" charset="0"/>
                        </a:rPr>
                        <a:t>Enrichment</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bg1"/>
                          </a:solidFill>
                          <a:effectLst/>
                          <a:latin typeface="Cambria" charset="0"/>
                          <a:ea typeface="Cambria" charset="0"/>
                        </a:rPr>
                        <a:t>During the explore activity, there is a problem that lends itself to have a deeper conversation and practice; Is </a:t>
                      </a:r>
                      <a:r>
                        <a:rPr kumimoji="0" lang="en-US" sz="1600" b="0" i="0" u="none" strike="noStrike" cap="none" normalizeH="0" baseline="0" dirty="0" err="1" smtClean="0">
                          <a:ln>
                            <a:noFill/>
                          </a:ln>
                          <a:solidFill>
                            <a:schemeClr val="bg1"/>
                          </a:solidFill>
                          <a:effectLst/>
                          <a:latin typeface="Cambria" charset="0"/>
                          <a:ea typeface="Cambria" charset="0"/>
                        </a:rPr>
                        <a:t>x</a:t>
                      </a:r>
                      <a:r>
                        <a:rPr kumimoji="0" lang="en-US" sz="1600" b="0" i="0" u="none" strike="noStrike" cap="none" normalizeH="0" baseline="0" dirty="0" smtClean="0">
                          <a:ln>
                            <a:noFill/>
                          </a:ln>
                          <a:solidFill>
                            <a:schemeClr val="bg1"/>
                          </a:solidFill>
                          <a:effectLst/>
                          <a:latin typeface="Cambria" charset="0"/>
                          <a:ea typeface="Cambria" charset="0"/>
                        </a:rPr>
                        <a:t> + </a:t>
                      </a:r>
                      <a:r>
                        <a:rPr kumimoji="0" lang="en-US" sz="1600" b="0" i="0" u="none" strike="noStrike" cap="none" normalizeH="0" baseline="0" dirty="0" err="1" smtClean="0">
                          <a:ln>
                            <a:noFill/>
                          </a:ln>
                          <a:solidFill>
                            <a:schemeClr val="bg1"/>
                          </a:solidFill>
                          <a:effectLst/>
                          <a:latin typeface="Cambria" charset="0"/>
                          <a:ea typeface="Cambria" charset="0"/>
                        </a:rPr>
                        <a:t>x</a:t>
                      </a:r>
                      <a:r>
                        <a:rPr kumimoji="0" lang="en-US" sz="1600" b="0" i="0" u="none" strike="noStrike" cap="none" normalizeH="0" baseline="0" dirty="0" smtClean="0">
                          <a:ln>
                            <a:noFill/>
                          </a:ln>
                          <a:solidFill>
                            <a:schemeClr val="bg1"/>
                          </a:solidFill>
                          <a:effectLst/>
                          <a:latin typeface="Cambria" charset="0"/>
                          <a:ea typeface="Cambria" charset="0"/>
                        </a:rPr>
                        <a:t> = x</a:t>
                      </a:r>
                      <a:r>
                        <a:rPr kumimoji="0" lang="en-US" sz="1600" b="0" i="0" u="none" strike="noStrike" cap="none" normalizeH="0" baseline="30000" dirty="0" smtClean="0">
                          <a:ln>
                            <a:noFill/>
                          </a:ln>
                          <a:solidFill>
                            <a:schemeClr val="bg1"/>
                          </a:solidFill>
                          <a:effectLst/>
                          <a:latin typeface="Cambria" charset="0"/>
                          <a:ea typeface="Cambria" charset="0"/>
                        </a:rPr>
                        <a:t>2</a:t>
                      </a:r>
                      <a:r>
                        <a:rPr kumimoji="0" lang="en-US" sz="1600" b="0" i="0" u="none" strike="noStrike" cap="none" normalizeH="0" baseline="0" dirty="0" smtClean="0">
                          <a:ln>
                            <a:noFill/>
                          </a:ln>
                          <a:solidFill>
                            <a:schemeClr val="bg1"/>
                          </a:solidFill>
                          <a:effectLst/>
                          <a:latin typeface="Cambria" charset="0"/>
                          <a:ea typeface="Cambria" charset="0"/>
                        </a:rPr>
                        <a:t>?  The only numbers that work are 0 and 2, where every other number does not work.  Also, in the practice activity, there are some problems where students may make the connection using the Distributive Property.  For students who fully grasp this connection, encourage them to use the Distributive Property to prove their reasoning.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bg1"/>
                        </a:solidFill>
                        <a:effectLst/>
                        <a:latin typeface="Cambria" charset="0"/>
                        <a:ea typeface="Cambria"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144885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FFFF00"/>
                          </a:solidFill>
                          <a:effectLst/>
                          <a:latin typeface="Cambria" charset="0"/>
                          <a:ea typeface="Cambria" charset="0"/>
                        </a:rPr>
                        <a:t>Online Resources for Absent Students</a:t>
                      </a: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cap="none" normalizeH="0" baseline="0" dirty="0" smtClean="0">
                          <a:ln>
                            <a:noFill/>
                          </a:ln>
                          <a:solidFill>
                            <a:schemeClr val="bg1"/>
                          </a:solidFill>
                          <a:effectLst/>
                          <a:latin typeface="Cambria" charset="0"/>
                          <a:ea typeface="Cambria" charset="0"/>
                        </a:rPr>
                        <a:t>Practice:  </a:t>
                      </a:r>
                      <a:r>
                        <a:rPr kumimoji="0" lang="en-US" sz="1600" b="0" i="0" u="none" strike="noStrike" cap="none" normalizeH="0" baseline="0" dirty="0" smtClean="0">
                          <a:ln>
                            <a:noFill/>
                          </a:ln>
                          <a:solidFill>
                            <a:schemeClr val="bg1"/>
                          </a:solidFill>
                          <a:effectLst/>
                          <a:latin typeface="Cambria" charset="0"/>
                          <a:ea typeface="Cambria" charset="0"/>
                          <a:hlinkClick r:id="rId3"/>
                        </a:rPr>
                        <a:t>http://www.ixl.com/math/grade-7/simplify-variable-expressions-using-properties</a:t>
                      </a:r>
                      <a:endParaRPr kumimoji="0" lang="en-US" sz="1600" b="0" i="0" u="none" strike="noStrike" cap="none" normalizeH="0" baseline="0" dirty="0" smtClean="0">
                        <a:ln>
                          <a:noFill/>
                        </a:ln>
                        <a:solidFill>
                          <a:schemeClr val="bg1"/>
                        </a:solidFill>
                        <a:effectLst/>
                        <a:latin typeface="Cambria" charset="0"/>
                        <a:ea typeface="Cambria" charset="0"/>
                      </a:endParaRPr>
                    </a:p>
                  </a:txBody>
                  <a:tcPr marL="68580" marR="68580"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17419"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(3 of 4)</a:t>
            </a:r>
            <a:endParaRPr lang="en-US" sz="200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lack Background"/>
          <p:cNvSpPr>
            <a:spLocks noChangeArrowheads="1"/>
          </p:cNvSpPr>
          <p:nvPr/>
        </p:nvSpPr>
        <p:spPr bwMode="auto">
          <a:xfrm>
            <a:off x="122238" y="619125"/>
            <a:ext cx="8869362" cy="5324475"/>
          </a:xfrm>
          <a:prstGeom prst="roundRect">
            <a:avLst>
              <a:gd name="adj" fmla="val 7954"/>
            </a:avLst>
          </a:prstGeom>
          <a:solidFill>
            <a:schemeClr val="tx1"/>
          </a:solidFill>
          <a:ln w="19050">
            <a:solidFill>
              <a:schemeClr val="bg1"/>
            </a:solidFill>
            <a:round/>
            <a:headEnd/>
            <a:tailEnd/>
          </a:ln>
        </p:spPr>
        <p:txBody>
          <a:bodyPr wrap="none" anchor="ctr"/>
          <a:lstStyle/>
          <a:p>
            <a:endParaRPr lang="en-US"/>
          </a:p>
        </p:txBody>
      </p:sp>
      <p:sp>
        <p:nvSpPr>
          <p:cNvPr id="18435" name="Slide Numbe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fld id="{0954E5D5-9E93-427C-8057-AEED02625DB1}" type="slidenum">
              <a:rPr lang="en-US" smtClean="0">
                <a:solidFill>
                  <a:schemeClr val="bg1"/>
                </a:solidFill>
              </a:rPr>
              <a:pPr eaLnBrk="1" hangingPunct="1"/>
              <a:t>7</a:t>
            </a:fld>
            <a:endParaRPr lang="en-US" smtClean="0">
              <a:solidFill>
                <a:schemeClr val="bg1"/>
              </a:solidFill>
            </a:endParaRPr>
          </a:p>
        </p:txBody>
      </p:sp>
      <p:sp>
        <p:nvSpPr>
          <p:cNvPr id="18436" name="TextBox 6"/>
          <p:cNvSpPr txBox="1">
            <a:spLocks noChangeArrowheads="1"/>
          </p:cNvSpPr>
          <p:nvPr/>
        </p:nvSpPr>
        <p:spPr bwMode="auto">
          <a:xfrm>
            <a:off x="152400" y="95250"/>
            <a:ext cx="4038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eaLnBrk="1" hangingPunct="1"/>
            <a:r>
              <a:rPr lang="en-US" sz="2800" b="1">
                <a:solidFill>
                  <a:schemeClr val="bg1"/>
                </a:solidFill>
              </a:rPr>
              <a:t>Lesson Overview (4 of 4)</a:t>
            </a:r>
            <a:endParaRPr lang="en-US" sz="2000">
              <a:solidFill>
                <a:schemeClr val="bg1"/>
              </a:solidFill>
            </a:endParaRPr>
          </a:p>
        </p:txBody>
      </p:sp>
      <p:graphicFrame>
        <p:nvGraphicFramePr>
          <p:cNvPr id="8" name="Table 7"/>
          <p:cNvGraphicFramePr>
            <a:graphicFrameLocks noGrp="1"/>
          </p:cNvGraphicFramePr>
          <p:nvPr/>
        </p:nvGraphicFramePr>
        <p:xfrm>
          <a:off x="228600" y="609600"/>
          <a:ext cx="8632825" cy="5212080"/>
        </p:xfrm>
        <a:graphic>
          <a:graphicData uri="http://schemas.openxmlformats.org/drawingml/2006/table">
            <a:tbl>
              <a:tblPr/>
              <a:tblGrid>
                <a:gridCol w="1969066"/>
                <a:gridCol w="6663759"/>
              </a:tblGrid>
              <a:tr h="21584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Before and After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FFF00"/>
                        </a:solidFill>
                        <a:effectLst/>
                        <a:latin typeface="Cambria" charset="0"/>
                        <a:ea typeface="Cambria" charset="0"/>
                      </a:endParaRP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bg1"/>
                          </a:solidFill>
                          <a:effectLst/>
                          <a:latin typeface="Cambria" charset="0"/>
                          <a:ea typeface="Cambria" charset="0"/>
                        </a:rPr>
                        <a:t>This lesson is designed to be taught after students have been introduced to the properties of mathematics including the Distributive Property.  Students will have a sound mathematical understanding of why two expressions are equivalent through the means of mathematical reasoning skills.  The next lesson in this unit is where students will start to combine like terms to show equivalent expressions.  The understanding of this lesson can also be used in the next lesson as well.  </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253579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00"/>
                          </a:solidFill>
                          <a:effectLst/>
                          <a:latin typeface="Cambria" charset="0"/>
                          <a:ea typeface="Cambria" charset="0"/>
                        </a:rPr>
                        <a:t>Topic Background</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mbria" charset="0"/>
                          <a:ea typeface="Cambria" charset="0"/>
                        </a:rPr>
                        <a:t>The standard Expressions and Equations is a crucial concept for students to understand.  In sixth grade, The Common Core focuses making a bridge from fifth grade mathematics into seventh grade mathematics.  By using their prior knowledge, these concepts start to become more abstract algebraically, and in turn, prepare students for their mathematics learning in seventh grade.  The link listed below explains in great detail about these connections in the Expression and Equations content.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mbria" charset="0"/>
                          <a:ea typeface="Cambria" charset="0"/>
                          <a:hlinkClick r:id="rId3"/>
                        </a:rPr>
                        <a:t>http://commoncoretools.me/tools/</a:t>
                      </a:r>
                      <a:endParaRPr kumimoji="0" lang="en-US" sz="1800" b="0" i="0" u="none" strike="noStrike" cap="none" normalizeH="0" baseline="0" dirty="0" smtClean="0">
                        <a:ln>
                          <a:noFill/>
                        </a:ln>
                        <a:solidFill>
                          <a:srgbClr val="FFFFFF"/>
                        </a:solidFill>
                        <a:effectLst/>
                        <a:latin typeface="Cambria" charset="0"/>
                        <a:ea typeface="Cambria"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mbria" charset="0"/>
                          <a:ea typeface="Cambria" charset="0"/>
                        </a:rPr>
                        <a:t>Select Progressions for the Common Core, then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FFFFFF"/>
                          </a:solidFill>
                          <a:effectLst/>
                          <a:latin typeface="Cambria" charset="0"/>
                          <a:ea typeface="Cambria" charset="0"/>
                        </a:rPr>
                        <a:t>Draft Progression 6-8 Expressions and Equations.</a:t>
                      </a:r>
                    </a:p>
                  </a:txBody>
                  <a:tcPr marL="68576" marR="68576"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0" y="642937"/>
            <a:ext cx="8686800" cy="957263"/>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76200"/>
            <a:ext cx="8229600" cy="639763"/>
          </a:xfrm>
        </p:spPr>
        <p:txBody>
          <a:bodyPr/>
          <a:lstStyle/>
          <a:p>
            <a:pPr algn="l"/>
            <a:r>
              <a:rPr lang="en-US" sz="3200" b="1" smtClean="0">
                <a:solidFill>
                  <a:schemeClr val="bg1"/>
                </a:solidFill>
                <a:ea typeface="ＭＳ Ｐゴシック" charset="-128"/>
              </a:rPr>
              <a:t>Warm Up</a:t>
            </a:r>
          </a:p>
        </p:txBody>
      </p:sp>
      <p:sp>
        <p:nvSpPr>
          <p:cNvPr id="30723" name="White Background"/>
          <p:cNvSpPr>
            <a:spLocks noChangeArrowheads="1"/>
          </p:cNvSpPr>
          <p:nvPr/>
        </p:nvSpPr>
        <p:spPr bwMode="auto">
          <a:xfrm>
            <a:off x="296863" y="1905000"/>
            <a:ext cx="8686800" cy="3810000"/>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685800"/>
            <a:ext cx="8550275" cy="914400"/>
          </a:xfrm>
          <a:prstGeom prst="rect">
            <a:avLst/>
          </a:prstGeom>
        </p:spPr>
        <p:txBody>
          <a:bodyPr anchor="ctr">
            <a:noAutofit/>
          </a:bodyPr>
          <a:lstStyle/>
          <a:p>
            <a:pPr fontAlgn="auto">
              <a:spcAft>
                <a:spcPts val="0"/>
              </a:spcAft>
              <a:defRPr/>
            </a:pPr>
            <a:r>
              <a:rPr lang="en-US" sz="2000" b="1" i="1" dirty="0" smtClean="0">
                <a:latin typeface="+mj-lt"/>
                <a:ea typeface="+mn-ea"/>
                <a:cs typeface="Arial" charset="0"/>
              </a:rPr>
              <a:t>OBJECTIVE: </a:t>
            </a:r>
            <a:r>
              <a:rPr lang="en-US" sz="2000" i="1" dirty="0" smtClean="0">
                <a:latin typeface="+mj-lt"/>
              </a:rPr>
              <a:t>Students will be able to identify when two expressions are equivalent. </a:t>
            </a:r>
          </a:p>
          <a:p>
            <a:pPr fontAlgn="auto">
              <a:spcAft>
                <a:spcPts val="0"/>
              </a:spcAft>
              <a:defRPr/>
            </a:pPr>
            <a:r>
              <a:rPr lang="en-US" sz="2000" b="1" i="1" dirty="0" smtClean="0">
                <a:latin typeface="+mj-lt"/>
                <a:ea typeface="+mj-ea"/>
                <a:cs typeface="+mj-cs"/>
              </a:rPr>
              <a:t>Language Objective</a:t>
            </a:r>
            <a:r>
              <a:rPr lang="en-US" sz="2000" i="1" dirty="0" smtClean="0">
                <a:latin typeface="+mj-lt"/>
                <a:ea typeface="+mj-ea"/>
                <a:cs typeface="+mj-cs"/>
              </a:rPr>
              <a:t>:  Students will be able to explain in writing why two expressions are equivalent. </a:t>
            </a:r>
            <a:endParaRPr lang="en-US" sz="2000" i="1" dirty="0">
              <a:latin typeface="+mj-lt"/>
              <a:ea typeface="+mj-ea"/>
              <a:cs typeface="+mj-cs"/>
            </a:endParaRPr>
          </a:p>
        </p:txBody>
      </p:sp>
      <p:sp>
        <p:nvSpPr>
          <p:cNvPr id="6"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8</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457200" y="2057400"/>
            <a:ext cx="8389938" cy="584776"/>
          </a:xfrm>
          <a:prstGeom prst="rect">
            <a:avLst/>
          </a:prstGeom>
          <a:noFill/>
        </p:spPr>
        <p:txBody>
          <a:bodyPr wrap="square" rtlCol="0">
            <a:spAutoFit/>
          </a:bodyPr>
          <a:lstStyle/>
          <a:p>
            <a:r>
              <a:rPr lang="en-US" sz="3200" b="1" dirty="0" smtClean="0">
                <a:latin typeface="Cambria"/>
                <a:cs typeface="Cambria"/>
              </a:rPr>
              <a:t>Evaluate the following expressions.</a:t>
            </a:r>
            <a:endParaRPr lang="en-US" sz="3200" b="1" dirty="0">
              <a:latin typeface="Cambria"/>
              <a:cs typeface="Cambria"/>
            </a:endParaRPr>
          </a:p>
        </p:txBody>
      </p:sp>
      <p:grpSp>
        <p:nvGrpSpPr>
          <p:cNvPr id="3" name="Group 26"/>
          <p:cNvGrpSpPr/>
          <p:nvPr/>
        </p:nvGrpSpPr>
        <p:grpSpPr>
          <a:xfrm>
            <a:off x="685800" y="2782669"/>
            <a:ext cx="6421929" cy="2002056"/>
            <a:chOff x="685800" y="2782669"/>
            <a:chExt cx="6421929" cy="2002056"/>
          </a:xfrm>
        </p:grpSpPr>
        <p:graphicFrame>
          <p:nvGraphicFramePr>
            <p:cNvPr id="13" name="Object 12"/>
            <p:cNvGraphicFramePr>
              <a:graphicFrameLocks noChangeAspect="1"/>
            </p:cNvGraphicFramePr>
            <p:nvPr/>
          </p:nvGraphicFramePr>
          <p:xfrm>
            <a:off x="1371600" y="2895600"/>
            <a:ext cx="1463040" cy="457200"/>
          </p:xfrm>
          <a:graphic>
            <a:graphicData uri="http://schemas.openxmlformats.org/presentationml/2006/ole">
              <mc:AlternateContent xmlns:mc="http://schemas.openxmlformats.org/markup-compatibility/2006">
                <mc:Choice xmlns:v="urn:schemas-microsoft-com:vml" Requires="v">
                  <p:oleObj spid="_x0000_s169998" name="Equation" r:id="rId8" imgW="406400" imgH="127000" progId="Equation.3">
                    <p:embed/>
                  </p:oleObj>
                </mc:Choice>
                <mc:Fallback>
                  <p:oleObj name="Equation" r:id="rId8" imgW="406400" imgH="1270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71600" y="2895600"/>
                          <a:ext cx="146304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Object 3"/>
            <p:cNvGraphicFramePr>
              <a:graphicFrameLocks noChangeAspect="1"/>
            </p:cNvGraphicFramePr>
            <p:nvPr/>
          </p:nvGraphicFramePr>
          <p:xfrm>
            <a:off x="1371600" y="3505200"/>
            <a:ext cx="1830387" cy="547688"/>
          </p:xfrm>
          <a:graphic>
            <a:graphicData uri="http://schemas.openxmlformats.org/presentationml/2006/ole">
              <mc:AlternateContent xmlns:mc="http://schemas.openxmlformats.org/markup-compatibility/2006">
                <mc:Choice xmlns:v="urn:schemas-microsoft-com:vml" Requires="v">
                  <p:oleObj spid="_x0000_s169999" name="Equation" r:id="rId10" imgW="508000" imgH="152400" progId="Equation.3">
                    <p:embed/>
                  </p:oleObj>
                </mc:Choice>
                <mc:Fallback>
                  <p:oleObj name="Equation" r:id="rId10" imgW="508000" imgH="1524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71600" y="3505200"/>
                          <a:ext cx="1830387"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4" name="Object 4"/>
            <p:cNvGraphicFramePr>
              <a:graphicFrameLocks noChangeAspect="1"/>
            </p:cNvGraphicFramePr>
            <p:nvPr/>
          </p:nvGraphicFramePr>
          <p:xfrm>
            <a:off x="1371600" y="4191000"/>
            <a:ext cx="1784350" cy="593725"/>
          </p:xfrm>
          <a:graphic>
            <a:graphicData uri="http://schemas.openxmlformats.org/presentationml/2006/ole">
              <mc:AlternateContent xmlns:mc="http://schemas.openxmlformats.org/markup-compatibility/2006">
                <mc:Choice xmlns:v="urn:schemas-microsoft-com:vml" Requires="v">
                  <p:oleObj spid="_x0000_s170000" name="Equation" r:id="rId12" imgW="495300" imgH="165100" progId="Equation.3">
                    <p:embed/>
                  </p:oleObj>
                </mc:Choice>
                <mc:Fallback>
                  <p:oleObj name="Equation" r:id="rId12" imgW="495300" imgH="1651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0" y="4191000"/>
                          <a:ext cx="178435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3429000" y="2819400"/>
              <a:ext cx="2155286" cy="584776"/>
            </a:xfrm>
            <a:prstGeom prst="rect">
              <a:avLst/>
            </a:prstGeom>
            <a:noFill/>
          </p:spPr>
          <p:txBody>
            <a:bodyPr wrap="square" rtlCol="0">
              <a:spAutoFit/>
            </a:bodyPr>
            <a:lstStyle/>
            <a:p>
              <a:r>
                <a:rPr lang="en-US" sz="3200" dirty="0" smtClean="0">
                  <a:latin typeface="Cambria"/>
                  <a:cs typeface="Cambria"/>
                </a:rPr>
                <a:t>when </a:t>
              </a:r>
              <a:r>
                <a:rPr lang="en-US" sz="3200" i="1" dirty="0" err="1" smtClean="0">
                  <a:latin typeface="Cambria"/>
                  <a:cs typeface="Cambria"/>
                </a:rPr>
                <a:t>x</a:t>
              </a:r>
              <a:r>
                <a:rPr lang="en-US" sz="3200" i="1" dirty="0" smtClean="0">
                  <a:latin typeface="Cambria"/>
                  <a:cs typeface="Cambria"/>
                </a:rPr>
                <a:t> </a:t>
              </a:r>
              <a:r>
                <a:rPr lang="en-US" sz="3200" dirty="0" smtClean="0">
                  <a:latin typeface="Cambria"/>
                  <a:cs typeface="Cambria"/>
                </a:rPr>
                <a:t>= 2</a:t>
              </a:r>
              <a:endParaRPr lang="en-US" sz="3200" dirty="0">
                <a:latin typeface="Cambria"/>
                <a:cs typeface="Cambria"/>
              </a:endParaRPr>
            </a:p>
          </p:txBody>
        </p:sp>
        <p:sp>
          <p:nvSpPr>
            <p:cNvPr id="17" name="TextBox 16"/>
            <p:cNvSpPr txBox="1"/>
            <p:nvPr/>
          </p:nvSpPr>
          <p:spPr>
            <a:xfrm>
              <a:off x="3429000" y="3505200"/>
              <a:ext cx="2230929" cy="584776"/>
            </a:xfrm>
            <a:prstGeom prst="rect">
              <a:avLst/>
            </a:prstGeom>
            <a:noFill/>
          </p:spPr>
          <p:txBody>
            <a:bodyPr wrap="square" rtlCol="0">
              <a:spAutoFit/>
            </a:bodyPr>
            <a:lstStyle/>
            <a:p>
              <a:r>
                <a:rPr lang="en-US" sz="3200" dirty="0" smtClean="0">
                  <a:latin typeface="Cambria"/>
                  <a:cs typeface="Cambria"/>
                </a:rPr>
                <a:t>when </a:t>
              </a:r>
              <a:r>
                <a:rPr lang="en-US" sz="3200" i="1" dirty="0" err="1" smtClean="0">
                  <a:latin typeface="Cambria"/>
                  <a:cs typeface="Cambria"/>
                </a:rPr>
                <a:t>x</a:t>
              </a:r>
              <a:r>
                <a:rPr lang="en-US" sz="3200" i="1" dirty="0" smtClean="0">
                  <a:latin typeface="Cambria"/>
                  <a:cs typeface="Cambria"/>
                </a:rPr>
                <a:t> </a:t>
              </a:r>
              <a:r>
                <a:rPr lang="en-US" sz="3200" dirty="0" smtClean="0">
                  <a:latin typeface="Cambria"/>
                  <a:cs typeface="Cambria"/>
                </a:rPr>
                <a:t>= 4</a:t>
              </a:r>
              <a:endParaRPr lang="en-US" sz="3200" dirty="0">
                <a:latin typeface="Cambria"/>
                <a:cs typeface="Cambria"/>
              </a:endParaRPr>
            </a:p>
          </p:txBody>
        </p:sp>
        <p:sp>
          <p:nvSpPr>
            <p:cNvPr id="18" name="TextBox 17"/>
            <p:cNvSpPr txBox="1"/>
            <p:nvPr/>
          </p:nvSpPr>
          <p:spPr>
            <a:xfrm>
              <a:off x="3429000" y="4114800"/>
              <a:ext cx="3678729" cy="584776"/>
            </a:xfrm>
            <a:prstGeom prst="rect">
              <a:avLst/>
            </a:prstGeom>
            <a:noFill/>
          </p:spPr>
          <p:txBody>
            <a:bodyPr wrap="square" rtlCol="0">
              <a:spAutoFit/>
            </a:bodyPr>
            <a:lstStyle/>
            <a:p>
              <a:r>
                <a:rPr lang="en-US" sz="3200" dirty="0" smtClean="0">
                  <a:latin typeface="Cambria"/>
                  <a:cs typeface="Cambria"/>
                </a:rPr>
                <a:t>when </a:t>
              </a:r>
              <a:r>
                <a:rPr lang="en-US" sz="3200" i="1" dirty="0" err="1" smtClean="0">
                  <a:latin typeface="Cambria"/>
                  <a:cs typeface="Cambria"/>
                </a:rPr>
                <a:t>x</a:t>
              </a:r>
              <a:r>
                <a:rPr lang="en-US" sz="3200" i="1" dirty="0" smtClean="0">
                  <a:latin typeface="Cambria"/>
                  <a:cs typeface="Cambria"/>
                </a:rPr>
                <a:t> </a:t>
              </a:r>
              <a:r>
                <a:rPr lang="en-US" sz="3200" dirty="0" smtClean="0">
                  <a:latin typeface="Cambria"/>
                  <a:cs typeface="Cambria"/>
                </a:rPr>
                <a:t>= 6, </a:t>
              </a:r>
              <a:r>
                <a:rPr lang="en-US" sz="3200" i="1" dirty="0" err="1" smtClean="0">
                  <a:latin typeface="Cambria"/>
                  <a:cs typeface="Cambria"/>
                </a:rPr>
                <a:t>y</a:t>
              </a:r>
              <a:r>
                <a:rPr lang="en-US" sz="3200" i="1" dirty="0" smtClean="0">
                  <a:latin typeface="Cambria"/>
                  <a:cs typeface="Cambria"/>
                </a:rPr>
                <a:t> </a:t>
              </a:r>
              <a:r>
                <a:rPr lang="en-US" sz="3200" dirty="0" smtClean="0">
                  <a:latin typeface="Cambria"/>
                  <a:cs typeface="Cambria"/>
                </a:rPr>
                <a:t>= 4</a:t>
              </a:r>
              <a:endParaRPr lang="en-US" sz="3200" dirty="0">
                <a:latin typeface="Cambria"/>
                <a:cs typeface="Cambria"/>
              </a:endParaRPr>
            </a:p>
          </p:txBody>
        </p:sp>
        <p:sp>
          <p:nvSpPr>
            <p:cNvPr id="19" name="TextBox 18"/>
            <p:cNvSpPr txBox="1"/>
            <p:nvPr/>
          </p:nvSpPr>
          <p:spPr>
            <a:xfrm>
              <a:off x="685800" y="2782669"/>
              <a:ext cx="685800" cy="646331"/>
            </a:xfrm>
            <a:prstGeom prst="rect">
              <a:avLst/>
            </a:prstGeom>
            <a:noFill/>
          </p:spPr>
          <p:txBody>
            <a:bodyPr wrap="square" rtlCol="0">
              <a:spAutoFit/>
            </a:bodyPr>
            <a:lstStyle/>
            <a:p>
              <a:r>
                <a:rPr lang="en-US" sz="3600" dirty="0" smtClean="0">
                  <a:latin typeface="Cambria"/>
                  <a:cs typeface="Cambria"/>
                </a:rPr>
                <a:t>1. </a:t>
              </a:r>
              <a:endParaRPr lang="en-US" sz="3600" dirty="0">
                <a:latin typeface="Cambria"/>
                <a:cs typeface="Cambria"/>
              </a:endParaRPr>
            </a:p>
          </p:txBody>
        </p:sp>
        <p:sp>
          <p:nvSpPr>
            <p:cNvPr id="20" name="TextBox 19"/>
            <p:cNvSpPr txBox="1"/>
            <p:nvPr/>
          </p:nvSpPr>
          <p:spPr>
            <a:xfrm>
              <a:off x="685800" y="3429000"/>
              <a:ext cx="685800" cy="646331"/>
            </a:xfrm>
            <a:prstGeom prst="rect">
              <a:avLst/>
            </a:prstGeom>
            <a:noFill/>
          </p:spPr>
          <p:txBody>
            <a:bodyPr wrap="square" rtlCol="0">
              <a:spAutoFit/>
            </a:bodyPr>
            <a:lstStyle/>
            <a:p>
              <a:r>
                <a:rPr lang="en-US" sz="3600" dirty="0" smtClean="0">
                  <a:latin typeface="Cambria"/>
                  <a:cs typeface="Cambria"/>
                </a:rPr>
                <a:t>2. </a:t>
              </a:r>
              <a:endParaRPr lang="en-US" sz="3600" dirty="0">
                <a:latin typeface="Cambria"/>
                <a:cs typeface="Cambria"/>
              </a:endParaRPr>
            </a:p>
          </p:txBody>
        </p:sp>
        <p:sp>
          <p:nvSpPr>
            <p:cNvPr id="23" name="TextBox 22"/>
            <p:cNvSpPr txBox="1"/>
            <p:nvPr/>
          </p:nvSpPr>
          <p:spPr>
            <a:xfrm>
              <a:off x="685800" y="4038600"/>
              <a:ext cx="685800" cy="646331"/>
            </a:xfrm>
            <a:prstGeom prst="rect">
              <a:avLst/>
            </a:prstGeom>
            <a:noFill/>
          </p:spPr>
          <p:txBody>
            <a:bodyPr wrap="square" rtlCol="0">
              <a:spAutoFit/>
            </a:bodyPr>
            <a:lstStyle/>
            <a:p>
              <a:r>
                <a:rPr lang="en-US" sz="3600" dirty="0" smtClean="0">
                  <a:latin typeface="Cambria"/>
                  <a:cs typeface="Cambria"/>
                </a:rPr>
                <a:t>3. </a:t>
              </a:r>
              <a:endParaRPr lang="en-US" sz="3600" dirty="0">
                <a:latin typeface="Cambria"/>
                <a:cs typeface="Cambria"/>
              </a:endParaRPr>
            </a:p>
          </p:txBody>
        </p:sp>
      </p:grpSp>
      <p:sp>
        <p:nvSpPr>
          <p:cNvPr id="24" name="TextBox 23"/>
          <p:cNvSpPr txBox="1"/>
          <p:nvPr/>
        </p:nvSpPr>
        <p:spPr>
          <a:xfrm>
            <a:off x="7010400" y="2667000"/>
            <a:ext cx="685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t>24 </a:t>
            </a:r>
            <a:endParaRPr lang="en-US" sz="3600" b="1" dirty="0"/>
          </a:p>
        </p:txBody>
      </p:sp>
      <p:sp>
        <p:nvSpPr>
          <p:cNvPr id="25" name="TextBox 24"/>
          <p:cNvSpPr txBox="1"/>
          <p:nvPr/>
        </p:nvSpPr>
        <p:spPr>
          <a:xfrm>
            <a:off x="7010400" y="3429000"/>
            <a:ext cx="685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t>35 </a:t>
            </a:r>
            <a:endParaRPr lang="en-US" sz="3600" b="1" dirty="0"/>
          </a:p>
        </p:txBody>
      </p:sp>
      <p:sp>
        <p:nvSpPr>
          <p:cNvPr id="26" name="TextBox 25"/>
          <p:cNvSpPr txBox="1"/>
          <p:nvPr/>
        </p:nvSpPr>
        <p:spPr>
          <a:xfrm>
            <a:off x="7010400" y="4191000"/>
            <a:ext cx="685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t>32 </a:t>
            </a:r>
            <a:endParaRPr lang="en-US" sz="3600" b="1" dirty="0"/>
          </a:p>
        </p:txBody>
      </p:sp>
      <p:sp>
        <p:nvSpPr>
          <p:cNvPr id="29" name="Agenda Link">
            <a:hlinkClick r:id="rId14" action="ppaction://hlinksldjump"/>
          </p:cNvPr>
          <p:cNvSpPr txBox="1"/>
          <p:nvPr/>
        </p:nvSpPr>
        <p:spPr>
          <a:xfrm>
            <a:off x="2809240" y="6016625"/>
            <a:ext cx="1016000" cy="419100"/>
          </a:xfrm>
          <a:prstGeom prst="rect">
            <a:avLst/>
          </a:prstGeom>
        </p:spPr>
        <p:txBody>
          <a:bodyPr wrap="none" anchor="ctr">
            <a:normAutofit/>
          </a:bodyPr>
          <a:lstStyle/>
          <a:p>
            <a:pPr fontAlgn="auto">
              <a:spcAft>
                <a:spcPts val="0"/>
              </a:spcAft>
              <a:defRPr/>
            </a:pPr>
            <a:r>
              <a:rPr lang="en-US" b="1" u="sng" dirty="0" smtClean="0">
                <a:solidFill>
                  <a:schemeClr val="bg1"/>
                </a:solidFill>
                <a:latin typeface="Perpetua" pitchFamily="18" charset="0"/>
                <a:ea typeface="+mj-ea"/>
                <a:cs typeface="+mj-cs"/>
              </a:rPr>
              <a:t>Scaffold</a:t>
            </a:r>
            <a:endParaRPr lang="en-US" b="1" u="sng" dirty="0">
              <a:solidFill>
                <a:schemeClr val="bg1"/>
              </a:solidFill>
              <a:latin typeface="Perpetua" pitchFamily="18" charset="0"/>
              <a:ea typeface="+mj-ea"/>
              <a:cs typeface="+mj-cs"/>
            </a:endParaRPr>
          </a:p>
        </p:txBody>
      </p:sp>
      <p:pic>
        <p:nvPicPr>
          <p:cNvPr id="28" name="Picture 27">
            <a:hlinkClick r:id="rId15" action="ppaction://hlinksldjump"/>
          </p:cNvPr>
          <p:cNvPicPr>
            <a:picLocks noChangeAspect="1"/>
          </p:cNvPicPr>
          <p:nvPr/>
        </p:nvPicPr>
        <p:blipFill>
          <a:blip r:embed="rId16"/>
          <a:stretch>
            <a:fillRect/>
          </a:stretch>
        </p:blipFill>
        <p:spPr>
          <a:xfrm>
            <a:off x="3962400" y="6016625"/>
            <a:ext cx="1238950" cy="4603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slide(fromBottom)">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12" presetClass="entr" presetSubtype="4"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lide(fromBottom)">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slide(fromBottom)">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1" name="Objective Background"/>
          <p:cNvSpPr>
            <a:spLocks noChangeArrowheads="1"/>
          </p:cNvSpPr>
          <p:nvPr/>
        </p:nvSpPr>
        <p:spPr bwMode="auto">
          <a:xfrm>
            <a:off x="228600" y="533400"/>
            <a:ext cx="8686800" cy="1033463"/>
          </a:xfrm>
          <a:prstGeom prst="roundRect">
            <a:avLst>
              <a:gd name="adj" fmla="val 25000"/>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sz="2000" b="1">
              <a:solidFill>
                <a:srgbClr val="FFFF00"/>
              </a:solidFill>
            </a:endParaRPr>
          </a:p>
        </p:txBody>
      </p:sp>
      <p:sp>
        <p:nvSpPr>
          <p:cNvPr id="19459" name="Page Title"/>
          <p:cNvSpPr>
            <a:spLocks noGrp="1"/>
          </p:cNvSpPr>
          <p:nvPr>
            <p:ph type="title" idx="4294967295"/>
          </p:nvPr>
        </p:nvSpPr>
        <p:spPr>
          <a:xfrm>
            <a:off x="152400" y="0"/>
            <a:ext cx="8229600" cy="639763"/>
          </a:xfrm>
        </p:spPr>
        <p:txBody>
          <a:bodyPr/>
          <a:lstStyle/>
          <a:p>
            <a:pPr algn="l"/>
            <a:r>
              <a:rPr lang="en-US" sz="3200" b="1" dirty="0" smtClean="0">
                <a:solidFill>
                  <a:schemeClr val="bg1"/>
                </a:solidFill>
                <a:ea typeface="ＭＳ Ｐゴシック" charset="-128"/>
              </a:rPr>
              <a:t>Warm Up</a:t>
            </a:r>
          </a:p>
        </p:txBody>
      </p:sp>
      <p:sp>
        <p:nvSpPr>
          <p:cNvPr id="30723" name="White Background"/>
          <p:cNvSpPr>
            <a:spLocks noChangeArrowheads="1"/>
          </p:cNvSpPr>
          <p:nvPr/>
        </p:nvSpPr>
        <p:spPr bwMode="auto">
          <a:xfrm>
            <a:off x="160338" y="1643063"/>
            <a:ext cx="8686800" cy="4373562"/>
          </a:xfrm>
          <a:prstGeom prst="roundRect">
            <a:avLst>
              <a:gd name="adj" fmla="val 7954"/>
            </a:avLst>
          </a:prstGeom>
          <a:solidFill>
            <a:schemeClr val="bg1">
              <a:lumMod val="95000"/>
            </a:schemeClr>
          </a:solidFill>
          <a:ln w="38100">
            <a:solidFill>
              <a:schemeClr val="accent1">
                <a:lumMod val="50000"/>
              </a:schemeClr>
            </a:solidFill>
            <a:round/>
            <a:headEnd/>
            <a:tailEnd/>
          </a:ln>
        </p:spPr>
        <p:txBody>
          <a:bodyPr wrap="none" anchor="ctr"/>
          <a:lstStyle/>
          <a:p>
            <a:pPr>
              <a:defRPr/>
            </a:pPr>
            <a:endParaRPr lang="en-US"/>
          </a:p>
        </p:txBody>
      </p:sp>
      <p:sp>
        <p:nvSpPr>
          <p:cNvPr id="5" name="Objective"/>
          <p:cNvSpPr txBox="1"/>
          <p:nvPr/>
        </p:nvSpPr>
        <p:spPr>
          <a:xfrm>
            <a:off x="296863" y="685800"/>
            <a:ext cx="8550275" cy="711200"/>
          </a:xfrm>
          <a:prstGeom prst="rect">
            <a:avLst/>
          </a:prstGeom>
        </p:spPr>
        <p:txBody>
          <a:bodyPr anchor="ctr">
            <a:noAutofit/>
          </a:bodyPr>
          <a:lstStyle/>
          <a:p>
            <a:pPr fontAlgn="auto">
              <a:spcAft>
                <a:spcPts val="0"/>
              </a:spcAft>
              <a:defRPr/>
            </a:pPr>
            <a:r>
              <a:rPr lang="en-US" sz="2000" b="1" i="1" dirty="0" smtClean="0">
                <a:cs typeface="Arial" charset="0"/>
              </a:rPr>
              <a:t>OBJECTIVE: </a:t>
            </a:r>
            <a:r>
              <a:rPr lang="en-US" sz="2000" i="1" dirty="0" smtClean="0"/>
              <a:t>Students will be able to identify when two expressions are equivalent. </a:t>
            </a:r>
          </a:p>
          <a:p>
            <a:pPr fontAlgn="auto">
              <a:spcAft>
                <a:spcPts val="0"/>
              </a:spcAft>
              <a:defRPr/>
            </a:pPr>
            <a:r>
              <a:rPr lang="en-US" sz="2000" b="1" i="1" dirty="0" smtClean="0"/>
              <a:t>Language Objective</a:t>
            </a:r>
            <a:r>
              <a:rPr lang="en-US" sz="2000" i="1" dirty="0" smtClean="0"/>
              <a:t>:  Students will be able to explain in writing why two expressions are equivalent. </a:t>
            </a:r>
            <a:endParaRPr lang="en-US" sz="2000" i="1" dirty="0"/>
          </a:p>
        </p:txBody>
      </p:sp>
      <p:sp>
        <p:nvSpPr>
          <p:cNvPr id="6" name="Agenda Link">
            <a:hlinkClick r:id="rId4" action="ppaction://hlinksldjump"/>
          </p:cNvPr>
          <p:cNvSpPr txBox="1"/>
          <p:nvPr/>
        </p:nvSpPr>
        <p:spPr>
          <a:xfrm>
            <a:off x="7696200" y="6016625"/>
            <a:ext cx="1016000" cy="419100"/>
          </a:xfrm>
          <a:prstGeom prst="rect">
            <a:avLst/>
          </a:prstGeom>
        </p:spPr>
        <p:txBody>
          <a:bodyPr wrap="none" anchor="ctr">
            <a:normAutofit/>
          </a:bodyPr>
          <a:lstStyle/>
          <a:p>
            <a:pPr fontAlgn="auto">
              <a:spcAft>
                <a:spcPts val="0"/>
              </a:spcAft>
              <a:defRPr/>
            </a:pPr>
            <a:r>
              <a:rPr lang="en-US" b="1" dirty="0">
                <a:solidFill>
                  <a:schemeClr val="bg1"/>
                </a:solidFill>
                <a:latin typeface="Perpetua" pitchFamily="18" charset="0"/>
                <a:ea typeface="+mj-ea"/>
                <a:cs typeface="+mj-cs"/>
              </a:rPr>
              <a:t>Agenda</a:t>
            </a:r>
          </a:p>
        </p:txBody>
      </p:sp>
      <p:sp>
        <p:nvSpPr>
          <p:cNvPr id="19463" name="Slide Number Placeholder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ＭＳ Ｐゴシック" charset="-128"/>
              </a:defRPr>
            </a:lvl1pPr>
            <a:lvl2pPr marL="742950" indent="-285750" eaLnBrk="0" hangingPunct="0">
              <a:defRPr>
                <a:solidFill>
                  <a:schemeClr val="tx1"/>
                </a:solidFill>
                <a:latin typeface="Calibri" charset="0"/>
                <a:ea typeface="ＭＳ Ｐゴシック" charset="-128"/>
              </a:defRPr>
            </a:lvl2pPr>
            <a:lvl3pPr marL="1143000" indent="-228600" eaLnBrk="0" hangingPunct="0">
              <a:defRPr>
                <a:solidFill>
                  <a:schemeClr val="tx1"/>
                </a:solidFill>
                <a:latin typeface="Calibri" charset="0"/>
                <a:ea typeface="ＭＳ Ｐゴシック" charset="-128"/>
              </a:defRPr>
            </a:lvl3pPr>
            <a:lvl4pPr marL="1600200" indent="-228600" eaLnBrk="0" hangingPunct="0">
              <a:defRPr>
                <a:solidFill>
                  <a:schemeClr val="tx1"/>
                </a:solidFill>
                <a:latin typeface="Calibri" charset="0"/>
                <a:ea typeface="ＭＳ Ｐゴシック" charset="-128"/>
              </a:defRPr>
            </a:lvl4pPr>
            <a:lvl5pPr marL="2057400" indent="-228600" eaLnBrk="0" hangingPunct="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ctr" eaLnBrk="1" hangingPunct="1"/>
            <a:fld id="{CB77F40D-E1E8-4A4A-AC88-67350DD906E5}" type="slidenum">
              <a:rPr lang="en-US" smtClean="0">
                <a:solidFill>
                  <a:schemeClr val="bg1"/>
                </a:solidFill>
              </a:rPr>
              <a:pPr algn="ctr" eaLnBrk="1" hangingPunct="1"/>
              <a:t>9</a:t>
            </a:fld>
            <a:endParaRPr lang="en-US" smtClean="0">
              <a:solidFill>
                <a:schemeClr val="bg1"/>
              </a:solidFill>
            </a:endParaRPr>
          </a:p>
        </p:txBody>
      </p:sp>
      <p:grpSp>
        <p:nvGrpSpPr>
          <p:cNvPr id="2" name="Group 7"/>
          <p:cNvGrpSpPr>
            <a:grpSpLocks/>
          </p:cNvGrpSpPr>
          <p:nvPr/>
        </p:nvGrpSpPr>
        <p:grpSpPr bwMode="auto">
          <a:xfrm>
            <a:off x="609600" y="6413500"/>
            <a:ext cx="7402513" cy="387350"/>
            <a:chOff x="609600" y="6414018"/>
            <a:chExt cx="7401771" cy="386725"/>
          </a:xfrm>
        </p:grpSpPr>
        <p:pic>
          <p:nvPicPr>
            <p:cNvPr id="19465" name="Picture 8" desc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6419332"/>
              <a:ext cx="1828800" cy="369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9" descr="red.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6847" flipV="1">
              <a:off x="6182571" y="6414018"/>
              <a:ext cx="1828800" cy="3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10" descr="black.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600" y="6435574"/>
              <a:ext cx="1828800" cy="36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11"/>
          <p:cNvSpPr txBox="1"/>
          <p:nvPr/>
        </p:nvSpPr>
        <p:spPr>
          <a:xfrm>
            <a:off x="457200" y="1752600"/>
            <a:ext cx="8389938" cy="584776"/>
          </a:xfrm>
          <a:prstGeom prst="rect">
            <a:avLst/>
          </a:prstGeom>
          <a:noFill/>
        </p:spPr>
        <p:txBody>
          <a:bodyPr wrap="square" rtlCol="0">
            <a:spAutoFit/>
          </a:bodyPr>
          <a:lstStyle/>
          <a:p>
            <a:r>
              <a:rPr lang="en-US" sz="3200" b="1" dirty="0" smtClean="0">
                <a:latin typeface="Cambria"/>
                <a:cs typeface="Cambria"/>
              </a:rPr>
              <a:t>Evaluate the following expressions.</a:t>
            </a:r>
            <a:endParaRPr lang="en-US" sz="3200" b="1" dirty="0">
              <a:latin typeface="Cambria"/>
              <a:cs typeface="Cambria"/>
            </a:endParaRPr>
          </a:p>
        </p:txBody>
      </p:sp>
      <p:graphicFrame>
        <p:nvGraphicFramePr>
          <p:cNvPr id="13" name="Object 12"/>
          <p:cNvGraphicFramePr>
            <a:graphicFrameLocks noChangeAspect="1"/>
          </p:cNvGraphicFramePr>
          <p:nvPr/>
        </p:nvGraphicFramePr>
        <p:xfrm>
          <a:off x="975360" y="2401669"/>
          <a:ext cx="1463040" cy="457200"/>
        </p:xfrm>
        <a:graphic>
          <a:graphicData uri="http://schemas.openxmlformats.org/presentationml/2006/ole">
            <mc:AlternateContent xmlns:mc="http://schemas.openxmlformats.org/markup-compatibility/2006">
              <mc:Choice xmlns:v="urn:schemas-microsoft-com:vml" Requires="v">
                <p:oleObj spid="_x0000_s172070" name="Equation" r:id="rId8" imgW="406400" imgH="127000" progId="Equation.3">
                  <p:embed/>
                </p:oleObj>
              </mc:Choice>
              <mc:Fallback>
                <p:oleObj name="Equation" r:id="rId8" imgW="406400" imgH="12700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75360" y="2401669"/>
                        <a:ext cx="146304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3" name="Object 3"/>
          <p:cNvGraphicFramePr>
            <a:graphicFrameLocks noChangeAspect="1"/>
          </p:cNvGraphicFramePr>
          <p:nvPr/>
        </p:nvGraphicFramePr>
        <p:xfrm>
          <a:off x="3886200" y="2374900"/>
          <a:ext cx="1830387" cy="547688"/>
        </p:xfrm>
        <a:graphic>
          <a:graphicData uri="http://schemas.openxmlformats.org/presentationml/2006/ole">
            <mc:AlternateContent xmlns:mc="http://schemas.openxmlformats.org/markup-compatibility/2006">
              <mc:Choice xmlns:v="urn:schemas-microsoft-com:vml" Requires="v">
                <p:oleObj spid="_x0000_s172071" name="Equation" r:id="rId10" imgW="508000" imgH="152400" progId="Equation.3">
                  <p:embed/>
                </p:oleObj>
              </mc:Choice>
              <mc:Fallback>
                <p:oleObj name="Equation" r:id="rId10" imgW="508000" imgH="152400" progId="Equation.3">
                  <p:embed/>
                  <p:pic>
                    <p:nvPicPr>
                      <p:cNvPr id="0"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6200" y="2374900"/>
                        <a:ext cx="1830387"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844" name="Object 4"/>
          <p:cNvGraphicFramePr>
            <a:graphicFrameLocks noChangeAspect="1"/>
          </p:cNvGraphicFramePr>
          <p:nvPr/>
        </p:nvGraphicFramePr>
        <p:xfrm>
          <a:off x="6902450" y="2362200"/>
          <a:ext cx="1784350" cy="593725"/>
        </p:xfrm>
        <a:graphic>
          <a:graphicData uri="http://schemas.openxmlformats.org/presentationml/2006/ole">
            <mc:AlternateContent xmlns:mc="http://schemas.openxmlformats.org/markup-compatibility/2006">
              <mc:Choice xmlns:v="urn:schemas-microsoft-com:vml" Requires="v">
                <p:oleObj spid="_x0000_s172072" name="Equation" r:id="rId12" imgW="495300" imgH="165100" progId="Equation.3">
                  <p:embed/>
                </p:oleObj>
              </mc:Choice>
              <mc:Fallback>
                <p:oleObj name="Equation" r:id="rId12" imgW="495300" imgH="165100" progId="Equation.3">
                  <p:embed/>
                  <p:pic>
                    <p:nvPicPr>
                      <p:cNvPr id="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902450" y="2362200"/>
                        <a:ext cx="178435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81000" y="2286000"/>
            <a:ext cx="685800" cy="646331"/>
          </a:xfrm>
          <a:prstGeom prst="rect">
            <a:avLst/>
          </a:prstGeom>
          <a:noFill/>
        </p:spPr>
        <p:txBody>
          <a:bodyPr wrap="square" rtlCol="0">
            <a:spAutoFit/>
          </a:bodyPr>
          <a:lstStyle/>
          <a:p>
            <a:r>
              <a:rPr lang="en-US" sz="3600" dirty="0" smtClean="0">
                <a:latin typeface="Cambria"/>
                <a:cs typeface="Cambria"/>
              </a:rPr>
              <a:t>1. </a:t>
            </a:r>
            <a:endParaRPr lang="en-US" sz="3600" dirty="0">
              <a:latin typeface="Cambria"/>
              <a:cs typeface="Cambria"/>
            </a:endParaRPr>
          </a:p>
        </p:txBody>
      </p:sp>
      <p:sp>
        <p:nvSpPr>
          <p:cNvPr id="20" name="TextBox 19"/>
          <p:cNvSpPr txBox="1"/>
          <p:nvPr/>
        </p:nvSpPr>
        <p:spPr>
          <a:xfrm>
            <a:off x="3276600" y="2286000"/>
            <a:ext cx="685800" cy="646331"/>
          </a:xfrm>
          <a:prstGeom prst="rect">
            <a:avLst/>
          </a:prstGeom>
          <a:noFill/>
        </p:spPr>
        <p:txBody>
          <a:bodyPr wrap="square" rtlCol="0">
            <a:spAutoFit/>
          </a:bodyPr>
          <a:lstStyle/>
          <a:p>
            <a:r>
              <a:rPr lang="en-US" sz="3600" dirty="0" smtClean="0">
                <a:latin typeface="Cambria"/>
                <a:cs typeface="Cambria"/>
              </a:rPr>
              <a:t>2. </a:t>
            </a:r>
            <a:endParaRPr lang="en-US" sz="3600" dirty="0">
              <a:latin typeface="Cambria"/>
              <a:cs typeface="Cambria"/>
            </a:endParaRPr>
          </a:p>
        </p:txBody>
      </p:sp>
      <p:sp>
        <p:nvSpPr>
          <p:cNvPr id="23" name="TextBox 22"/>
          <p:cNvSpPr txBox="1"/>
          <p:nvPr/>
        </p:nvSpPr>
        <p:spPr>
          <a:xfrm>
            <a:off x="6324600" y="2261969"/>
            <a:ext cx="685800" cy="646331"/>
          </a:xfrm>
          <a:prstGeom prst="rect">
            <a:avLst/>
          </a:prstGeom>
          <a:noFill/>
        </p:spPr>
        <p:txBody>
          <a:bodyPr wrap="square" rtlCol="0">
            <a:spAutoFit/>
          </a:bodyPr>
          <a:lstStyle/>
          <a:p>
            <a:r>
              <a:rPr lang="en-US" sz="3600" dirty="0" smtClean="0">
                <a:latin typeface="Cambria"/>
                <a:cs typeface="Cambria"/>
              </a:rPr>
              <a:t>3. </a:t>
            </a:r>
            <a:endParaRPr lang="en-US" sz="3600" dirty="0">
              <a:latin typeface="Cambria"/>
              <a:cs typeface="Cambria"/>
            </a:endParaRPr>
          </a:p>
        </p:txBody>
      </p:sp>
      <p:graphicFrame>
        <p:nvGraphicFramePr>
          <p:cNvPr id="147461" name="Object 5"/>
          <p:cNvGraphicFramePr>
            <a:graphicFrameLocks noChangeAspect="1"/>
          </p:cNvGraphicFramePr>
          <p:nvPr/>
        </p:nvGraphicFramePr>
        <p:xfrm>
          <a:off x="731838" y="3382963"/>
          <a:ext cx="1692275" cy="457200"/>
        </p:xfrm>
        <a:graphic>
          <a:graphicData uri="http://schemas.openxmlformats.org/presentationml/2006/ole">
            <mc:AlternateContent xmlns:mc="http://schemas.openxmlformats.org/markup-compatibility/2006">
              <mc:Choice xmlns:v="urn:schemas-microsoft-com:vml" Requires="v">
                <p:oleObj spid="_x0000_s172073" name="Equation" r:id="rId14" imgW="495300" imgH="152400" progId="Equation.3">
                  <p:embed/>
                </p:oleObj>
              </mc:Choice>
              <mc:Fallback>
                <p:oleObj name="Equation" r:id="rId14" imgW="495300" imgH="152400" progId="Equation.3">
                  <p:embed/>
                  <p:pic>
                    <p:nvPicPr>
                      <p:cNvPr id="0"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838" y="3382963"/>
                        <a:ext cx="16922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63" name="Object 7"/>
          <p:cNvGraphicFramePr>
            <a:graphicFrameLocks noChangeAspect="1"/>
          </p:cNvGraphicFramePr>
          <p:nvPr/>
        </p:nvGraphicFramePr>
        <p:xfrm>
          <a:off x="1092200" y="4038600"/>
          <a:ext cx="1373187" cy="457200"/>
        </p:xfrm>
        <a:graphic>
          <a:graphicData uri="http://schemas.openxmlformats.org/presentationml/2006/ole">
            <mc:AlternateContent xmlns:mc="http://schemas.openxmlformats.org/markup-compatibility/2006">
              <mc:Choice xmlns:v="urn:schemas-microsoft-com:vml" Requires="v">
                <p:oleObj spid="_x0000_s172074" name="Equation" r:id="rId16" imgW="381000" imgH="127000" progId="Equation.3">
                  <p:embed/>
                </p:oleObj>
              </mc:Choice>
              <mc:Fallback>
                <p:oleObj name="Equation" r:id="rId16" imgW="381000" imgH="127000" progId="Equation.3">
                  <p:embed/>
                  <p:pic>
                    <p:nvPicPr>
                      <p:cNvPr id="0" name="Picture 6"/>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92200" y="4038600"/>
                        <a:ext cx="137318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65" name="Object 9"/>
          <p:cNvGraphicFramePr>
            <a:graphicFrameLocks noChangeAspect="1"/>
          </p:cNvGraphicFramePr>
          <p:nvPr/>
        </p:nvGraphicFramePr>
        <p:xfrm>
          <a:off x="3884612" y="3338512"/>
          <a:ext cx="1830388" cy="547688"/>
        </p:xfrm>
        <a:graphic>
          <a:graphicData uri="http://schemas.openxmlformats.org/presentationml/2006/ole">
            <mc:AlternateContent xmlns:mc="http://schemas.openxmlformats.org/markup-compatibility/2006">
              <mc:Choice xmlns:v="urn:schemas-microsoft-com:vml" Requires="v">
                <p:oleObj spid="_x0000_s172075" name="Equation" r:id="rId18" imgW="508000" imgH="152400" progId="Equation.3">
                  <p:embed/>
                </p:oleObj>
              </mc:Choice>
              <mc:Fallback>
                <p:oleObj name="Equation" r:id="rId18" imgW="508000" imgH="152400" progId="Equation.3">
                  <p:embed/>
                  <p:pic>
                    <p:nvPicPr>
                      <p:cNvPr id="0" name="Picture 7"/>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84612" y="3338512"/>
                        <a:ext cx="1830388"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66" name="Object 10"/>
          <p:cNvGraphicFramePr>
            <a:graphicFrameLocks noChangeAspect="1"/>
          </p:cNvGraphicFramePr>
          <p:nvPr/>
        </p:nvGraphicFramePr>
        <p:xfrm>
          <a:off x="4267200" y="4038600"/>
          <a:ext cx="1052512" cy="547688"/>
        </p:xfrm>
        <a:graphic>
          <a:graphicData uri="http://schemas.openxmlformats.org/presentationml/2006/ole">
            <mc:AlternateContent xmlns:mc="http://schemas.openxmlformats.org/markup-compatibility/2006">
              <mc:Choice xmlns:v="urn:schemas-microsoft-com:vml" Requires="v">
                <p:oleObj spid="_x0000_s172076" name="Equation" r:id="rId20" imgW="292100" imgH="152400" progId="Equation.3">
                  <p:embed/>
                </p:oleObj>
              </mc:Choice>
              <mc:Fallback>
                <p:oleObj name="Equation" r:id="rId20" imgW="292100" imgH="152400" progId="Equation.3">
                  <p:embed/>
                  <p:pic>
                    <p:nvPicPr>
                      <p:cNvPr id="0" name="Picture 8"/>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267200" y="4038600"/>
                        <a:ext cx="1052512"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68" name="Object 12"/>
          <p:cNvGraphicFramePr>
            <a:graphicFrameLocks noChangeAspect="1"/>
          </p:cNvGraphicFramePr>
          <p:nvPr/>
        </p:nvGraphicFramePr>
        <p:xfrm>
          <a:off x="6367462" y="3298825"/>
          <a:ext cx="2471738" cy="547688"/>
        </p:xfrm>
        <a:graphic>
          <a:graphicData uri="http://schemas.openxmlformats.org/presentationml/2006/ole">
            <mc:AlternateContent xmlns:mc="http://schemas.openxmlformats.org/markup-compatibility/2006">
              <mc:Choice xmlns:v="urn:schemas-microsoft-com:vml" Requires="v">
                <p:oleObj spid="_x0000_s172077" name="Equation" r:id="rId22" imgW="685800" imgH="152400" progId="Equation.3">
                  <p:embed/>
                </p:oleObj>
              </mc:Choice>
              <mc:Fallback>
                <p:oleObj name="Equation" r:id="rId22" imgW="685800" imgH="152400" progId="Equation.3">
                  <p:embed/>
                  <p:pic>
                    <p:nvPicPr>
                      <p:cNvPr id="0" name="Picture 9"/>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367462" y="3298825"/>
                        <a:ext cx="2471738" cy="5476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7470" name="Object 14"/>
          <p:cNvGraphicFramePr>
            <a:graphicFrameLocks noChangeAspect="1"/>
          </p:cNvGraphicFramePr>
          <p:nvPr/>
        </p:nvGraphicFramePr>
        <p:xfrm>
          <a:off x="6781800" y="3994150"/>
          <a:ext cx="1647825" cy="455613"/>
        </p:xfrm>
        <a:graphic>
          <a:graphicData uri="http://schemas.openxmlformats.org/presentationml/2006/ole">
            <mc:AlternateContent xmlns:mc="http://schemas.openxmlformats.org/markup-compatibility/2006">
              <mc:Choice xmlns:v="urn:schemas-microsoft-com:vml" Requires="v">
                <p:oleObj spid="_x0000_s172078" name="Equation" r:id="rId24" imgW="457200" imgH="127000" progId="Equation.3">
                  <p:embed/>
                </p:oleObj>
              </mc:Choice>
              <mc:Fallback>
                <p:oleObj name="Equation" r:id="rId24" imgW="457200" imgH="127000" progId="Equation.3">
                  <p:embed/>
                  <p:pic>
                    <p:nvPicPr>
                      <p:cNvPr id="0" name="Picture 10"/>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6781800" y="3994150"/>
                        <a:ext cx="1647825" cy="455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 name="TextBox 36"/>
          <p:cNvSpPr txBox="1"/>
          <p:nvPr/>
        </p:nvSpPr>
        <p:spPr>
          <a:xfrm>
            <a:off x="1524000" y="4649788"/>
            <a:ext cx="685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t>24 </a:t>
            </a:r>
            <a:endParaRPr lang="en-US" sz="3600" b="1" dirty="0"/>
          </a:p>
        </p:txBody>
      </p:sp>
      <p:sp>
        <p:nvSpPr>
          <p:cNvPr id="38" name="TextBox 37"/>
          <p:cNvSpPr txBox="1"/>
          <p:nvPr/>
        </p:nvSpPr>
        <p:spPr>
          <a:xfrm>
            <a:off x="4495800" y="4636869"/>
            <a:ext cx="685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t>35 </a:t>
            </a:r>
            <a:endParaRPr lang="en-US" sz="3600" b="1" dirty="0"/>
          </a:p>
        </p:txBody>
      </p:sp>
      <p:sp>
        <p:nvSpPr>
          <p:cNvPr id="39" name="TextBox 38"/>
          <p:cNvSpPr txBox="1"/>
          <p:nvPr/>
        </p:nvSpPr>
        <p:spPr>
          <a:xfrm>
            <a:off x="7260503" y="4597400"/>
            <a:ext cx="685800"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3600" b="1" dirty="0" smtClean="0"/>
              <a:t>32 </a:t>
            </a:r>
            <a:endParaRPr lang="en-US" sz="3600" b="1" dirty="0"/>
          </a:p>
        </p:txBody>
      </p:sp>
      <p:sp>
        <p:nvSpPr>
          <p:cNvPr id="40" name="Agenda Link">
            <a:hlinkClick r:id="rId26" action="ppaction://hlinksldjump"/>
          </p:cNvPr>
          <p:cNvSpPr txBox="1"/>
          <p:nvPr/>
        </p:nvSpPr>
        <p:spPr>
          <a:xfrm>
            <a:off x="2768600" y="6037823"/>
            <a:ext cx="1016000" cy="419100"/>
          </a:xfrm>
          <a:prstGeom prst="rect">
            <a:avLst/>
          </a:prstGeom>
        </p:spPr>
        <p:txBody>
          <a:bodyPr wrap="none" anchor="ctr">
            <a:normAutofit fontScale="70000" lnSpcReduction="20000"/>
          </a:bodyPr>
          <a:lstStyle/>
          <a:p>
            <a:pPr fontAlgn="auto">
              <a:spcAft>
                <a:spcPts val="0"/>
              </a:spcAft>
              <a:defRPr/>
            </a:pPr>
            <a:r>
              <a:rPr lang="en-US" b="1" u="sng" dirty="0" smtClean="0">
                <a:solidFill>
                  <a:schemeClr val="bg1"/>
                </a:solidFill>
                <a:latin typeface="Perpetua" pitchFamily="18" charset="0"/>
                <a:ea typeface="+mj-ea"/>
                <a:cs typeface="+mj-cs"/>
              </a:rPr>
              <a:t>Distributive</a:t>
            </a:r>
          </a:p>
          <a:p>
            <a:pPr fontAlgn="auto">
              <a:spcAft>
                <a:spcPts val="0"/>
              </a:spcAft>
              <a:defRPr/>
            </a:pPr>
            <a:r>
              <a:rPr lang="en-US" b="1" u="sng" dirty="0" smtClean="0">
                <a:solidFill>
                  <a:schemeClr val="bg1"/>
                </a:solidFill>
                <a:latin typeface="Perpetua" pitchFamily="18" charset="0"/>
                <a:ea typeface="+mj-ea"/>
                <a:cs typeface="+mj-cs"/>
              </a:rPr>
              <a:t> Property</a:t>
            </a:r>
            <a:endParaRPr lang="en-US" b="1" u="sng" dirty="0">
              <a:solidFill>
                <a:schemeClr val="bg1"/>
              </a:solidFill>
              <a:latin typeface="Perpetua" pitchFamily="18"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7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slide(fromBottom)">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746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746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slide(fromBottom)">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746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74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slide(fromBottom)">
                                      <p:cBhvr>
                                        <p:cTn id="4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5346</TotalTime>
  <Words>6000</Words>
  <Application>Microsoft Office PowerPoint</Application>
  <PresentationFormat>On-screen Show (4:3)</PresentationFormat>
  <Paragraphs>594</Paragraphs>
  <Slides>32</Slides>
  <Notes>30</Notes>
  <HiddenSlides>16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Warm Up</vt:lpstr>
      <vt:lpstr>Warm Up</vt:lpstr>
      <vt:lpstr>Warm Up</vt:lpstr>
      <vt:lpstr>Agenda:</vt:lpstr>
      <vt:lpstr>PowerPoint Presentation</vt:lpstr>
      <vt:lpstr>Explore- Which Mathematical Statement is True?</vt:lpstr>
      <vt:lpstr>PowerPoint Presentation</vt:lpstr>
      <vt:lpstr>Summary- Which Mathematical Statement is True?</vt:lpstr>
      <vt:lpstr>PowerPoint Presentation</vt:lpstr>
      <vt:lpstr>PowerPoint Presentation</vt:lpstr>
      <vt:lpstr>PowerPoint Presentation</vt:lpstr>
      <vt:lpstr>PowerPoint Presentation</vt:lpstr>
      <vt:lpstr>PowerPoint Presentation</vt:lpstr>
      <vt:lpstr>PowerPoint Presentation</vt:lpstr>
      <vt:lpstr>Practice- Matching</vt:lpstr>
      <vt:lpstr>Assessment- Exit Slip</vt:lpstr>
      <vt:lpstr>1st Time Users of 21st Century Lessons</vt:lpstr>
      <vt:lpstr>1st Time Users of 21st Century Lessons</vt:lpstr>
      <vt:lpstr>1st Time Users of 21st Century Lessons</vt:lpstr>
      <vt:lpstr>1st Time Users of 21st Century Lessons</vt:lpstr>
      <vt:lpstr>1st Time Users of 21st Century Lessons</vt:lpstr>
      <vt:lpstr>1st Time Users of 21st Century Lessons</vt:lpstr>
      <vt:lpstr>1st Time Users of 21st Century Lessons</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Shane Ulrich</dc:creator>
  <cp:lastModifiedBy>Jenna Finnegan</cp:lastModifiedBy>
  <cp:revision>548</cp:revision>
  <dcterms:created xsi:type="dcterms:W3CDTF">2013-08-18T23:09:31Z</dcterms:created>
  <dcterms:modified xsi:type="dcterms:W3CDTF">2014-07-12T20:49:53Z</dcterms:modified>
</cp:coreProperties>
</file>