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81" r:id="rId2"/>
    <p:sldId id="280" r:id="rId3"/>
    <p:sldId id="274" r:id="rId4"/>
    <p:sldId id="261" r:id="rId5"/>
    <p:sldId id="262" r:id="rId6"/>
    <p:sldId id="287" r:id="rId7"/>
    <p:sldId id="283" r:id="rId8"/>
    <p:sldId id="263" r:id="rId9"/>
    <p:sldId id="268" r:id="rId10"/>
    <p:sldId id="284" r:id="rId11"/>
    <p:sldId id="285" r:id="rId12"/>
    <p:sldId id="278" r:id="rId13"/>
    <p:sldId id="286" r:id="rId14"/>
    <p:sldId id="288" r:id="rId15"/>
    <p:sldId id="28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5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55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55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55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55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CC"/>
    <a:srgbClr val="FF0000"/>
    <a:srgbClr val="FF33CC"/>
    <a:srgbClr val="66FF33"/>
    <a:srgbClr val="33CCCC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10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0D2D17-5CED-4AB7-AA8F-C0D22693F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2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29F0B-1BDA-4FE3-B869-8411A80436DA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473E1-B6D5-4139-B9E1-CBAB3DF2B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73E1-B6D5-4139-B9E1-CBAB3DF2B8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568" cy="4320"/>
              <a:chOff x="0" y="0"/>
              <a:chExt cx="5568" cy="4320"/>
            </a:xfrm>
          </p:grpSpPr>
          <p:grpSp>
            <p:nvGrpSpPr>
              <p:cNvPr id="9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3216" cy="3072"/>
                <a:chOff x="0" y="0"/>
                <a:chExt cx="2928" cy="2784"/>
              </a:xfrm>
            </p:grpSpPr>
            <p:sp>
              <p:nvSpPr>
                <p:cNvPr id="22" name="Oval 5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Oval 6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5" cy="230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Oval 7"/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68" cy="1822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Oval 8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9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Oval 9"/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3" cy="962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10"/>
              <p:cNvGrpSpPr>
                <a:grpSpLocks/>
              </p:cNvGrpSpPr>
              <p:nvPr userDrawn="1"/>
            </p:nvGrpSpPr>
            <p:grpSpPr bwMode="auto">
              <a:xfrm>
                <a:off x="2016" y="2016"/>
                <a:ext cx="2448" cy="2304"/>
                <a:chOff x="0" y="0"/>
                <a:chExt cx="2928" cy="2784"/>
              </a:xfrm>
            </p:grpSpPr>
            <p:sp>
              <p:nvSpPr>
                <p:cNvPr id="17" name="Oval 11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Oval 12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7" cy="2303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13"/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70" cy="1826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15"/>
                <p:cNvSpPr>
                  <a:spLocks noChangeArrowheads="1"/>
                </p:cNvSpPr>
                <p:nvPr userDrawn="1"/>
              </p:nvSpPr>
              <p:spPr bwMode="auto">
                <a:xfrm>
                  <a:off x="911" y="912"/>
                  <a:ext cx="1105" cy="958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6"/>
              <p:cNvGrpSpPr>
                <a:grpSpLocks/>
              </p:cNvGrpSpPr>
              <p:nvPr userDrawn="1"/>
            </p:nvGrpSpPr>
            <p:grpSpPr bwMode="auto">
              <a:xfrm>
                <a:off x="2832" y="96"/>
                <a:ext cx="2736" cy="2592"/>
                <a:chOff x="0" y="0"/>
                <a:chExt cx="2928" cy="2784"/>
              </a:xfrm>
            </p:grpSpPr>
            <p:sp>
              <p:nvSpPr>
                <p:cNvPr id="12" name="Oval 17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Oval 18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52" cy="2305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Oval 19"/>
                <p:cNvSpPr>
                  <a:spLocks noChangeArrowheads="1"/>
                </p:cNvSpPr>
                <p:nvPr userDrawn="1"/>
              </p:nvSpPr>
              <p:spPr bwMode="auto">
                <a:xfrm>
                  <a:off x="481" y="480"/>
                  <a:ext cx="1967" cy="182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Oval 20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7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Oval 21"/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4" cy="960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6" name="Line 22"/>
            <p:cNvSpPr>
              <a:spLocks noChangeShapeType="1"/>
            </p:cNvSpPr>
            <p:nvPr userDrawn="1"/>
          </p:nvSpPr>
          <p:spPr bwMode="auto">
            <a:xfrm flipH="1">
              <a:off x="0" y="1536"/>
              <a:ext cx="1584" cy="216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23"/>
            <p:cNvSpPr>
              <a:spLocks noChangeShapeType="1"/>
            </p:cNvSpPr>
            <p:nvPr userDrawn="1"/>
          </p:nvSpPr>
          <p:spPr bwMode="auto">
            <a:xfrm>
              <a:off x="4176" y="1392"/>
              <a:ext cx="1584" cy="1728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24"/>
            <p:cNvSpPr>
              <a:spLocks noChangeShapeType="1"/>
            </p:cNvSpPr>
            <p:nvPr userDrawn="1"/>
          </p:nvSpPr>
          <p:spPr bwMode="auto">
            <a:xfrm flipV="1">
              <a:off x="3216" y="0"/>
              <a:ext cx="240" cy="312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54DFBF63-BC98-412B-AC44-7530B0EBF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6F89-5786-4123-8A09-AA0378310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A5D7-65F1-42A4-A119-8B5ADFC07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2D6F-59BB-4C2E-91D8-487C72F28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C1748-BAC4-482D-9501-AA6EADE02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FD3E6-6B47-43CE-B30C-0C81F6ECA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04B8C-1BAC-4518-B20D-B4F19915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22F74-DEFF-4AC5-938D-5C77972FC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8595E-A310-4517-A0A9-D43F0B43D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76A22-D98D-4154-82E5-0C8CD0819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D2B0D-E498-474E-9257-EBAE12BD5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839200" cy="6858000"/>
            <a:chOff x="0" y="0"/>
            <a:chExt cx="5568" cy="4320"/>
          </a:xfrm>
        </p:grpSpPr>
        <p:grpSp>
          <p:nvGrpSpPr>
            <p:cNvPr id="410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3216" cy="3072"/>
              <a:chOff x="0" y="0"/>
              <a:chExt cx="2928" cy="2784"/>
            </a:xfrm>
          </p:grpSpPr>
          <p:sp>
            <p:nvSpPr>
              <p:cNvPr id="3076" name="Oval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" name="Oval 5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5" cy="230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68" cy="1822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9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0" name="Oval 8"/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3" cy="962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5" name="Group 9"/>
            <p:cNvGrpSpPr>
              <a:grpSpLocks/>
            </p:cNvGrpSpPr>
            <p:nvPr userDrawn="1"/>
          </p:nvGrpSpPr>
          <p:grpSpPr bwMode="auto">
            <a:xfrm>
              <a:off x="2016" y="2016"/>
              <a:ext cx="2448" cy="2304"/>
              <a:chOff x="0" y="0"/>
              <a:chExt cx="2928" cy="2784"/>
            </a:xfrm>
          </p:grpSpPr>
          <p:sp>
            <p:nvSpPr>
              <p:cNvPr id="3082" name="Oval 10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3" name="Oval 11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7" cy="2303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70" cy="1826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5" name="Oval 13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 userDrawn="1"/>
            </p:nvSpPr>
            <p:spPr bwMode="auto">
              <a:xfrm>
                <a:off x="911" y="912"/>
                <a:ext cx="1105" cy="958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106" name="Group 15"/>
            <p:cNvGrpSpPr>
              <a:grpSpLocks/>
            </p:cNvGrpSpPr>
            <p:nvPr userDrawn="1"/>
          </p:nvGrpSpPr>
          <p:grpSpPr bwMode="auto">
            <a:xfrm>
              <a:off x="2832" y="96"/>
              <a:ext cx="2736" cy="2592"/>
              <a:chOff x="0" y="0"/>
              <a:chExt cx="2928" cy="2784"/>
            </a:xfrm>
          </p:grpSpPr>
          <p:sp>
            <p:nvSpPr>
              <p:cNvPr id="3088" name="Oval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52" cy="230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 userDrawn="1"/>
            </p:nvSpPr>
            <p:spPr bwMode="auto">
              <a:xfrm>
                <a:off x="481" y="480"/>
                <a:ext cx="1967" cy="182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7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4" cy="960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09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pPr>
              <a:defRPr/>
            </a:pPr>
            <a:fld id="{A372137A-DB7F-4F15-9571-0C3FCFD5C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820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7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Courier New"/>
                          <a:ea typeface="Calibri"/>
                          <a:cs typeface="Times New Roman"/>
                        </a:rPr>
                        <a:t>LEARNING</a:t>
                      </a:r>
                      <a:r>
                        <a:rPr lang="en-US" sz="1800" b="1" baseline="0" dirty="0" smtClean="0">
                          <a:latin typeface="Courier New"/>
                          <a:ea typeface="Calibri"/>
                          <a:cs typeface="Times New Roman"/>
                        </a:rPr>
                        <a:t> TARGET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ourier New"/>
                          <a:ea typeface="Calibri"/>
                          <a:cs typeface="Times New Roman"/>
                        </a:rPr>
                        <a:t>IN-CLASS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ourier New"/>
                          <a:ea typeface="Calibri"/>
                          <a:cs typeface="Times New Roman"/>
                        </a:rPr>
                        <a:t>HOMEWORK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8294">
                <a:tc>
                  <a:txBody>
                    <a:bodyPr/>
                    <a:lstStyle/>
                    <a:p>
                      <a:endParaRPr lang="en-US" sz="1800" kern="1200" dirty="0" smtClean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Geometry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can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examine    relationship between central and inscribe angles by applying theorems about their measure.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can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solve the unknown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measure of arcs and angles in a circle.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on parts of circle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Powerpoint presentation on circles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classwork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notes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show answers for math problems.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Sage and scribe activity 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(hand out)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Exit slips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homework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5334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What’s Up for Today?</a:t>
            </a:r>
            <a:endParaRPr lang="en-US" sz="40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4267200" y="3200400"/>
            <a:ext cx="4419600" cy="3657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57200" y="304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Measure of Arcs &amp; Angles</a:t>
            </a:r>
          </a:p>
        </p:txBody>
      </p:sp>
      <p:sp>
        <p:nvSpPr>
          <p:cNvPr id="19459" name="Oval 6"/>
          <p:cNvSpPr>
            <a:spLocks noChangeArrowheads="1"/>
          </p:cNvSpPr>
          <p:nvPr/>
        </p:nvSpPr>
        <p:spPr bwMode="auto">
          <a:xfrm>
            <a:off x="4876800" y="3276600"/>
            <a:ext cx="3276600" cy="32766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6553200" y="4953000"/>
            <a:ext cx="120650" cy="120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8"/>
          <p:cNvSpPr>
            <a:spLocks noChangeShapeType="1"/>
          </p:cNvSpPr>
          <p:nvPr/>
        </p:nvSpPr>
        <p:spPr bwMode="auto">
          <a:xfrm rot="6308744">
            <a:off x="6109494" y="2548732"/>
            <a:ext cx="152400" cy="392271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 flipH="1">
            <a:off x="4953000" y="4953000"/>
            <a:ext cx="3200400" cy="19050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81000" y="1981200"/>
            <a:ext cx="5562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</a:rPr>
              <a:t>SOLUTION: 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Inscribed </a:t>
            </a:r>
            <a:r>
              <a:rPr lang="en-US" sz="2400" dirty="0"/>
              <a:t>angle = </a:t>
            </a:r>
            <a:r>
              <a:rPr lang="en-US" sz="2400" dirty="0" smtClean="0">
                <a:cs typeface="Times New Roman" charset="0"/>
              </a:rPr>
              <a:t>½ (intercepted arc)</a:t>
            </a:r>
            <a:endParaRPr lang="en-US" sz="2400" dirty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smtClean="0">
                <a:cs typeface="Times New Roman" charset="0"/>
              </a:rPr>
              <a:t>	 </a:t>
            </a:r>
            <a:r>
              <a:rPr lang="en-US" sz="2400" dirty="0" smtClean="0"/>
              <a:t>∠ </a:t>
            </a:r>
            <a:r>
              <a:rPr lang="en-US" sz="2400" dirty="0" smtClean="0">
                <a:cs typeface="Times New Roman" charset="0"/>
              </a:rPr>
              <a:t>ABC </a:t>
            </a:r>
            <a:r>
              <a:rPr lang="en-US" sz="2400" dirty="0">
                <a:cs typeface="Times New Roman" charset="0"/>
              </a:rPr>
              <a:t>= ½ (68°)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cs typeface="Times New Roman" charset="0"/>
              </a:rPr>
              <a:t>	</a:t>
            </a:r>
            <a:r>
              <a:rPr lang="en-US" sz="2400" dirty="0" smtClean="0">
                <a:cs typeface="Times New Roman" charset="0"/>
              </a:rPr>
              <a:t>  </a:t>
            </a:r>
            <a:r>
              <a:rPr lang="en-US" sz="2400" dirty="0" smtClean="0"/>
              <a:t>∠ </a:t>
            </a:r>
            <a:r>
              <a:rPr lang="en-US" sz="2400" dirty="0" smtClean="0">
                <a:cs typeface="Times New Roman" charset="0"/>
              </a:rPr>
              <a:t>ABC= </a:t>
            </a:r>
            <a:r>
              <a:rPr lang="en-US" sz="2400" dirty="0">
                <a:solidFill>
                  <a:srgbClr val="FF33CC"/>
                </a:solidFill>
              </a:rPr>
              <a:t>34</a:t>
            </a:r>
            <a:r>
              <a:rPr lang="en-US" sz="2400" dirty="0">
                <a:solidFill>
                  <a:srgbClr val="FF33CC"/>
                </a:solidFill>
                <a:cs typeface="Times New Roman" charset="0"/>
              </a:rPr>
              <a:t>°</a:t>
            </a:r>
            <a:endParaRPr lang="en-US" sz="2400" dirty="0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343400" y="54864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2"/>
                </a:solidFill>
              </a:rPr>
              <a:t>68</a:t>
            </a:r>
            <a:r>
              <a:rPr lang="en-US" sz="3600" dirty="0" smtClean="0">
                <a:solidFill>
                  <a:schemeClr val="bg2"/>
                </a:solidFill>
                <a:cs typeface="Times New Roman" charset="0"/>
              </a:rPr>
              <a:t>°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010400" y="480060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33CC"/>
                </a:solidFill>
              </a:rPr>
              <a:t>34</a:t>
            </a:r>
            <a:r>
              <a:rPr lang="en-US" sz="3200" dirty="0" smtClean="0">
                <a:solidFill>
                  <a:srgbClr val="FF33CC"/>
                </a:solidFill>
                <a:cs typeface="Times New Roman" charset="0"/>
              </a:rPr>
              <a:t>°</a:t>
            </a:r>
            <a:endParaRPr lang="en-US" sz="3200" dirty="0">
              <a:solidFill>
                <a:srgbClr val="FF33CC"/>
              </a:solidFill>
            </a:endParaRPr>
          </a:p>
        </p:txBody>
      </p:sp>
      <p:sp>
        <p:nvSpPr>
          <p:cNvPr id="10" name="Arc 9"/>
          <p:cNvSpPr/>
          <p:nvPr/>
        </p:nvSpPr>
        <p:spPr bwMode="auto">
          <a:xfrm>
            <a:off x="6705600" y="4648200"/>
            <a:ext cx="685800" cy="914400"/>
          </a:xfrm>
          <a:prstGeom prst="arc">
            <a:avLst>
              <a:gd name="adj1" fmla="val 5457650"/>
              <a:gd name="adj2" fmla="val 15306452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1" name="Arc 10"/>
          <p:cNvSpPr/>
          <p:nvPr/>
        </p:nvSpPr>
        <p:spPr bwMode="auto">
          <a:xfrm>
            <a:off x="4876800" y="3276600"/>
            <a:ext cx="3276600" cy="3200400"/>
          </a:xfrm>
          <a:prstGeom prst="arc">
            <a:avLst>
              <a:gd name="adj1" fmla="val 6879674"/>
              <a:gd name="adj2" fmla="val 12153126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0" y="35052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305800" y="46482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562600" y="56388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" y="10668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EXAMPLE</a:t>
            </a:r>
            <a:r>
              <a:rPr lang="en-US" sz="2400" dirty="0" smtClean="0"/>
              <a:t>: If </a:t>
            </a:r>
            <a:r>
              <a:rPr lang="en-US" sz="2400" dirty="0"/>
              <a:t>the measure of the minor arc below is 68</a:t>
            </a:r>
            <a:r>
              <a:rPr lang="en-US" sz="2400" b="1" dirty="0" smtClean="0">
                <a:cs typeface="Times New Roman" charset="0"/>
              </a:rPr>
              <a:t>°, </a:t>
            </a:r>
            <a:r>
              <a:rPr lang="en-US" sz="2400" dirty="0" smtClean="0"/>
              <a:t>find </a:t>
            </a:r>
            <a:r>
              <a:rPr lang="en-US" sz="2400" dirty="0"/>
              <a:t>the measure of  the inscribe </a:t>
            </a:r>
            <a:r>
              <a:rPr lang="en-US" sz="2400" dirty="0" smtClean="0"/>
              <a:t>angle, ∠ </a:t>
            </a:r>
            <a:r>
              <a:rPr lang="en-US" sz="2400" dirty="0" smtClean="0">
                <a:cs typeface="Times New Roman" charset="0"/>
              </a:rPr>
              <a:t>ABC.</a:t>
            </a:r>
            <a:endParaRPr lang="en-US" sz="24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95400" y="3657600"/>
            <a:ext cx="2057400" cy="457200"/>
          </a:xfrm>
          <a:prstGeom prst="rect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459" grpId="0" animBg="1"/>
      <p:bldP spid="19461" grpId="0" animBg="1"/>
      <p:bldP spid="19462" grpId="0" animBg="1"/>
      <p:bldP spid="18442" grpId="0" uiExpand="1" build="allAtOnce" autoUpdateAnimBg="0"/>
      <p:bldP spid="18443" grpId="0" autoUpdateAnimBg="0"/>
      <p:bldP spid="18444" grpId="0" autoUpdateAnimBg="0"/>
      <p:bldP spid="12" grpId="0"/>
      <p:bldP spid="14" grpId="0"/>
      <p:bldP spid="15" grpId="0"/>
      <p:bldP spid="16" grpId="0"/>
      <p:bldP spid="18" grpId="0" animBg="1"/>
      <p:bldP spid="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990600" y="2895600"/>
            <a:ext cx="2743200" cy="26670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1066800" y="2971800"/>
            <a:ext cx="2590800" cy="1719263"/>
          </a:xfrm>
          <a:custGeom>
            <a:avLst/>
            <a:gdLst>
              <a:gd name="T0" fmla="*/ 0 w 1632"/>
              <a:gd name="T1" fmla="*/ 1104 h 1104"/>
              <a:gd name="T2" fmla="*/ 1008 w 1632"/>
              <a:gd name="T3" fmla="*/ 0 h 1104"/>
              <a:gd name="T4" fmla="*/ 1632 w 1632"/>
              <a:gd name="T5" fmla="*/ 1104 h 1104"/>
              <a:gd name="T6" fmla="*/ 816 w 1632"/>
              <a:gd name="T7" fmla="*/ 816 h 1104"/>
              <a:gd name="T8" fmla="*/ 0 w 1632"/>
              <a:gd name="T9" fmla="*/ 1104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2"/>
              <a:gd name="T16" fmla="*/ 0 h 1104"/>
              <a:gd name="T17" fmla="*/ 1632 w 1632"/>
              <a:gd name="T18" fmla="*/ 1104 h 1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2" h="1104">
                <a:moveTo>
                  <a:pt x="0" y="1104"/>
                </a:moveTo>
                <a:lnTo>
                  <a:pt x="1008" y="0"/>
                </a:lnTo>
                <a:lnTo>
                  <a:pt x="1632" y="1104"/>
                </a:lnTo>
                <a:lnTo>
                  <a:pt x="816" y="816"/>
                </a:lnTo>
                <a:lnTo>
                  <a:pt x="0" y="1104"/>
                </a:lnTo>
                <a:close/>
              </a:path>
            </a:pathLst>
          </a:custGeom>
          <a:solidFill>
            <a:srgbClr val="FFFF0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09800" y="419100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Brush Script" pitchFamily="66" charset="0"/>
              </a:rPr>
              <a:t>x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057400" y="3200400"/>
            <a:ext cx="762000" cy="1528763"/>
            <a:chOff x="1511" y="900"/>
            <a:chExt cx="480" cy="963"/>
          </a:xfrm>
        </p:grpSpPr>
        <p:sp>
          <p:nvSpPr>
            <p:cNvPr id="18455" name="Arc 7"/>
            <p:cNvSpPr>
              <a:spLocks/>
            </p:cNvSpPr>
            <p:nvPr/>
          </p:nvSpPr>
          <p:spPr bwMode="auto">
            <a:xfrm rot="3584865" flipV="1">
              <a:off x="1537" y="1513"/>
              <a:ext cx="324" cy="376"/>
            </a:xfrm>
            <a:custGeom>
              <a:avLst/>
              <a:gdLst>
                <a:gd name="T0" fmla="*/ 0 w 23459"/>
                <a:gd name="T1" fmla="*/ 1 h 38383"/>
                <a:gd name="T2" fmla="*/ 213 w 23459"/>
                <a:gd name="T3" fmla="*/ 376 h 38383"/>
                <a:gd name="T4" fmla="*/ 26 w 23459"/>
                <a:gd name="T5" fmla="*/ 212 h 38383"/>
                <a:gd name="T6" fmla="*/ 0 60000 65536"/>
                <a:gd name="T7" fmla="*/ 0 60000 65536"/>
                <a:gd name="T8" fmla="*/ 0 60000 65536"/>
                <a:gd name="T9" fmla="*/ 0 w 23459"/>
                <a:gd name="T10" fmla="*/ 0 h 38383"/>
                <a:gd name="T11" fmla="*/ 23459 w 23459"/>
                <a:gd name="T12" fmla="*/ 38383 h 383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59" h="38383" fill="none" extrusionOk="0">
                  <a:moveTo>
                    <a:pt x="0" y="80"/>
                  </a:moveTo>
                  <a:cubicBezTo>
                    <a:pt x="618" y="26"/>
                    <a:pt x="1238" y="-1"/>
                    <a:pt x="1859" y="0"/>
                  </a:cubicBezTo>
                  <a:cubicBezTo>
                    <a:pt x="13788" y="0"/>
                    <a:pt x="23459" y="9670"/>
                    <a:pt x="23459" y="21600"/>
                  </a:cubicBezTo>
                  <a:cubicBezTo>
                    <a:pt x="23459" y="28115"/>
                    <a:pt x="20518" y="34282"/>
                    <a:pt x="15456" y="38383"/>
                  </a:cubicBezTo>
                </a:path>
                <a:path w="23459" h="38383" stroke="0" extrusionOk="0">
                  <a:moveTo>
                    <a:pt x="0" y="80"/>
                  </a:moveTo>
                  <a:cubicBezTo>
                    <a:pt x="618" y="26"/>
                    <a:pt x="1238" y="-1"/>
                    <a:pt x="1859" y="0"/>
                  </a:cubicBezTo>
                  <a:cubicBezTo>
                    <a:pt x="13788" y="0"/>
                    <a:pt x="23459" y="9670"/>
                    <a:pt x="23459" y="21600"/>
                  </a:cubicBezTo>
                  <a:cubicBezTo>
                    <a:pt x="23459" y="28115"/>
                    <a:pt x="20518" y="34282"/>
                    <a:pt x="15456" y="38383"/>
                  </a:cubicBezTo>
                  <a:lnTo>
                    <a:pt x="1859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Arc 10"/>
            <p:cNvSpPr>
              <a:spLocks/>
            </p:cNvSpPr>
            <p:nvPr/>
          </p:nvSpPr>
          <p:spPr bwMode="auto">
            <a:xfrm flipH="1" flipV="1">
              <a:off x="1758" y="900"/>
              <a:ext cx="233" cy="57"/>
            </a:xfrm>
            <a:custGeom>
              <a:avLst/>
              <a:gdLst>
                <a:gd name="T0" fmla="*/ 0 w 21600"/>
                <a:gd name="T1" fmla="*/ 0 h 21600"/>
                <a:gd name="T2" fmla="*/ 213 w 21600"/>
                <a:gd name="T3" fmla="*/ 57 h 21600"/>
                <a:gd name="T4" fmla="*/ 0 w 21600"/>
                <a:gd name="T5" fmla="*/ 5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286000" y="3352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FF0000"/>
                </a:solidFill>
                <a:latin typeface="Brush Script" pitchFamily="66" charset="0"/>
              </a:rPr>
              <a:t>24</a:t>
            </a:r>
            <a:r>
              <a:rPr lang="en-US" sz="1600" b="1" dirty="0" smtClean="0">
                <a:solidFill>
                  <a:srgbClr val="FF0000"/>
                </a:solidFill>
                <a:cs typeface="Times New Roman" charset="0"/>
              </a:rPr>
              <a:t> °</a:t>
            </a:r>
            <a:endParaRPr lang="en-US" sz="1600" i="1" dirty="0">
              <a:solidFill>
                <a:srgbClr val="FF0000"/>
              </a:solidFill>
              <a:latin typeface="Brush Script" pitchFamily="66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066800" y="3886200"/>
            <a:ext cx="3957638" cy="2366963"/>
            <a:chOff x="864" y="1379"/>
            <a:chExt cx="2493" cy="1491"/>
          </a:xfrm>
        </p:grpSpPr>
        <p:sp>
          <p:nvSpPr>
            <p:cNvPr id="18452" name="Arc 12"/>
            <p:cNvSpPr>
              <a:spLocks/>
            </p:cNvSpPr>
            <p:nvPr/>
          </p:nvSpPr>
          <p:spPr bwMode="auto">
            <a:xfrm flipV="1">
              <a:off x="864" y="1379"/>
              <a:ext cx="1632" cy="1053"/>
            </a:xfrm>
            <a:custGeom>
              <a:avLst/>
              <a:gdLst>
                <a:gd name="T0" fmla="*/ 0 w 38182"/>
                <a:gd name="T1" fmla="*/ 562 h 21600"/>
                <a:gd name="T2" fmla="*/ 1632 w 38182"/>
                <a:gd name="T3" fmla="*/ 559 h 21600"/>
                <a:gd name="T4" fmla="*/ 817 w 38182"/>
                <a:gd name="T5" fmla="*/ 1053 h 21600"/>
                <a:gd name="T6" fmla="*/ 0 60000 65536"/>
                <a:gd name="T7" fmla="*/ 0 60000 65536"/>
                <a:gd name="T8" fmla="*/ 0 60000 65536"/>
                <a:gd name="T9" fmla="*/ 0 w 38182"/>
                <a:gd name="T10" fmla="*/ 0 h 21600"/>
                <a:gd name="T11" fmla="*/ 38182 w 3818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182" h="21600" fill="none" extrusionOk="0">
                  <a:moveTo>
                    <a:pt x="0" y="11533"/>
                  </a:moveTo>
                  <a:cubicBezTo>
                    <a:pt x="3736" y="4440"/>
                    <a:pt x="11094" y="-1"/>
                    <a:pt x="19111" y="0"/>
                  </a:cubicBezTo>
                  <a:cubicBezTo>
                    <a:pt x="27097" y="0"/>
                    <a:pt x="34432" y="4406"/>
                    <a:pt x="38181" y="11458"/>
                  </a:cubicBezTo>
                </a:path>
                <a:path w="38182" h="21600" stroke="0" extrusionOk="0">
                  <a:moveTo>
                    <a:pt x="0" y="11533"/>
                  </a:moveTo>
                  <a:cubicBezTo>
                    <a:pt x="3736" y="4440"/>
                    <a:pt x="11094" y="-1"/>
                    <a:pt x="19111" y="0"/>
                  </a:cubicBezTo>
                  <a:cubicBezTo>
                    <a:pt x="27097" y="0"/>
                    <a:pt x="34432" y="4406"/>
                    <a:pt x="38181" y="11458"/>
                  </a:cubicBezTo>
                  <a:lnTo>
                    <a:pt x="19111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Text Box 13"/>
            <p:cNvSpPr txBox="1">
              <a:spLocks noChangeArrowheads="1"/>
            </p:cNvSpPr>
            <p:nvPr/>
          </p:nvSpPr>
          <p:spPr bwMode="auto">
            <a:xfrm>
              <a:off x="1584" y="2579"/>
              <a:ext cx="1773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t</a:t>
              </a:r>
              <a:r>
                <a:rPr lang="en-US" sz="2400" dirty="0" smtClean="0"/>
                <a:t>his </a:t>
              </a:r>
              <a:r>
                <a:rPr lang="en-US" sz="2400" dirty="0"/>
                <a:t>is the </a:t>
              </a:r>
              <a:r>
                <a:rPr lang="en-US" sz="2400" dirty="0" smtClean="0"/>
                <a:t>arc BC</a:t>
              </a:r>
              <a:endParaRPr lang="en-US" sz="2400" dirty="0"/>
            </a:p>
          </p:txBody>
        </p:sp>
        <p:sp>
          <p:nvSpPr>
            <p:cNvPr id="18454" name="Line 14"/>
            <p:cNvSpPr>
              <a:spLocks noChangeShapeType="1"/>
            </p:cNvSpPr>
            <p:nvPr/>
          </p:nvSpPr>
          <p:spPr bwMode="auto">
            <a:xfrm flipH="1" flipV="1">
              <a:off x="1824" y="2435"/>
              <a:ext cx="38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86000" y="2895600"/>
            <a:ext cx="3340100" cy="1263650"/>
            <a:chOff x="1584" y="752"/>
            <a:chExt cx="2104" cy="796"/>
          </a:xfrm>
        </p:grpSpPr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1584" y="1296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D</a:t>
              </a:r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776" y="752"/>
              <a:ext cx="1912" cy="656"/>
              <a:chOff x="1776" y="752"/>
              <a:chExt cx="1912" cy="656"/>
            </a:xfrm>
          </p:grpSpPr>
          <p:sp>
            <p:nvSpPr>
              <p:cNvPr id="18450" name="Text Box 18"/>
              <p:cNvSpPr txBox="1">
                <a:spLocks noChangeArrowheads="1"/>
              </p:cNvSpPr>
              <p:nvPr/>
            </p:nvSpPr>
            <p:spPr bwMode="auto">
              <a:xfrm>
                <a:off x="2544" y="752"/>
                <a:ext cx="1144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Centre of Circle</a:t>
                </a:r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 flipH="1">
                <a:off x="1776" y="816"/>
                <a:ext cx="786" cy="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257800" y="1905000"/>
            <a:ext cx="3505200" cy="440120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70C0"/>
                </a:solidFill>
              </a:rPr>
              <a:t>SOLUTION: 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Angle </a:t>
            </a:r>
            <a:r>
              <a:rPr lang="en-US" sz="2000" dirty="0"/>
              <a:t>x</a:t>
            </a:r>
            <a:r>
              <a:rPr lang="en-US" sz="2000" dirty="0" smtClean="0"/>
              <a:t> </a:t>
            </a:r>
            <a:r>
              <a:rPr lang="en-US" sz="2000" dirty="0"/>
              <a:t>is </a:t>
            </a:r>
            <a:r>
              <a:rPr lang="en-US" sz="2000" dirty="0" smtClean="0"/>
              <a:t>a central angle. Therefore, ∠ x = arc BC.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 Arc BC is an intercepted arc of inscribe angle ABC. 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Since inscribed </a:t>
            </a:r>
            <a:r>
              <a:rPr lang="en-US" sz="2000" dirty="0"/>
              <a:t>angle = </a:t>
            </a:r>
            <a:r>
              <a:rPr lang="en-US" sz="2000" dirty="0" smtClean="0"/>
              <a:t>         </a:t>
            </a:r>
            <a:r>
              <a:rPr lang="en-US" sz="2000" dirty="0" smtClean="0">
                <a:cs typeface="Times New Roman" charset="0"/>
              </a:rPr>
              <a:t>½(intercepted arc),  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cs typeface="Times New Roman" charset="0"/>
              </a:rPr>
              <a:t>therefore, </a:t>
            </a:r>
            <a:r>
              <a:rPr lang="en-US" sz="2000" dirty="0" smtClean="0"/>
              <a:t>the intercepted </a:t>
            </a:r>
            <a:r>
              <a:rPr lang="en-US" sz="2000" dirty="0"/>
              <a:t>arc is twice the inscribe angle. </a:t>
            </a:r>
            <a:r>
              <a:rPr lang="en-US" sz="2000" dirty="0" smtClean="0"/>
              <a:t> n = 2x </a:t>
            </a: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 smtClean="0"/>
              <a:t>	∠ x </a:t>
            </a:r>
            <a:r>
              <a:rPr lang="en-US" sz="2000" dirty="0"/>
              <a:t>= 2 (24)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       	∠ x = 48</a:t>
            </a:r>
            <a:r>
              <a:rPr lang="en-US" sz="2000" b="1" dirty="0" smtClean="0">
                <a:cs typeface="Times New Roman" charset="0"/>
              </a:rPr>
              <a:t>°</a:t>
            </a:r>
          </a:p>
        </p:txBody>
      </p:sp>
      <p:sp>
        <p:nvSpPr>
          <p:cNvPr id="18442" name="TextBox 19"/>
          <p:cNvSpPr txBox="1">
            <a:spLocks noChangeArrowheads="1"/>
          </p:cNvSpPr>
          <p:nvPr/>
        </p:nvSpPr>
        <p:spPr bwMode="auto">
          <a:xfrm>
            <a:off x="304800" y="1295400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PROBLEM</a:t>
            </a:r>
            <a:r>
              <a:rPr lang="en-US" sz="2400" dirty="0" smtClean="0"/>
              <a:t>: If </a:t>
            </a:r>
            <a:r>
              <a:rPr lang="en-US" sz="2400" dirty="0"/>
              <a:t>angle BAC is 24</a:t>
            </a:r>
            <a:r>
              <a:rPr lang="en-US" sz="2400" b="1" dirty="0">
                <a:cs typeface="Times New Roman" charset="0"/>
              </a:rPr>
              <a:t>°</a:t>
            </a:r>
            <a:r>
              <a:rPr lang="en-US" sz="2400" dirty="0"/>
              <a:t>,  solve for x</a:t>
            </a:r>
          </a:p>
        </p:txBody>
      </p:sp>
      <p:sp>
        <p:nvSpPr>
          <p:cNvPr id="18443" name="TextBox 20"/>
          <p:cNvSpPr txBox="1">
            <a:spLocks noChangeArrowheads="1"/>
          </p:cNvSpPr>
          <p:nvPr/>
        </p:nvSpPr>
        <p:spPr bwMode="auto">
          <a:xfrm>
            <a:off x="2590800" y="23622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444" name="TextBox 21"/>
          <p:cNvSpPr txBox="1">
            <a:spLocks noChangeArrowheads="1"/>
          </p:cNvSpPr>
          <p:nvPr/>
        </p:nvSpPr>
        <p:spPr bwMode="auto">
          <a:xfrm>
            <a:off x="685800" y="3352800"/>
            <a:ext cx="5334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5" name="TextBox 22"/>
          <p:cNvSpPr txBox="1">
            <a:spLocks noChangeArrowheads="1"/>
          </p:cNvSpPr>
          <p:nvPr/>
        </p:nvSpPr>
        <p:spPr bwMode="auto">
          <a:xfrm>
            <a:off x="457200" y="46482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446" name="TextBox 23"/>
          <p:cNvSpPr txBox="1">
            <a:spLocks noChangeArrowheads="1"/>
          </p:cNvSpPr>
          <p:nvPr/>
        </p:nvSpPr>
        <p:spPr bwMode="auto">
          <a:xfrm>
            <a:off x="3657600" y="457200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096000" y="5867400"/>
            <a:ext cx="1447800" cy="457200"/>
          </a:xfrm>
          <a:prstGeom prst="rect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14400" y="2286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Examine the diagram and solve</a:t>
            </a:r>
            <a:endParaRPr lang="en-US" sz="32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2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2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20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20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7" grpId="0"/>
      <p:bldP spid="2059" grpId="0"/>
      <p:bldP spid="26" grpId="0" animBg="1"/>
      <p:bldP spid="2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219200" y="3429000"/>
            <a:ext cx="2743200" cy="26670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333500" y="3429000"/>
            <a:ext cx="2324100" cy="1319213"/>
          </a:xfrm>
          <a:custGeom>
            <a:avLst/>
            <a:gdLst>
              <a:gd name="T0" fmla="*/ 0 w 1464"/>
              <a:gd name="T1" fmla="*/ 522 h 831"/>
              <a:gd name="T2" fmla="*/ 789 w 1464"/>
              <a:gd name="T3" fmla="*/ 831 h 831"/>
              <a:gd name="T4" fmla="*/ 1464 w 1464"/>
              <a:gd name="T5" fmla="*/ 309 h 831"/>
              <a:gd name="T6" fmla="*/ 786 w 1464"/>
              <a:gd name="T7" fmla="*/ 0 h 831"/>
              <a:gd name="T8" fmla="*/ 0 w 1464"/>
              <a:gd name="T9" fmla="*/ 522 h 8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64"/>
              <a:gd name="T16" fmla="*/ 0 h 831"/>
              <a:gd name="T17" fmla="*/ 1464 w 1464"/>
              <a:gd name="T18" fmla="*/ 831 h 8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64" h="831">
                <a:moveTo>
                  <a:pt x="0" y="522"/>
                </a:moveTo>
                <a:lnTo>
                  <a:pt x="789" y="831"/>
                </a:lnTo>
                <a:lnTo>
                  <a:pt x="1464" y="309"/>
                </a:lnTo>
                <a:lnTo>
                  <a:pt x="786" y="0"/>
                </a:lnTo>
                <a:lnTo>
                  <a:pt x="0" y="522"/>
                </a:lnTo>
                <a:close/>
              </a:path>
            </a:pathLst>
          </a:custGeom>
          <a:solidFill>
            <a:srgbClr val="FFFF00">
              <a:alpha val="5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Arc 8"/>
          <p:cNvSpPr>
            <a:spLocks/>
          </p:cNvSpPr>
          <p:nvPr/>
        </p:nvSpPr>
        <p:spPr bwMode="auto">
          <a:xfrm flipV="1">
            <a:off x="1905000" y="4267200"/>
            <a:ext cx="990600" cy="228600"/>
          </a:xfrm>
          <a:custGeom>
            <a:avLst/>
            <a:gdLst>
              <a:gd name="T0" fmla="*/ 825017 w 43110"/>
              <a:gd name="T1" fmla="*/ 0 h 26968"/>
              <a:gd name="T2" fmla="*/ 0 w 43110"/>
              <a:gd name="T3" fmla="*/ 62194 h 26968"/>
              <a:gd name="T4" fmla="*/ 418225 w 43110"/>
              <a:gd name="T5" fmla="*/ 45503 h 26968"/>
              <a:gd name="T6" fmla="*/ 0 60000 65536"/>
              <a:gd name="T7" fmla="*/ 0 60000 65536"/>
              <a:gd name="T8" fmla="*/ 0 60000 65536"/>
              <a:gd name="T9" fmla="*/ 0 w 43110"/>
              <a:gd name="T10" fmla="*/ 0 h 26968"/>
              <a:gd name="T11" fmla="*/ 43110 w 43110"/>
              <a:gd name="T12" fmla="*/ 26968 h 26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0" h="26968" fill="none" extrusionOk="0">
                <a:moveTo>
                  <a:pt x="42432" y="-1"/>
                </a:moveTo>
                <a:cubicBezTo>
                  <a:pt x="42882" y="1753"/>
                  <a:pt x="43110" y="3557"/>
                  <a:pt x="43110" y="5368"/>
                </a:cubicBezTo>
                <a:cubicBezTo>
                  <a:pt x="43110" y="17297"/>
                  <a:pt x="33439" y="26968"/>
                  <a:pt x="21510" y="26968"/>
                </a:cubicBezTo>
                <a:cubicBezTo>
                  <a:pt x="10343" y="26968"/>
                  <a:pt x="1017" y="18456"/>
                  <a:pt x="-1" y="7337"/>
                </a:cubicBezTo>
              </a:path>
              <a:path w="43110" h="26968" stroke="0" extrusionOk="0">
                <a:moveTo>
                  <a:pt x="42432" y="-1"/>
                </a:moveTo>
                <a:cubicBezTo>
                  <a:pt x="42882" y="1753"/>
                  <a:pt x="43110" y="3557"/>
                  <a:pt x="43110" y="5368"/>
                </a:cubicBezTo>
                <a:cubicBezTo>
                  <a:pt x="43110" y="17297"/>
                  <a:pt x="33439" y="26968"/>
                  <a:pt x="21510" y="26968"/>
                </a:cubicBezTo>
                <a:cubicBezTo>
                  <a:pt x="10343" y="26968"/>
                  <a:pt x="1017" y="18456"/>
                  <a:pt x="-1" y="7337"/>
                </a:cubicBezTo>
                <a:lnTo>
                  <a:pt x="21510" y="5368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rc 11"/>
          <p:cNvSpPr>
            <a:spLocks/>
          </p:cNvSpPr>
          <p:nvPr/>
        </p:nvSpPr>
        <p:spPr bwMode="auto">
          <a:xfrm flipH="1" flipV="1">
            <a:off x="2286000" y="3581400"/>
            <a:ext cx="838200" cy="266700"/>
          </a:xfrm>
          <a:custGeom>
            <a:avLst/>
            <a:gdLst>
              <a:gd name="T0" fmla="*/ 0 w 42111"/>
              <a:gd name="T1" fmla="*/ 183072 h 21600"/>
              <a:gd name="T2" fmla="*/ 838200 w 42111"/>
              <a:gd name="T3" fmla="*/ 266700 h 21600"/>
              <a:gd name="T4" fmla="*/ 408262 w 42111"/>
              <a:gd name="T5" fmla="*/ 266700 h 21600"/>
              <a:gd name="T6" fmla="*/ 0 60000 65536"/>
              <a:gd name="T7" fmla="*/ 0 60000 65536"/>
              <a:gd name="T8" fmla="*/ 0 60000 65536"/>
              <a:gd name="T9" fmla="*/ 0 w 42111"/>
              <a:gd name="T10" fmla="*/ 0 h 21600"/>
              <a:gd name="T11" fmla="*/ 42111 w 421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11" h="21600" fill="none" extrusionOk="0">
                <a:moveTo>
                  <a:pt x="0" y="14827"/>
                </a:moveTo>
                <a:cubicBezTo>
                  <a:pt x="2922" y="5977"/>
                  <a:pt x="11191" y="-1"/>
                  <a:pt x="20511" y="0"/>
                </a:cubicBezTo>
                <a:cubicBezTo>
                  <a:pt x="32440" y="0"/>
                  <a:pt x="42111" y="9670"/>
                  <a:pt x="42111" y="21600"/>
                </a:cubicBezTo>
              </a:path>
              <a:path w="42111" h="21600" stroke="0" extrusionOk="0">
                <a:moveTo>
                  <a:pt x="0" y="14827"/>
                </a:moveTo>
                <a:cubicBezTo>
                  <a:pt x="2922" y="5977"/>
                  <a:pt x="11191" y="-1"/>
                  <a:pt x="20511" y="0"/>
                </a:cubicBezTo>
                <a:cubicBezTo>
                  <a:pt x="32440" y="0"/>
                  <a:pt x="42111" y="9670"/>
                  <a:pt x="42111" y="21600"/>
                </a:cubicBezTo>
                <a:lnTo>
                  <a:pt x="20511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182812" y="4343400"/>
            <a:ext cx="712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Brush Script" pitchFamily="66" charset="0"/>
              </a:rPr>
              <a:t>105</a:t>
            </a:r>
            <a:r>
              <a:rPr lang="en-US" sz="1800" b="1" dirty="0" smtClean="0">
                <a:solidFill>
                  <a:srgbClr val="FF0000"/>
                </a:solidFill>
                <a:cs typeface="Times New Roman" charset="0"/>
              </a:rPr>
              <a:t>°</a:t>
            </a:r>
            <a:endParaRPr lang="en-US" sz="1800" dirty="0">
              <a:solidFill>
                <a:srgbClr val="FF0000"/>
              </a:solidFill>
              <a:latin typeface="Brush Script" pitchFamily="66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362200" y="34290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0000"/>
                </a:solidFill>
                <a:latin typeface="Brush Script" pitchFamily="66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Brush Script" pitchFamily="66" charset="0"/>
              </a:rPr>
              <a:t>x</a:t>
            </a:r>
          </a:p>
        </p:txBody>
      </p:sp>
      <p:sp>
        <p:nvSpPr>
          <p:cNvPr id="3086" name="Arc 14"/>
          <p:cNvSpPr>
            <a:spLocks/>
          </p:cNvSpPr>
          <p:nvPr/>
        </p:nvSpPr>
        <p:spPr bwMode="auto">
          <a:xfrm flipV="1">
            <a:off x="1219200" y="3962400"/>
            <a:ext cx="2743200" cy="2170113"/>
          </a:xfrm>
          <a:custGeom>
            <a:avLst/>
            <a:gdLst>
              <a:gd name="T0" fmla="*/ 103759 w 43200"/>
              <a:gd name="T1" fmla="*/ 1817176 h 35638"/>
              <a:gd name="T2" fmla="*/ 2414016 w 43200"/>
              <a:gd name="T3" fmla="*/ 2170113 h 35638"/>
              <a:gd name="T4" fmla="*/ 1371600 w 43200"/>
              <a:gd name="T5" fmla="*/ 1315294 h 35638"/>
              <a:gd name="T6" fmla="*/ 0 60000 65536"/>
              <a:gd name="T7" fmla="*/ 0 60000 65536"/>
              <a:gd name="T8" fmla="*/ 0 60000 65536"/>
              <a:gd name="T9" fmla="*/ 0 w 43200"/>
              <a:gd name="T10" fmla="*/ 0 h 35638"/>
              <a:gd name="T11" fmla="*/ 43200 w 43200"/>
              <a:gd name="T12" fmla="*/ 35638 h 356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5638" fill="none" extrusionOk="0">
                <a:moveTo>
                  <a:pt x="1634" y="29841"/>
                </a:moveTo>
                <a:cubicBezTo>
                  <a:pt x="555" y="27228"/>
                  <a:pt x="0" y="2442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747"/>
                  <a:pt x="41361" y="31725"/>
                  <a:pt x="38016" y="35638"/>
                </a:cubicBezTo>
              </a:path>
              <a:path w="43200" h="35638" stroke="0" extrusionOk="0">
                <a:moveTo>
                  <a:pt x="1634" y="29841"/>
                </a:moveTo>
                <a:cubicBezTo>
                  <a:pt x="555" y="27228"/>
                  <a:pt x="0" y="2442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6747"/>
                  <a:pt x="41361" y="31725"/>
                  <a:pt x="38016" y="35638"/>
                </a:cubicBezTo>
                <a:lnTo>
                  <a:pt x="21600" y="21600"/>
                </a:ln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362200" y="47244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O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04800" y="6019800"/>
            <a:ext cx="1752600" cy="628650"/>
            <a:chOff x="288" y="2832"/>
            <a:chExt cx="1104" cy="396"/>
          </a:xfrm>
        </p:grpSpPr>
        <p:sp>
          <p:nvSpPr>
            <p:cNvPr id="19475" name="Text Box 16"/>
            <p:cNvSpPr txBox="1">
              <a:spLocks noChangeArrowheads="1"/>
            </p:cNvSpPr>
            <p:nvPr/>
          </p:nvSpPr>
          <p:spPr bwMode="auto">
            <a:xfrm>
              <a:off x="288" y="2976"/>
              <a:ext cx="106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Arc PN</a:t>
              </a:r>
            </a:p>
          </p:txBody>
        </p:sp>
        <p:sp>
          <p:nvSpPr>
            <p:cNvPr id="19476" name="Line 17"/>
            <p:cNvSpPr>
              <a:spLocks noChangeShapeType="1"/>
            </p:cNvSpPr>
            <p:nvPr/>
          </p:nvSpPr>
          <p:spPr bwMode="auto">
            <a:xfrm flipV="1">
              <a:off x="816" y="2832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28600" y="2743200"/>
            <a:ext cx="3905454" cy="2210211"/>
            <a:chOff x="1627" y="624"/>
            <a:chExt cx="1676" cy="1660"/>
          </a:xfrm>
        </p:grpSpPr>
        <p:sp>
          <p:nvSpPr>
            <p:cNvPr id="19473" name="Line 18"/>
            <p:cNvSpPr>
              <a:spLocks noChangeShapeType="1"/>
            </p:cNvSpPr>
            <p:nvPr/>
          </p:nvSpPr>
          <p:spPr bwMode="auto">
            <a:xfrm>
              <a:off x="1898" y="1025"/>
              <a:ext cx="677" cy="1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Text Box 19"/>
            <p:cNvSpPr txBox="1">
              <a:spLocks noChangeArrowheads="1"/>
            </p:cNvSpPr>
            <p:nvPr/>
          </p:nvSpPr>
          <p:spPr bwMode="auto">
            <a:xfrm>
              <a:off x="1627" y="624"/>
              <a:ext cx="1676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Centre of Circle</a:t>
              </a:r>
            </a:p>
          </p:txBody>
        </p:sp>
      </p:grp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52400" y="1143000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</a:rPr>
              <a:t>SOLVE: </a:t>
            </a:r>
            <a:r>
              <a:rPr lang="en-US" sz="2400" dirty="0" smtClean="0"/>
              <a:t>If m ∠PON </a:t>
            </a:r>
            <a:r>
              <a:rPr lang="en-US" sz="2400" dirty="0"/>
              <a:t>is 105</a:t>
            </a:r>
            <a:r>
              <a:rPr lang="en-US" sz="2400" b="1" dirty="0">
                <a:cs typeface="Times New Roman" charset="0"/>
              </a:rPr>
              <a:t>°</a:t>
            </a:r>
            <a:r>
              <a:rPr lang="en-US" sz="2400" dirty="0"/>
              <a:t>, what is the measure of </a:t>
            </a:r>
            <a:r>
              <a:rPr lang="en-US" sz="2400" dirty="0" smtClean="0"/>
              <a:t>(a) arc PN</a:t>
            </a:r>
            <a:r>
              <a:rPr lang="en-US" sz="2400" dirty="0"/>
              <a:t>? 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en-US" sz="2400" dirty="0" smtClean="0"/>
              <a:t>                    (b) m ∠ PMN</a:t>
            </a:r>
            <a:r>
              <a:rPr lang="en-US" sz="2400" dirty="0"/>
              <a:t>? </a:t>
            </a:r>
          </a:p>
        </p:txBody>
      </p:sp>
      <p:sp>
        <p:nvSpPr>
          <p:cNvPr id="19469" name="WordArt 21"/>
          <p:cNvSpPr>
            <a:spLocks noChangeArrowheads="1" noChangeShapeType="1" noTextEdit="1"/>
          </p:cNvSpPr>
          <p:nvPr/>
        </p:nvSpPr>
        <p:spPr bwMode="auto">
          <a:xfrm>
            <a:off x="447675" y="542925"/>
            <a:ext cx="169545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/>
            </a:endParaRPr>
          </a:p>
        </p:txBody>
      </p:sp>
      <p:sp>
        <p:nvSpPr>
          <p:cNvPr id="19470" name="TextBox 17"/>
          <p:cNvSpPr txBox="1">
            <a:spLocks noChangeArrowheads="1"/>
          </p:cNvSpPr>
          <p:nvPr/>
        </p:nvSpPr>
        <p:spPr bwMode="auto">
          <a:xfrm>
            <a:off x="2362200" y="30480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9471" name="TextBox 18"/>
          <p:cNvSpPr txBox="1">
            <a:spLocks noChangeArrowheads="1"/>
          </p:cNvSpPr>
          <p:nvPr/>
        </p:nvSpPr>
        <p:spPr bwMode="auto">
          <a:xfrm>
            <a:off x="3657600" y="3581400"/>
            <a:ext cx="596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9472" name="TextBox 19"/>
          <p:cNvSpPr txBox="1">
            <a:spLocks noChangeArrowheads="1"/>
          </p:cNvSpPr>
          <p:nvPr/>
        </p:nvSpPr>
        <p:spPr bwMode="auto">
          <a:xfrm>
            <a:off x="914400" y="3957935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52600" y="1524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Examine the diagram and solve</a:t>
            </a:r>
            <a:endParaRPr lang="en-US" sz="3200" dirty="0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4267200" cy="50783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70C0"/>
                </a:solidFill>
              </a:rPr>
              <a:t>SOLUTION: 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Angle  PON </a:t>
            </a:r>
            <a:r>
              <a:rPr lang="en-US" sz="1600" dirty="0"/>
              <a:t>is </a:t>
            </a:r>
            <a:r>
              <a:rPr lang="en-US" sz="1600" dirty="0" smtClean="0"/>
              <a:t>a central angle. 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Therefore, ∠ PON = arc PMN.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               arc PMN = 105</a:t>
            </a:r>
            <a:r>
              <a:rPr lang="en-US" sz="1600" b="1" dirty="0" smtClean="0">
                <a:cs typeface="Times New Roman" charset="0"/>
              </a:rPr>
              <a:t>°</a:t>
            </a:r>
            <a:endParaRPr lang="en-US" sz="1600" dirty="0" smtClean="0"/>
          </a:p>
          <a:p>
            <a:pPr>
              <a:spcBef>
                <a:spcPct val="50000"/>
              </a:spcBef>
            </a:pPr>
            <a:r>
              <a:rPr lang="en-US" sz="1600" dirty="0" smtClean="0"/>
              <a:t> a. Arc PN = ?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                  = 360</a:t>
            </a:r>
            <a:r>
              <a:rPr lang="en-US" sz="1600" b="1" dirty="0" smtClean="0">
                <a:cs typeface="Times New Roman" charset="0"/>
              </a:rPr>
              <a:t>°</a:t>
            </a:r>
            <a:r>
              <a:rPr lang="en-US" sz="1600" dirty="0" smtClean="0"/>
              <a:t> – 105</a:t>
            </a:r>
            <a:r>
              <a:rPr lang="en-US" sz="1600" b="1" dirty="0" smtClean="0">
                <a:cs typeface="Times New Roman" charset="0"/>
              </a:rPr>
              <a:t>°</a:t>
            </a:r>
            <a:endParaRPr lang="en-US" sz="1600" dirty="0" smtClean="0"/>
          </a:p>
          <a:p>
            <a:pPr>
              <a:spcBef>
                <a:spcPct val="50000"/>
              </a:spcBef>
            </a:pPr>
            <a:r>
              <a:rPr lang="en-US" sz="1600" dirty="0" smtClean="0"/>
              <a:t>      Arc PN = 255</a:t>
            </a:r>
            <a:r>
              <a:rPr lang="en-US" sz="1600" b="1" dirty="0" smtClean="0">
                <a:cs typeface="Times New Roman" charset="0"/>
              </a:rPr>
              <a:t>°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cs typeface="Times New Roman" charset="0"/>
              </a:rPr>
              <a:t> b. </a:t>
            </a:r>
            <a:r>
              <a:rPr lang="en-US" sz="1600" dirty="0" smtClean="0"/>
              <a:t>∠ PMN = ? 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∠ PMN an inscribe angle and arc PN is its intercepted arc. 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Since inscribed </a:t>
            </a:r>
            <a:r>
              <a:rPr lang="en-US" sz="1600" dirty="0"/>
              <a:t>angle = </a:t>
            </a:r>
            <a:r>
              <a:rPr lang="en-US" sz="1600" dirty="0" smtClean="0"/>
              <a:t> </a:t>
            </a:r>
            <a:r>
              <a:rPr lang="en-US" sz="1600" dirty="0" smtClean="0">
                <a:cs typeface="Times New Roman" charset="0"/>
              </a:rPr>
              <a:t>½(intercepted arc),  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cs typeface="Times New Roman" charset="0"/>
              </a:rPr>
              <a:t>therefore, </a:t>
            </a: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 smtClean="0"/>
              <a:t>	∠ PMN </a:t>
            </a:r>
            <a:r>
              <a:rPr lang="en-US" sz="1600" dirty="0"/>
              <a:t>= </a:t>
            </a:r>
            <a:r>
              <a:rPr lang="en-US" sz="1600" dirty="0" smtClean="0">
                <a:cs typeface="Times New Roman" charset="0"/>
              </a:rPr>
              <a:t>½ </a:t>
            </a:r>
            <a:r>
              <a:rPr lang="en-US" sz="1600" dirty="0" smtClean="0"/>
              <a:t>(255</a:t>
            </a:r>
            <a:r>
              <a:rPr lang="en-US" sz="1600" b="1" dirty="0" smtClean="0">
                <a:cs typeface="Times New Roman" charset="0"/>
              </a:rPr>
              <a:t>°</a:t>
            </a:r>
            <a:r>
              <a:rPr lang="en-US" sz="1600" dirty="0" smtClean="0"/>
              <a:t>)</a:t>
            </a: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 smtClean="0"/>
              <a:t>       	∠ PMN = 127.5</a:t>
            </a:r>
            <a:r>
              <a:rPr lang="en-US" sz="1600" b="1" dirty="0" smtClean="0">
                <a:cs typeface="Times New Roman" charset="0"/>
              </a:rPr>
              <a:t>°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334000" y="6477000"/>
            <a:ext cx="1524000" cy="381000"/>
          </a:xfrm>
          <a:prstGeom prst="rect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24400" y="4038600"/>
            <a:ext cx="1447800" cy="304800"/>
          </a:xfrm>
          <a:prstGeom prst="rect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000"/>
                            </p:stCondLst>
                            <p:childTnLst>
                              <p:par>
                                <p:cTn id="8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1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10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10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10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2" dur="10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100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2" dur="10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9" grpId="0" animBg="1"/>
      <p:bldP spid="3080" grpId="0" animBg="1"/>
      <p:bldP spid="3083" grpId="0" animBg="1"/>
      <p:bldP spid="3084" grpId="0"/>
      <p:bldP spid="3085" grpId="0"/>
      <p:bldP spid="3086" grpId="0" animBg="1"/>
      <p:bldP spid="3087" grpId="0"/>
      <p:bldP spid="3092" grpId="0"/>
      <p:bldP spid="19470" grpId="0"/>
      <p:bldP spid="19471" grpId="0"/>
      <p:bldP spid="19472" grpId="0"/>
      <p:bldP spid="23" grpId="0" animBg="1"/>
      <p:bldP spid="23" grpId="1" animBg="1"/>
      <p:bldP spid="24" grpId="0" animBg="1"/>
      <p:bldP spid="2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z="4000" dirty="0" smtClean="0"/>
              <a:t>Independent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342900" lvl="1" indent="-342900">
              <a:buClr>
                <a:schemeClr val="accent2"/>
              </a:buClr>
            </a:pPr>
            <a:r>
              <a:rPr lang="en-US" sz="2400" dirty="0" smtClean="0"/>
              <a:t>Try these problems on your own.</a:t>
            </a:r>
          </a:p>
          <a:p>
            <a:pPr marL="342900" lvl="1" indent="-342900">
              <a:buClr>
                <a:schemeClr val="accent2"/>
              </a:buClr>
            </a:pPr>
            <a:r>
              <a:rPr lang="en-US" sz="2400" dirty="0" smtClean="0"/>
              <a:t>They should go in your notebook as examples.</a:t>
            </a:r>
          </a:p>
          <a:p>
            <a:pPr marL="342900" lvl="1" indent="-342900">
              <a:buClr>
                <a:schemeClr val="accent2"/>
              </a:buClr>
            </a:pPr>
            <a:r>
              <a:rPr lang="en-US" sz="2400" dirty="0" smtClean="0"/>
              <a:t>After you finish all three then check with those around you to see if you got the </a:t>
            </a:r>
            <a:r>
              <a:rPr lang="en-US" sz="2400" smtClean="0"/>
              <a:t>same answer.  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342900" lvl="1" indent="-342900">
              <a:buClr>
                <a:schemeClr val="accent2"/>
              </a:buClr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1600438"/>
          </a:xfrm>
          <a:prstGeom prst="rect">
            <a:avLst/>
          </a:prstGeom>
          <a:solidFill>
            <a:srgbClr val="003399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800" dirty="0" smtClean="0"/>
              <a:t>  In a circle, the measure of the central angle is always equal to the measure of its intercepted arc.     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/>
              <a:t>                                 x = 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962400"/>
            <a:ext cx="7696200" cy="1815882"/>
          </a:xfrm>
          <a:prstGeom prst="rect">
            <a:avLst/>
          </a:prstGeom>
          <a:solidFill>
            <a:srgbClr val="003399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measure of inscribed angle is always equal to </a:t>
            </a:r>
            <a:r>
              <a:rPr lang="en-US" sz="2800" dirty="0" smtClean="0">
                <a:cs typeface="Times New Roman" charset="0"/>
              </a:rPr>
              <a:t>½ the measure of its intercepted arc. </a:t>
            </a:r>
          </a:p>
          <a:p>
            <a:r>
              <a:rPr lang="en-US" sz="2800" dirty="0" smtClean="0">
                <a:cs typeface="Times New Roman" charset="0"/>
              </a:rPr>
              <a:t>                  x = ½ n  or  </a:t>
            </a:r>
            <a:r>
              <a:rPr lang="en-US" sz="2800" dirty="0" smtClean="0"/>
              <a:t>2x = n  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dirty="0" smtClean="0"/>
              <a:t>Independent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16764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Use the diagram below to answer the following question: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3733800"/>
            <a:ext cx="2895600" cy="1687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 smtClean="0"/>
              <a:t>Find m   BC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 smtClean="0"/>
              <a:t>Find the m BDC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 smtClean="0"/>
              <a:t>Find m ∠BAC</a:t>
            </a:r>
            <a:endParaRPr lang="en-US" sz="2400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953000" y="3581400"/>
            <a:ext cx="2743200" cy="26670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rot="16647935">
            <a:off x="5273981" y="3740293"/>
            <a:ext cx="1777161" cy="2360627"/>
          </a:xfrm>
          <a:custGeom>
            <a:avLst/>
            <a:gdLst>
              <a:gd name="T0" fmla="*/ 0 w 1632"/>
              <a:gd name="T1" fmla="*/ 1104 h 1104"/>
              <a:gd name="T2" fmla="*/ 1008 w 1632"/>
              <a:gd name="T3" fmla="*/ 0 h 1104"/>
              <a:gd name="T4" fmla="*/ 1632 w 1632"/>
              <a:gd name="T5" fmla="*/ 1104 h 1104"/>
              <a:gd name="T6" fmla="*/ 816 w 1632"/>
              <a:gd name="T7" fmla="*/ 816 h 1104"/>
              <a:gd name="T8" fmla="*/ 0 w 1632"/>
              <a:gd name="T9" fmla="*/ 1104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2"/>
              <a:gd name="T16" fmla="*/ 0 h 1104"/>
              <a:gd name="T17" fmla="*/ 1632 w 1632"/>
              <a:gd name="T18" fmla="*/ 1104 h 1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2" h="1104">
                <a:moveTo>
                  <a:pt x="0" y="1104"/>
                </a:moveTo>
                <a:lnTo>
                  <a:pt x="1008" y="0"/>
                </a:lnTo>
                <a:lnTo>
                  <a:pt x="1632" y="1104"/>
                </a:lnTo>
                <a:lnTo>
                  <a:pt x="816" y="816"/>
                </a:lnTo>
                <a:lnTo>
                  <a:pt x="0" y="1104"/>
                </a:lnTo>
                <a:close/>
              </a:path>
            </a:pathLst>
          </a:custGeom>
          <a:solidFill>
            <a:srgbClr val="FFFF0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6324600" y="4719935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7467600" y="38100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7162800" y="58674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4572000" y="42672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3" name="Arc 12"/>
          <p:cNvSpPr/>
          <p:nvPr/>
        </p:nvSpPr>
        <p:spPr bwMode="auto">
          <a:xfrm rot="2778985">
            <a:off x="5029200" y="4327579"/>
            <a:ext cx="914400" cy="762000"/>
          </a:xfrm>
          <a:prstGeom prst="arc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5410200" y="4495800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50</a:t>
            </a:r>
            <a:r>
              <a:rPr lang="en-US" sz="2000" b="1" dirty="0" smtClean="0">
                <a:solidFill>
                  <a:srgbClr val="FF0000"/>
                </a:solidFill>
                <a:cs typeface="Times New Roman" charset="0"/>
              </a:rPr>
              <a:t>°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Arc 14"/>
          <p:cNvSpPr/>
          <p:nvPr/>
        </p:nvSpPr>
        <p:spPr bwMode="auto">
          <a:xfrm>
            <a:off x="2514600" y="3886200"/>
            <a:ext cx="1066800" cy="1295400"/>
          </a:xfrm>
          <a:prstGeom prst="arc">
            <a:avLst>
              <a:gd name="adj1" fmla="val 15042721"/>
              <a:gd name="adj2" fmla="val 1744473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6" name="Arc 15"/>
          <p:cNvSpPr/>
          <p:nvPr/>
        </p:nvSpPr>
        <p:spPr bwMode="auto">
          <a:xfrm>
            <a:off x="2895600" y="4343400"/>
            <a:ext cx="1066800" cy="1295400"/>
          </a:xfrm>
          <a:prstGeom prst="arc">
            <a:avLst>
              <a:gd name="adj1" fmla="val 14480979"/>
              <a:gd name="adj2" fmla="val 1801994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534400" cy="1524000"/>
          </a:xfrm>
        </p:spPr>
        <p:txBody>
          <a:bodyPr/>
          <a:lstStyle/>
          <a:p>
            <a:r>
              <a:rPr lang="en-US" sz="4000" dirty="0" smtClean="0"/>
              <a:t>REVIEW</a:t>
            </a:r>
            <a:br>
              <a:rPr lang="en-US" sz="4000" dirty="0" smtClean="0"/>
            </a:br>
            <a:r>
              <a:rPr lang="en-US" sz="2800" dirty="0" smtClean="0"/>
              <a:t>Identify the following parts of the circle.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33400" y="1981200"/>
            <a:ext cx="1905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Times New Roman" charset="0"/>
              <a:buAutoNum type="arabicPeriod"/>
            </a:pPr>
            <a:r>
              <a:rPr lang="en-US" sz="3200" dirty="0"/>
              <a:t> </a:t>
            </a:r>
            <a:r>
              <a:rPr lang="en-US" sz="2800" dirty="0"/>
              <a:t>DC</a:t>
            </a:r>
          </a:p>
          <a:p>
            <a:pPr marL="514350" indent="-514350">
              <a:lnSpc>
                <a:spcPct val="150000"/>
              </a:lnSpc>
              <a:buFont typeface="Times New Roman" charset="0"/>
              <a:buAutoNum type="arabicPeriod"/>
            </a:pPr>
            <a:r>
              <a:rPr lang="en-US" sz="2800" dirty="0"/>
              <a:t>  AB</a:t>
            </a:r>
          </a:p>
          <a:p>
            <a:pPr marL="514350" indent="-514350">
              <a:lnSpc>
                <a:spcPct val="150000"/>
              </a:lnSpc>
              <a:buFont typeface="Times New Roman" charset="0"/>
              <a:buAutoNum type="arabicPeriod"/>
            </a:pPr>
            <a:r>
              <a:rPr lang="en-US" sz="2800" dirty="0"/>
              <a:t>  AC</a:t>
            </a:r>
          </a:p>
          <a:p>
            <a:pPr marL="514350" indent="-514350">
              <a:lnSpc>
                <a:spcPct val="150000"/>
              </a:lnSpc>
              <a:buFont typeface="Times New Roman" charset="0"/>
              <a:buAutoNum type="arabicPeriod"/>
            </a:pPr>
            <a:r>
              <a:rPr lang="en-US" sz="2800" dirty="0"/>
              <a:t>  line E</a:t>
            </a:r>
          </a:p>
          <a:p>
            <a:pPr marL="514350" indent="-514350">
              <a:lnSpc>
                <a:spcPct val="150000"/>
              </a:lnSpc>
              <a:buFont typeface="Times New Roman" charset="0"/>
              <a:buAutoNum type="arabicPeriod"/>
            </a:pPr>
            <a:r>
              <a:rPr lang="en-US" sz="2800" dirty="0"/>
              <a:t>  </a:t>
            </a:r>
            <a:r>
              <a:rPr lang="en-US" sz="2800" dirty="0" smtClean="0"/>
              <a:t>DC</a:t>
            </a:r>
            <a:endParaRPr lang="en-US" sz="3200" dirty="0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800600" y="2438400"/>
            <a:ext cx="381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6000">
              <a:solidFill>
                <a:schemeClr val="tx2"/>
              </a:solidFill>
            </a:endParaRPr>
          </a:p>
        </p:txBody>
      </p:sp>
      <p:sp>
        <p:nvSpPr>
          <p:cNvPr id="12293" name="Oval 8"/>
          <p:cNvSpPr>
            <a:spLocks noChangeArrowheads="1"/>
          </p:cNvSpPr>
          <p:nvPr/>
        </p:nvSpPr>
        <p:spPr bwMode="auto">
          <a:xfrm>
            <a:off x="4953000" y="2133600"/>
            <a:ext cx="2438400" cy="23622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38100" algn="ctr">
            <a:solidFill>
              <a:srgbClr val="FF33CC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12294" name="Straight Arrow Connector 10"/>
          <p:cNvCxnSpPr>
            <a:cxnSpLocks noChangeShapeType="1"/>
          </p:cNvCxnSpPr>
          <p:nvPr/>
        </p:nvCxnSpPr>
        <p:spPr bwMode="auto">
          <a:xfrm>
            <a:off x="4343400" y="2057400"/>
            <a:ext cx="4114800" cy="14478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295" name="Straight Arrow Connector 12"/>
          <p:cNvCxnSpPr>
            <a:cxnSpLocks noChangeShapeType="1"/>
          </p:cNvCxnSpPr>
          <p:nvPr/>
        </p:nvCxnSpPr>
        <p:spPr bwMode="auto">
          <a:xfrm flipV="1">
            <a:off x="5257800" y="3048000"/>
            <a:ext cx="3200400" cy="25146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52" name="Flowchart: Connector 13"/>
          <p:cNvSpPr>
            <a:spLocks noChangeArrowheads="1"/>
          </p:cNvSpPr>
          <p:nvPr/>
        </p:nvSpPr>
        <p:spPr bwMode="auto">
          <a:xfrm>
            <a:off x="6172200" y="32004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12297" name="Straight Connector 15"/>
          <p:cNvCxnSpPr>
            <a:cxnSpLocks noChangeShapeType="1"/>
          </p:cNvCxnSpPr>
          <p:nvPr/>
        </p:nvCxnSpPr>
        <p:spPr bwMode="auto">
          <a:xfrm rot="10800000" flipV="1">
            <a:off x="4953000" y="3124200"/>
            <a:ext cx="2438400" cy="2286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98" name="TextBox 16"/>
          <p:cNvSpPr txBox="1">
            <a:spLocks noChangeArrowheads="1"/>
          </p:cNvSpPr>
          <p:nvPr/>
        </p:nvSpPr>
        <p:spPr bwMode="auto">
          <a:xfrm>
            <a:off x="4343400" y="1600200"/>
            <a:ext cx="42672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    </a:t>
            </a:r>
            <a:r>
              <a:rPr lang="en-US" sz="2800" dirty="0">
                <a:solidFill>
                  <a:schemeClr val="accent4"/>
                </a:solidFill>
              </a:rPr>
              <a:t>D            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</a:rPr>
              <a:t>			    C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</a:rPr>
              <a:t>  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</a:rPr>
              <a:t>   A                  B</a:t>
            </a:r>
          </a:p>
          <a:p>
            <a:pPr>
              <a:defRPr/>
            </a:pPr>
            <a:endParaRPr lang="en-US" sz="28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</a:rPr>
              <a:t>			E</a:t>
            </a:r>
          </a:p>
          <a:p>
            <a:pPr>
              <a:defRPr/>
            </a:pP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19200" y="2209800"/>
            <a:ext cx="4572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1295400" y="2895600"/>
            <a:ext cx="4572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1295400" y="3581400"/>
            <a:ext cx="4572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>
            <a:off x="1219200" y="4800600"/>
            <a:ext cx="685800" cy="1588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9" name="TextBox 16"/>
          <p:cNvSpPr txBox="1">
            <a:spLocks noChangeArrowheads="1"/>
          </p:cNvSpPr>
          <p:nvPr/>
        </p:nvSpPr>
        <p:spPr bwMode="auto">
          <a:xfrm>
            <a:off x="1143000" y="60198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/>
          </a:p>
        </p:txBody>
      </p:sp>
      <p:sp>
        <p:nvSpPr>
          <p:cNvPr id="6160" name="TextBox 18"/>
          <p:cNvSpPr txBox="1">
            <a:spLocks noChangeArrowheads="1"/>
          </p:cNvSpPr>
          <p:nvPr/>
        </p:nvSpPr>
        <p:spPr bwMode="auto">
          <a:xfrm>
            <a:off x="228600" y="5943600"/>
            <a:ext cx="8382000" cy="523875"/>
          </a:xfrm>
          <a:prstGeom prst="rect">
            <a:avLst/>
          </a:prstGeom>
          <a:solidFill>
            <a:srgbClr val="0070C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/>
              <a:t>	</a:t>
            </a: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2209800" y="2057400"/>
            <a:ext cx="2362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chord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radius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diameter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tangent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secant</a:t>
            </a:r>
            <a:endParaRPr lang="en-US" sz="2800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5410200" y="2438400"/>
            <a:ext cx="1981200" cy="685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152" idx="7"/>
          </p:cNvCxnSpPr>
          <p:nvPr/>
        </p:nvCxnSpPr>
        <p:spPr bwMode="auto">
          <a:xfrm flipV="1">
            <a:off x="4953000" y="3222718"/>
            <a:ext cx="1349282" cy="13008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flipV="1">
            <a:off x="4953000" y="3124200"/>
            <a:ext cx="2438400" cy="228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 bwMode="auto">
          <a:xfrm flipV="1">
            <a:off x="5562600" y="3352800"/>
            <a:ext cx="2514600" cy="19812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>
            <a:off x="4800600" y="2209800"/>
            <a:ext cx="3048000" cy="1066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28600" y="5943600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radius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5943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diameter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200400" y="5943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chord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172200" y="5943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secant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391400" y="5943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tangent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5486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Note: The following are possible answers.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5953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midpoint</a:t>
            </a:r>
            <a:endParaRPr lang="en-US" sz="2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37 -0.31088 C 0.20938 -0.32153 0.19531 -0.33218 0.19045 -0.33218 C 0.15938 -0.33218 0.12743 -0.16551 0.12743 0.00115 C 0.12743 -0.08287 0.11146 -0.16551 0.09635 -0.16551 C 0.08038 -0.16551 0.06528 -0.08149 0.06528 0.00115 C 0.06528 -0.04028 0.05729 -0.08287 0.04931 -0.08287 C 0.04132 -0.08287 0.03333 -0.04144 0.03333 0.00115 C 0.03333 -0.02014 0.02934 -0.04028 0.02535 -0.04028 C 0.02135 -0.04028 0.01736 -0.01899 0.01736 0.00115 C 0.01736 -0.00949 0.01528 -0.02014 0.01337 -0.02014 C 0.01233 -0.02014 0.00938 -0.00949 0.00938 0.00115 C 0.00938 -0.00417 0.00833 -0.00949 0.00729 -0.00949 C 0.00729 -0.01088 0.00521 -0.00417 0.00521 0.00115 C 0.00521 -0.00162 0.00521 -0.00417 0.00417 -0.00417 C 0.00417 -0.00278 0.00313 -0.00139 0.00313 0.00115 C 0.00313 -0.00024 0.00313 -0.00162 0.00313 -0.00278 C 0.00208 -0.00278 0.00208 -0.00139 0.00208 4.07407E-6 C 0.00104 4.07407E-6 0.00104 -0.00139 0.00104 -0.00278 C 0 -0.00278 0 -0.00139 0 4.07407E-6 " pathEditMode="relative" rAng="0" ptsTypes="fffffffffffffffffff">
                                      <p:cBhvr>
                                        <p:cTn id="17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37 -0.31088 C 0.20938 -0.32153 0.19532 -0.33218 0.19045 -0.33218 C 0.15938 -0.33218 0.12743 -0.16551 0.12743 0.00115 C 0.12743 -0.08287 0.11146 -0.16551 0.09636 -0.16551 C 0.08039 -0.16551 0.06528 -0.08149 0.06528 0.00115 C 0.06528 -0.04028 0.0573 -0.08287 0.04931 -0.08287 C 0.04132 -0.08287 0.03334 -0.04144 0.03334 0.00115 C 0.03334 -0.02014 0.02934 -0.04028 0.02535 -0.04028 C 0.02136 -0.04028 0.01736 -0.01899 0.01736 0.00115 C 0.01736 -0.00949 0.01528 -0.02014 0.01337 -0.02014 C 0.01233 -0.02014 0.00938 -0.00949 0.00938 0.00115 C 0.00938 -0.00417 0.00834 -0.00949 0.0073 -0.00949 C 0.0073 -0.01088 0.00521 -0.00417 0.00521 0.00115 C 0.00521 -0.00162 0.00521 -0.00417 0.00417 -0.00417 C 0.00417 -0.00278 0.00313 -0.00139 0.00313 0.00115 C 0.00313 -0.00024 0.00313 -0.00162 0.00313 -0.00278 C 0.00209 -0.00278 0.00209 -0.00139 0.00209 4.07407E-6 C 0.00105 4.07407E-6 0.00105 -0.00139 0.00105 -0.00278 C -3.33333E-6 -0.00278 -3.33333E-6 -0.00139 -3.33333E-6 4.07407E-6 " pathEditMode="relative" rAng="0" ptsTypes="fffffffffffffffffff">
                                      <p:cBhvr>
                                        <p:cTn id="40" dur="2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37 -0.31088 C 0.20938 -0.32153 0.19532 -0.33218 0.19045 -0.33218 C 0.15938 -0.33218 0.12743 -0.16551 0.12743 0.00115 C 0.12743 -0.08287 0.11146 -0.16551 0.09636 -0.16551 C 0.08039 -0.16551 0.06528 -0.08148 0.06528 0.00115 C 0.06528 -0.04028 0.0573 -0.08287 0.04931 -0.08287 C 0.04132 -0.08287 0.03334 -0.04144 0.03334 0.00115 C 0.03334 -0.02014 0.02934 -0.04028 0.02535 -0.04028 C 0.02136 -0.04028 0.01736 -0.01898 0.01736 0.00115 C 0.01736 -0.00949 0.01528 -0.02014 0.01337 -0.02014 C 0.01233 -0.02014 0.00938 -0.00949 0.00938 0.00115 C 0.00938 -0.00417 0.00834 -0.00949 0.0073 -0.00949 C 0.0073 -0.01088 0.00521 -0.00417 0.00521 0.00115 C 0.00521 -0.00162 0.00521 -0.00417 0.00417 -0.00417 C 0.00417 -0.00278 0.00313 -0.00139 0.00313 0.00115 C 0.00313 -0.00023 0.00313 -0.00162 0.00313 -0.00278 C 0.00209 -0.00278 0.00209 -0.00139 0.00209 2.96296E-6 C 0.00105 2.96296E-6 0.00105 -0.00139 0.00105 -0.00278 C -3.33333E-6 -0.00278 -3.33333E-6 -0.00139 -3.33333E-6 2.96296E-6 " pathEditMode="relative" rAng="0" ptsTypes="fffffffffffffffffff">
                                      <p:cBhvr>
                                        <p:cTn id="63" dur="2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36 -0.31087 C 0.20937 -0.32152 0.19531 -0.33217 0.19045 -0.33217 C 0.15937 -0.33217 0.12743 -0.1655 0.12743 0.00116 C 0.12743 -0.08287 0.11146 -0.1655 0.09635 -0.1655 C 0.08038 -0.1655 0.06527 -0.08148 0.06527 0.00116 C 0.06527 -0.04027 0.05729 -0.08287 0.0493 -0.08287 C 0.04132 -0.08287 0.03333 -0.04143 0.03333 0.00116 C 0.03333 -0.02013 0.02934 -0.04027 0.02534 -0.04027 C 0.02135 -0.04027 0.01736 -0.01898 0.01736 0.00116 C 0.01736 -0.00949 0.01527 -0.02013 0.01336 -0.02013 C 0.01232 -0.02013 0.00937 -0.00949 0.00937 0.00116 C 0.00937 -0.00416 0.00833 -0.00949 0.00729 -0.00949 C 0.00729 -0.01087 0.00521 -0.00416 0.00521 0.00116 C 0.00521 -0.00162 0.00521 -0.00416 0.00416 -0.00416 C 0.00416 -0.00277 0.00312 -0.00138 0.00312 0.00116 C 0.00312 -0.00023 0.00312 -0.00162 0.00312 -0.00277 C 0.00208 -0.00277 0.00208 -0.00138 0.00208 -4.81481E-6 C 0.00104 -4.81481E-6 0.00104 -0.00138 0.00104 -0.00277 C 3.33333E-6 -0.00277 3.33333E-6 -0.00138 3.33333E-6 -4.81481E-6 " pathEditMode="relative" rAng="0" ptsTypes="fffffffffffffffffff">
                                      <p:cBhvr>
                                        <p:cTn id="86" dur="2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37 -0.31087 C 0.20938 -0.32152 0.19531 -0.33217 0.19045 -0.33217 C 0.15938 -0.33217 0.12743 -0.1655 0.12743 0.00116 C 0.12743 -0.08287 0.11146 -0.1655 0.09635 -0.1655 C 0.08038 -0.1655 0.06528 -0.08148 0.06528 0.00116 C 0.06528 -0.04027 0.05729 -0.08287 0.04931 -0.08287 C 0.04132 -0.08287 0.03333 -0.04143 0.03333 0.00116 C 0.03333 -0.02013 0.02934 -0.04027 0.02535 -0.04027 C 0.02135 -0.04027 0.01736 -0.01898 0.01736 0.00116 C 0.01736 -0.00949 0.01528 -0.02013 0.01337 -0.02013 C 0.01233 -0.02013 0.00938 -0.00949 0.00938 0.00116 C 0.00938 -0.00416 0.00833 -0.00949 0.00729 -0.00949 C 0.00729 -0.01087 0.00521 -0.00416 0.00521 0.00116 C 0.00521 -0.00162 0.00521 -0.00416 0.00417 -0.00416 C 0.00417 -0.00277 0.00313 -0.00138 0.00313 0.00116 C 0.00313 -0.00023 0.00313 -0.00162 0.00313 -0.00277 C 0.00208 -0.00277 0.00208 -0.00138 0.00208 -4.81481E-6 C 0.00104 -4.81481E-6 0.00104 -0.00138 0.00104 -0.00277 C 0 -0.00277 0 -0.00138 0 -4.81481E-6 " pathEditMode="relative" rAng="0" ptsTypes="fffffffffffffffffff">
                                      <p:cBhvr>
                                        <p:cTn id="109" dur="2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eaLnBrk="1" hangingPunct="1"/>
            <a:r>
              <a:rPr lang="en-US" sz="8500" dirty="0" smtClean="0"/>
              <a:t>Circles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276600"/>
            <a:ext cx="6400800" cy="17526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Chapter 10</a:t>
            </a:r>
          </a:p>
          <a:p>
            <a:pPr eaLnBrk="1" hangingPunct="1"/>
            <a:r>
              <a:rPr lang="en-US" sz="4400" dirty="0" smtClean="0"/>
              <a:t>Sections 10.1 –10.3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Types of Angles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200">
                <a:solidFill>
                  <a:srgbClr val="00B050"/>
                </a:solidFill>
              </a:rPr>
              <a:t>Central angle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2590800"/>
            <a:ext cx="487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the vertex is on the </a:t>
            </a:r>
            <a:r>
              <a:rPr lang="en-US" sz="2800">
                <a:solidFill>
                  <a:srgbClr val="FF0000"/>
                </a:solidFill>
              </a:rPr>
              <a:t>center</a:t>
            </a:r>
            <a:r>
              <a:rPr lang="en-US" sz="3200"/>
              <a:t>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219200" y="1752600"/>
            <a:ext cx="6781800" cy="4648200"/>
            <a:chOff x="1219200" y="1752600"/>
            <a:chExt cx="6781800" cy="4648200"/>
          </a:xfrm>
        </p:grpSpPr>
        <p:sp>
          <p:nvSpPr>
            <p:cNvPr id="13330" name="Oval 4"/>
            <p:cNvSpPr>
              <a:spLocks noChangeArrowheads="1"/>
            </p:cNvSpPr>
            <p:nvPr/>
          </p:nvSpPr>
          <p:spPr bwMode="auto">
            <a:xfrm>
              <a:off x="5791200" y="1752600"/>
              <a:ext cx="2209800" cy="2209800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5"/>
            <p:cNvSpPr>
              <a:spLocks noChangeArrowheads="1"/>
            </p:cNvSpPr>
            <p:nvPr/>
          </p:nvSpPr>
          <p:spPr bwMode="auto">
            <a:xfrm>
              <a:off x="1219200" y="4191000"/>
              <a:ext cx="2209800" cy="2209800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Oval 8"/>
            <p:cNvSpPr>
              <a:spLocks noChangeArrowheads="1"/>
            </p:cNvSpPr>
            <p:nvPr/>
          </p:nvSpPr>
          <p:spPr bwMode="auto">
            <a:xfrm>
              <a:off x="6858000" y="2743200"/>
              <a:ext cx="762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Oval 9"/>
            <p:cNvSpPr>
              <a:spLocks noChangeArrowheads="1"/>
            </p:cNvSpPr>
            <p:nvPr/>
          </p:nvSpPr>
          <p:spPr bwMode="auto">
            <a:xfrm>
              <a:off x="2286000" y="51816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915150" y="1066800"/>
            <a:ext cx="1676400" cy="3048000"/>
            <a:chOff x="4368" y="672"/>
            <a:chExt cx="1056" cy="1920"/>
          </a:xfrm>
        </p:grpSpPr>
        <p:sp>
          <p:nvSpPr>
            <p:cNvPr id="13328" name="Line 10"/>
            <p:cNvSpPr>
              <a:spLocks noChangeShapeType="1"/>
            </p:cNvSpPr>
            <p:nvPr/>
          </p:nvSpPr>
          <p:spPr bwMode="auto">
            <a:xfrm flipV="1">
              <a:off x="4368" y="672"/>
              <a:ext cx="576" cy="1104"/>
            </a:xfrm>
            <a:prstGeom prst="line">
              <a:avLst/>
            </a:prstGeom>
            <a:noFill/>
            <a:ln w="762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9" name="Line 11"/>
            <p:cNvSpPr>
              <a:spLocks noChangeShapeType="1"/>
            </p:cNvSpPr>
            <p:nvPr/>
          </p:nvSpPr>
          <p:spPr bwMode="auto">
            <a:xfrm>
              <a:off x="4380" y="1776"/>
              <a:ext cx="1044" cy="816"/>
            </a:xfrm>
            <a:prstGeom prst="line">
              <a:avLst/>
            </a:prstGeom>
            <a:noFill/>
            <a:ln w="76200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038600" y="4267200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200">
                <a:solidFill>
                  <a:srgbClr val="FFFF00"/>
                </a:solidFill>
              </a:rPr>
              <a:t>Inscribed angle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267200" y="5105400"/>
            <a:ext cx="487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 the vertex is on the </a:t>
            </a:r>
            <a:r>
              <a:rPr lang="en-US" sz="2800">
                <a:solidFill>
                  <a:srgbClr val="FF0000"/>
                </a:solidFill>
              </a:rPr>
              <a:t>circle</a:t>
            </a:r>
            <a:r>
              <a:rPr lang="en-US" sz="3200"/>
              <a:t>.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09600" y="3276600"/>
            <a:ext cx="2514600" cy="2743200"/>
            <a:chOff x="384" y="2064"/>
            <a:chExt cx="1584" cy="1728"/>
          </a:xfrm>
        </p:grpSpPr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flipH="1" flipV="1">
              <a:off x="1200" y="2064"/>
              <a:ext cx="768" cy="1728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flipH="1" flipV="1">
              <a:off x="384" y="3120"/>
              <a:ext cx="1584" cy="6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" name="Flowchart: Connector 18"/>
          <p:cNvSpPr>
            <a:spLocks noChangeArrowheads="1"/>
          </p:cNvSpPr>
          <p:nvPr/>
        </p:nvSpPr>
        <p:spPr bwMode="auto">
          <a:xfrm>
            <a:off x="6858000" y="27432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Flowchart: Connector 19"/>
          <p:cNvSpPr>
            <a:spLocks noChangeArrowheads="1"/>
          </p:cNvSpPr>
          <p:nvPr/>
        </p:nvSpPr>
        <p:spPr bwMode="auto">
          <a:xfrm flipV="1">
            <a:off x="3048000" y="5867400"/>
            <a:ext cx="152400" cy="152400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3962400" y="2133600"/>
            <a:ext cx="1447800" cy="53340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 bwMode="auto">
          <a:xfrm rot="10800000">
            <a:off x="3048000" y="4114800"/>
            <a:ext cx="762000" cy="60960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  <p:bldP spid="10252" grpId="0" autoUpdateAnimBg="0"/>
      <p:bldP spid="10253" grpId="0" autoUpdateAnimBg="0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Types of Arcs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5334000" y="2057400"/>
            <a:ext cx="3124200" cy="3124200"/>
          </a:xfrm>
          <a:prstGeom prst="ellipse">
            <a:avLst/>
          </a:prstGeom>
          <a:solidFill>
            <a:srgbClr val="00B0F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 flipH="1" flipV="1">
            <a:off x="6781800" y="3581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 flipV="1">
            <a:off x="6096000" y="1447800"/>
            <a:ext cx="762000" cy="220980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4953000" y="3657600"/>
            <a:ext cx="1905000" cy="190500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943600" y="32004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324600" y="14478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029200" y="44196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4953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 Major </a:t>
            </a:r>
            <a:r>
              <a:rPr lang="en-US" sz="3600" dirty="0"/>
              <a:t>arc</a:t>
            </a:r>
          </a:p>
          <a:p>
            <a:pPr>
              <a:spcBef>
                <a:spcPct val="50000"/>
              </a:spcBef>
            </a:pPr>
            <a:endParaRPr lang="en-US" sz="4000" dirty="0"/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 Minor </a:t>
            </a:r>
            <a:r>
              <a:rPr lang="en-US" sz="3600" dirty="0"/>
              <a:t>arc</a:t>
            </a:r>
          </a:p>
          <a:p>
            <a:pPr>
              <a:spcBef>
                <a:spcPct val="50000"/>
              </a:spcBef>
            </a:pPr>
            <a:endParaRPr lang="en-US" sz="4000" dirty="0"/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dirty="0" smtClean="0"/>
              <a:t> Semicircle</a:t>
            </a:r>
            <a:endParaRPr lang="en-US" sz="3600" dirty="0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6934200" y="53340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N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447800" y="3733800"/>
            <a:ext cx="2895600" cy="457200"/>
            <a:chOff x="1244" y="2515"/>
            <a:chExt cx="1876" cy="320"/>
          </a:xfrm>
        </p:grpSpPr>
        <p:sp>
          <p:nvSpPr>
            <p:cNvPr id="14366" name="Text Box 15"/>
            <p:cNvSpPr txBox="1">
              <a:spLocks noChangeArrowheads="1"/>
            </p:cNvSpPr>
            <p:nvPr/>
          </p:nvSpPr>
          <p:spPr bwMode="auto">
            <a:xfrm>
              <a:off x="1244" y="2544"/>
              <a:ext cx="18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Example: MO</a:t>
              </a:r>
              <a:endParaRPr lang="en-US" sz="2400" dirty="0"/>
            </a:p>
          </p:txBody>
        </p:sp>
        <p:sp>
          <p:nvSpPr>
            <p:cNvPr id="14367" name="Arc 18"/>
            <p:cNvSpPr>
              <a:spLocks/>
            </p:cNvSpPr>
            <p:nvPr/>
          </p:nvSpPr>
          <p:spPr bwMode="auto">
            <a:xfrm rot="19193016">
              <a:off x="2166" y="2515"/>
              <a:ext cx="189" cy="1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295400" y="1905001"/>
            <a:ext cx="3124648" cy="590881"/>
            <a:chOff x="816" y="1227"/>
            <a:chExt cx="2647" cy="315"/>
          </a:xfrm>
        </p:grpSpPr>
        <p:sp>
          <p:nvSpPr>
            <p:cNvPr id="14364" name="Text Box 14"/>
            <p:cNvSpPr txBox="1">
              <a:spLocks noChangeArrowheads="1"/>
            </p:cNvSpPr>
            <p:nvPr/>
          </p:nvSpPr>
          <p:spPr bwMode="auto">
            <a:xfrm>
              <a:off x="816" y="1296"/>
              <a:ext cx="264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Example:  MNO</a:t>
              </a:r>
              <a:endParaRPr lang="en-US" sz="2400" dirty="0"/>
            </a:p>
          </p:txBody>
        </p:sp>
        <p:sp>
          <p:nvSpPr>
            <p:cNvPr id="14365" name="Arc 19"/>
            <p:cNvSpPr>
              <a:spLocks/>
            </p:cNvSpPr>
            <p:nvPr/>
          </p:nvSpPr>
          <p:spPr bwMode="auto">
            <a:xfrm rot="19193016">
              <a:off x="2112" y="1227"/>
              <a:ext cx="378" cy="2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652837" y="5603875"/>
            <a:ext cx="2286000" cy="654050"/>
            <a:chOff x="1472" y="3674"/>
            <a:chExt cx="1056" cy="412"/>
          </a:xfrm>
        </p:grpSpPr>
        <p:sp>
          <p:nvSpPr>
            <p:cNvPr id="14362" name="Text Box 16"/>
            <p:cNvSpPr txBox="1">
              <a:spLocks noChangeArrowheads="1"/>
            </p:cNvSpPr>
            <p:nvPr/>
          </p:nvSpPr>
          <p:spPr bwMode="auto">
            <a:xfrm>
              <a:off x="1472" y="3718"/>
              <a:ext cx="105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 </a:t>
              </a:r>
              <a:r>
                <a:rPr lang="en-US" sz="2400" dirty="0"/>
                <a:t>or     MN  </a:t>
              </a:r>
            </a:p>
          </p:txBody>
        </p:sp>
        <p:sp>
          <p:nvSpPr>
            <p:cNvPr id="14363" name="Arc 20"/>
            <p:cNvSpPr>
              <a:spLocks/>
            </p:cNvSpPr>
            <p:nvPr/>
          </p:nvSpPr>
          <p:spPr bwMode="auto">
            <a:xfrm rot="19193016">
              <a:off x="1828" y="3674"/>
              <a:ext cx="243" cy="2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6858000" y="3657600"/>
            <a:ext cx="838200" cy="220980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" name="Arc 30"/>
          <p:cNvSpPr/>
          <p:nvPr/>
        </p:nvSpPr>
        <p:spPr bwMode="auto">
          <a:xfrm>
            <a:off x="5334000" y="2057400"/>
            <a:ext cx="3124200" cy="3124200"/>
          </a:xfrm>
          <a:prstGeom prst="arc">
            <a:avLst>
              <a:gd name="adj1" fmla="val 14951600"/>
              <a:gd name="adj2" fmla="val 8323946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2" name="Arc 31"/>
          <p:cNvSpPr/>
          <p:nvPr/>
        </p:nvSpPr>
        <p:spPr bwMode="auto">
          <a:xfrm>
            <a:off x="5334000" y="2057400"/>
            <a:ext cx="3124200" cy="3200400"/>
          </a:xfrm>
          <a:prstGeom prst="arc">
            <a:avLst>
              <a:gd name="adj1" fmla="val 8219995"/>
              <a:gd name="adj2" fmla="val 14949121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4" name="Arc 33"/>
          <p:cNvSpPr/>
          <p:nvPr/>
        </p:nvSpPr>
        <p:spPr bwMode="auto">
          <a:xfrm>
            <a:off x="5334000" y="2057400"/>
            <a:ext cx="3124200" cy="3124200"/>
          </a:xfrm>
          <a:prstGeom prst="arc">
            <a:avLst>
              <a:gd name="adj1" fmla="val 4183260"/>
              <a:gd name="adj2" fmla="val 14983419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219200" y="5673724"/>
            <a:ext cx="2286000" cy="642937"/>
            <a:chOff x="768" y="3793"/>
            <a:chExt cx="1440" cy="405"/>
          </a:xfrm>
        </p:grpSpPr>
        <p:sp>
          <p:nvSpPr>
            <p:cNvPr id="14360" name="Text Box 16"/>
            <p:cNvSpPr txBox="1">
              <a:spLocks noChangeArrowheads="1"/>
            </p:cNvSpPr>
            <p:nvPr/>
          </p:nvSpPr>
          <p:spPr bwMode="auto">
            <a:xfrm>
              <a:off x="768" y="3830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Example:  MON</a:t>
              </a:r>
              <a:r>
                <a:rPr lang="en-US" sz="3200" dirty="0" smtClean="0"/>
                <a:t>  </a:t>
              </a:r>
              <a:endParaRPr lang="en-US" sz="3200" dirty="0"/>
            </a:p>
          </p:txBody>
        </p:sp>
        <p:sp>
          <p:nvSpPr>
            <p:cNvPr id="14361" name="Arc 20"/>
            <p:cNvSpPr>
              <a:spLocks/>
            </p:cNvSpPr>
            <p:nvPr/>
          </p:nvSpPr>
          <p:spPr bwMode="auto">
            <a:xfrm rot="19193016">
              <a:off x="1714" y="3793"/>
              <a:ext cx="347" cy="2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Arc 28"/>
          <p:cNvSpPr/>
          <p:nvPr/>
        </p:nvSpPr>
        <p:spPr bwMode="auto">
          <a:xfrm flipH="1" flipV="1">
            <a:off x="5334000" y="2057400"/>
            <a:ext cx="3124200" cy="3124200"/>
          </a:xfrm>
          <a:prstGeom prst="arc">
            <a:avLst>
              <a:gd name="adj1" fmla="val 4248066"/>
              <a:gd name="adj2" fmla="val 14995081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85800" y="1524000"/>
            <a:ext cx="449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- the measure is </a:t>
            </a:r>
            <a:r>
              <a:rPr lang="en-US" sz="2400" dirty="0">
                <a:solidFill>
                  <a:srgbClr val="00B0F0"/>
                </a:solidFill>
              </a:rPr>
              <a:t>more than </a:t>
            </a:r>
            <a:r>
              <a:rPr lang="en-US" sz="2400" dirty="0"/>
              <a:t>180</a:t>
            </a:r>
            <a:r>
              <a:rPr lang="en-US" sz="2400" b="1" dirty="0">
                <a:cs typeface="Times New Roman" charset="0"/>
              </a:rPr>
              <a:t> °</a:t>
            </a:r>
            <a:endParaRPr lang="en-US" sz="2400" dirty="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62000" y="3306763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- the measure is </a:t>
            </a:r>
            <a:r>
              <a:rPr lang="en-US" sz="2400" dirty="0">
                <a:solidFill>
                  <a:srgbClr val="00B0F0"/>
                </a:solidFill>
              </a:rPr>
              <a:t>less than </a:t>
            </a:r>
            <a:r>
              <a:rPr lang="en-US" sz="2400" dirty="0"/>
              <a:t>180</a:t>
            </a:r>
            <a:r>
              <a:rPr lang="en-US" sz="2400" b="1" dirty="0">
                <a:cs typeface="Times New Roman" charset="0"/>
              </a:rPr>
              <a:t> °</a:t>
            </a:r>
            <a:endParaRPr lang="en-US" sz="2400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38200" y="5181600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- the measure is </a:t>
            </a:r>
            <a:r>
              <a:rPr lang="en-US" sz="2400" dirty="0">
                <a:solidFill>
                  <a:srgbClr val="00B0F0"/>
                </a:solidFill>
              </a:rPr>
              <a:t>equal to </a:t>
            </a:r>
            <a:r>
              <a:rPr lang="en-US" sz="2400" dirty="0"/>
              <a:t>180</a:t>
            </a:r>
            <a:r>
              <a:rPr lang="en-US" sz="2400" b="1" dirty="0">
                <a:cs typeface="Times New Roman" charset="0"/>
              </a:rPr>
              <a:t> °</a:t>
            </a:r>
            <a:endParaRPr lang="en-US" sz="24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4.95262E-6 L -0.18299 -0.05316 C -0.16892 -0.06518 -0.14792 -0.07188 -0.12604 -0.07188 C -0.10104 -0.07188 -0.08108 -0.06518 -0.06701 -0.05316 L 0 4.95262E-6 " pathEditMode="relative" rAng="0" ptsTypes="FffFF">
                                      <p:cBhvr>
                                        <p:cTn id="9" dur="1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1.48148E-6 L -0.18299 -0.05324 C -0.16893 -0.06528 -0.14792 -0.07199 -0.12604 -0.07199 C -0.10104 -0.07199 -0.08108 -0.06528 -0.06702 -0.05324 L 3.33333E-6 1.48148E-6 " pathEditMode="relative" rAng="0" ptsTypes="FffFF">
                                      <p:cBhvr>
                                        <p:cTn id="16" dur="1000" fill="hold"/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1.85185E-6 L -0.18299 -0.05324 C -0.16892 -0.06528 -0.14792 -0.07199 -0.12604 -0.07199 C -0.10104 -0.07199 -0.08108 -0.06528 -0.06701 -0.05324 L 0 -1.85185E-6 " pathEditMode="relative" rAng="0" ptsTypes="FffFF">
                                      <p:cBhvr>
                                        <p:cTn id="23" dur="1000" fill="hold"/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2315" grpId="0" animBg="1"/>
      <p:bldP spid="30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 smtClean="0"/>
              <a:t>Solving Unknown Arcs and Angles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953000"/>
          </a:xfrm>
        </p:spPr>
        <p:txBody>
          <a:bodyPr/>
          <a:lstStyle/>
          <a:p>
            <a:r>
              <a:rPr lang="en-US" sz="2800" dirty="0" smtClean="0"/>
              <a:t>On the next slides… </a:t>
            </a:r>
          </a:p>
          <a:p>
            <a:pPr lvl="1"/>
            <a:r>
              <a:rPr lang="en-US" dirty="0" smtClean="0"/>
              <a:t>you will use a white board (or a filler with printing paper), and a marker to solve and answer the given problems.</a:t>
            </a:r>
          </a:p>
          <a:p>
            <a:pPr lvl="1"/>
            <a:r>
              <a:rPr lang="en-US" dirty="0" smtClean="0"/>
              <a:t>you will be given 30 seconds to solve each of the math problems.</a:t>
            </a:r>
          </a:p>
          <a:p>
            <a:pPr lvl="1"/>
            <a:r>
              <a:rPr lang="en-US" dirty="0" smtClean="0"/>
              <a:t>at the end of each problem , you will raise your white board with your answer on it. Make sure you box your answer.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Have fun!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z="3600" dirty="0" smtClean="0"/>
              <a:t>Measure of Arcs &amp; Angles</a:t>
            </a:r>
            <a:endParaRPr lang="en-US" sz="3600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3733800"/>
            <a:ext cx="3962400" cy="267765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 If ∠ </a:t>
            </a:r>
            <a:r>
              <a:rPr lang="en-US" sz="2800" dirty="0" smtClean="0">
                <a:cs typeface="Times New Roman" charset="0"/>
              </a:rPr>
              <a:t>ABC is 80</a:t>
            </a:r>
            <a:r>
              <a:rPr lang="en-US" sz="2800" b="1" dirty="0" smtClean="0">
                <a:cs typeface="Times New Roman" charset="0"/>
              </a:rPr>
              <a:t>°</a:t>
            </a:r>
            <a:r>
              <a:rPr lang="en-US" sz="2800" dirty="0" smtClean="0">
                <a:cs typeface="Times New Roman" charset="0"/>
              </a:rPr>
              <a:t>, what is the measure of arc AC?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cs typeface="Times New Roman" charset="0"/>
              </a:rPr>
              <a:t>		</a:t>
            </a:r>
            <a:endParaRPr lang="en-US" sz="2800" dirty="0" smtClean="0"/>
          </a:p>
          <a:p>
            <a:pPr>
              <a:spcBef>
                <a:spcPct val="50000"/>
              </a:spcBef>
              <a:buNone/>
            </a:pPr>
            <a:endParaRPr 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315200" cy="954107"/>
          </a:xfrm>
          <a:prstGeom prst="rect">
            <a:avLst/>
          </a:prstGeom>
          <a:solidFill>
            <a:srgbClr val="003399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 In a circle, the measure of the central angle is always equal to the measure of its intercepted arc.</a:t>
            </a:r>
            <a:endParaRPr lang="en-US" sz="2800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5105400" y="3276600"/>
            <a:ext cx="3276600" cy="32766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6705600" y="4876800"/>
            <a:ext cx="120650" cy="120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6781800" y="2971800"/>
            <a:ext cx="1577975" cy="1941513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4648200" y="3505200"/>
            <a:ext cx="2133600" cy="1447800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" name="Arc 9"/>
          <p:cNvSpPr/>
          <p:nvPr/>
        </p:nvSpPr>
        <p:spPr bwMode="auto">
          <a:xfrm>
            <a:off x="5791200" y="3962400"/>
            <a:ext cx="2057400" cy="2057400"/>
          </a:xfrm>
          <a:prstGeom prst="arc">
            <a:avLst>
              <a:gd name="adj1" fmla="val 12956250"/>
              <a:gd name="adj2" fmla="val 1836279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324600" y="41148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cs typeface="Times New Roman" charset="0"/>
              </a:rPr>
              <a:t>x°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48200" y="37338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cs typeface="Times New Roman" charset="0"/>
              </a:rPr>
              <a:t>A</a:t>
            </a:r>
            <a:endParaRPr lang="en-US" sz="2800" b="1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553200" y="49530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cs typeface="Times New Roman" charset="0"/>
              </a:rPr>
              <a:t>B °</a:t>
            </a:r>
            <a:endParaRPr lang="en-US" sz="2800" b="1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077200" y="34290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cs typeface="Times New Roman" charset="0"/>
              </a:rPr>
              <a:t>C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6400800" y="2514600"/>
            <a:ext cx="6254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cs typeface="Times New Roman" charset="0"/>
              </a:rPr>
              <a:t>n°</a:t>
            </a:r>
            <a:endParaRPr lang="en-US" sz="3600" dirty="0"/>
          </a:p>
        </p:txBody>
      </p:sp>
      <p:sp>
        <p:nvSpPr>
          <p:cNvPr id="18" name="Arc 17"/>
          <p:cNvSpPr/>
          <p:nvPr/>
        </p:nvSpPr>
        <p:spPr bwMode="auto">
          <a:xfrm>
            <a:off x="5105400" y="3276600"/>
            <a:ext cx="3276600" cy="3276600"/>
          </a:xfrm>
          <a:prstGeom prst="arc">
            <a:avLst>
              <a:gd name="adj1" fmla="val 12856125"/>
              <a:gd name="adj2" fmla="val 18583334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23622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    x = n</a:t>
            </a:r>
          </a:p>
          <a:p>
            <a:r>
              <a:rPr lang="en-US" sz="2800" dirty="0" smtClean="0"/>
              <a:t>m ∠ </a:t>
            </a:r>
            <a:r>
              <a:rPr lang="en-US" sz="2800" dirty="0" smtClean="0">
                <a:cs typeface="Times New Roman" charset="0"/>
              </a:rPr>
              <a:t>ABC  = m AC</a:t>
            </a:r>
            <a:endParaRPr lang="en-US" sz="2800" dirty="0"/>
          </a:p>
        </p:txBody>
      </p:sp>
      <p:sp>
        <p:nvSpPr>
          <p:cNvPr id="20" name="Arc 19"/>
          <p:cNvSpPr/>
          <p:nvPr/>
        </p:nvSpPr>
        <p:spPr bwMode="auto">
          <a:xfrm>
            <a:off x="2819400" y="2819400"/>
            <a:ext cx="2057400" cy="2057400"/>
          </a:xfrm>
          <a:prstGeom prst="arc">
            <a:avLst>
              <a:gd name="adj1" fmla="val 15163386"/>
              <a:gd name="adj2" fmla="val 1708962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2" name="Arc 21"/>
          <p:cNvSpPr/>
          <p:nvPr/>
        </p:nvSpPr>
        <p:spPr bwMode="auto">
          <a:xfrm>
            <a:off x="990600" y="5257800"/>
            <a:ext cx="2057400" cy="2057400"/>
          </a:xfrm>
          <a:prstGeom prst="arc">
            <a:avLst>
              <a:gd name="adj1" fmla="val 15163386"/>
              <a:gd name="adj2" fmla="val 17089629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219200" y="5181600"/>
            <a:ext cx="2286000" cy="52322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1295400" y="52679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Times New Roman" charset="0"/>
              </a:rPr>
              <a:t>m AC  =  80</a:t>
            </a:r>
            <a:r>
              <a:rPr lang="en-US" sz="2800" b="1" dirty="0" smtClean="0">
                <a:cs typeface="Times New Roman" charset="0"/>
              </a:rPr>
              <a:t>°</a:t>
            </a:r>
            <a:endParaRPr lang="en-US" sz="2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8" grpId="0" animBg="1"/>
      <p:bldP spid="9" grpId="0" animBg="1"/>
      <p:bldP spid="11" grpId="0" autoUpdateAnimBg="0"/>
      <p:bldP spid="12" grpId="0" autoUpdateAnimBg="0"/>
      <p:bldP spid="13" grpId="0" autoUpdateAnimBg="0"/>
      <p:bldP spid="14" grpId="0" autoUpdateAnimBg="0"/>
      <p:bldP spid="16" grpId="0"/>
      <p:bldP spid="18" grpId="0" animBg="1"/>
      <p:bldP spid="18" grpId="1" animBg="1"/>
      <p:bldP spid="23" grpId="0" animBg="1" autoUpdateAnimBg="0"/>
      <p:bldP spid="23" grpId="1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Measure of Arcs &amp; Angles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752601"/>
            <a:ext cx="69342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SOLUTION: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        a. measure of minor arc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	 m ∠xyz</a:t>
            </a:r>
            <a:r>
              <a:rPr lang="en-US" sz="2000" dirty="0" smtClean="0">
                <a:cs typeface="Times New Roman" charset="0"/>
              </a:rPr>
              <a:t>  = m </a:t>
            </a:r>
            <a:r>
              <a:rPr lang="en-US" sz="2000" dirty="0" err="1" smtClean="0">
                <a:cs typeface="Times New Roman" charset="0"/>
              </a:rPr>
              <a:t>xz</a:t>
            </a:r>
            <a:r>
              <a:rPr lang="en-US" sz="2000" dirty="0" smtClean="0">
                <a:cs typeface="Times New Roman" charset="0"/>
              </a:rPr>
              <a:t>   (since</a:t>
            </a:r>
            <a:r>
              <a:rPr lang="en-US" sz="2000" dirty="0" smtClean="0"/>
              <a:t> ∠xyz is a </a:t>
            </a:r>
            <a:r>
              <a:rPr lang="en-US" sz="2000" dirty="0" smtClean="0">
                <a:cs typeface="Times New Roman" charset="0"/>
              </a:rPr>
              <a:t> central angle)</a:t>
            </a:r>
            <a:endParaRPr lang="en-US" sz="2000" dirty="0" smtClean="0"/>
          </a:p>
          <a:p>
            <a:pPr>
              <a:spcBef>
                <a:spcPct val="50000"/>
              </a:spcBef>
            </a:pPr>
            <a:endParaRPr lang="en-US" sz="2000" dirty="0" smtClean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38200" y="3657600"/>
            <a:ext cx="4495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b. measure of major arc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        major </a:t>
            </a:r>
            <a:r>
              <a:rPr lang="en-US" sz="2000" dirty="0"/>
              <a:t>arc = </a:t>
            </a:r>
            <a:r>
              <a:rPr lang="en-US" sz="2000" dirty="0" smtClean="0"/>
              <a:t>360</a:t>
            </a:r>
            <a:r>
              <a:rPr lang="en-US" sz="2000" b="1" dirty="0" smtClean="0">
                <a:cs typeface="Times New Roman" charset="0"/>
              </a:rPr>
              <a:t>°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>
                <a:cs typeface="Times New Roman" charset="0"/>
              </a:rPr>
              <a:t>m </a:t>
            </a:r>
            <a:r>
              <a:rPr lang="en-US" sz="2000" dirty="0" err="1" smtClean="0">
                <a:cs typeface="Times New Roman" charset="0"/>
              </a:rPr>
              <a:t>xz</a:t>
            </a:r>
            <a:r>
              <a:rPr lang="en-US" sz="2000" dirty="0" smtClean="0">
                <a:cs typeface="Times New Roman" charset="0"/>
              </a:rPr>
              <a:t> (minor arc)  </a:t>
            </a:r>
            <a:endParaRPr lang="en-US" sz="2000" dirty="0"/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5105400" y="3276600"/>
            <a:ext cx="3276600" cy="32766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6781800" y="4953000"/>
            <a:ext cx="120650" cy="120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6858000" y="3048000"/>
            <a:ext cx="1577975" cy="1941513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58000" y="5029200"/>
            <a:ext cx="1905000" cy="1371600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010400" y="45720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2"/>
                </a:solidFill>
              </a:rPr>
              <a:t>68</a:t>
            </a:r>
            <a:r>
              <a:rPr lang="en-US" sz="3200" b="1" dirty="0">
                <a:solidFill>
                  <a:schemeClr val="bg2"/>
                </a:solidFill>
                <a:cs typeface="Times New Roman" charset="0"/>
              </a:rPr>
              <a:t>°</a:t>
            </a:r>
            <a:endParaRPr lang="en-US" sz="3200" b="1" dirty="0">
              <a:solidFill>
                <a:schemeClr val="bg2"/>
              </a:solidFill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8229600" y="38100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CC"/>
                </a:solidFill>
              </a:rPr>
              <a:t>68</a:t>
            </a:r>
            <a:r>
              <a:rPr lang="en-US" sz="3200" b="1">
                <a:solidFill>
                  <a:srgbClr val="FF33CC"/>
                </a:solidFill>
                <a:cs typeface="Times New Roman" charset="0"/>
              </a:rPr>
              <a:t>°</a:t>
            </a:r>
            <a:endParaRPr lang="en-US" sz="3200" b="1">
              <a:solidFill>
                <a:srgbClr val="FF33CC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09600" y="4572000"/>
            <a:ext cx="3505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66FF33"/>
                </a:solidFill>
              </a:rPr>
              <a:t>                            </a:t>
            </a:r>
            <a:r>
              <a:rPr lang="en-US" sz="2000" b="1" dirty="0" smtClean="0"/>
              <a:t>=360</a:t>
            </a:r>
            <a:r>
              <a:rPr lang="en-US" sz="2000" b="1" dirty="0" smtClean="0">
                <a:cs typeface="Times New Roman" charset="0"/>
              </a:rPr>
              <a:t>°</a:t>
            </a:r>
            <a:r>
              <a:rPr lang="en-US" sz="2000" b="1" dirty="0" smtClean="0"/>
              <a:t> </a:t>
            </a:r>
            <a:r>
              <a:rPr lang="en-US" sz="2000" b="1" dirty="0"/>
              <a:t>– </a:t>
            </a:r>
            <a:r>
              <a:rPr lang="en-US" sz="2000" b="1" dirty="0" smtClean="0"/>
              <a:t>68</a:t>
            </a:r>
            <a:r>
              <a:rPr lang="en-US" sz="2000" b="1" dirty="0" smtClean="0">
                <a:cs typeface="Times New Roman" charset="0"/>
              </a:rPr>
              <a:t>°</a:t>
            </a:r>
            <a:endParaRPr lang="en-US" sz="2000" b="1" dirty="0" smtClean="0"/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66FF33"/>
                </a:solidFill>
                <a:cs typeface="Times New Roman" charset="0"/>
              </a:rPr>
              <a:t>m </a:t>
            </a:r>
            <a:r>
              <a:rPr lang="en-US" sz="2000" dirty="0" err="1" smtClean="0">
                <a:solidFill>
                  <a:srgbClr val="66FF33"/>
                </a:solidFill>
                <a:cs typeface="Times New Roman" charset="0"/>
              </a:rPr>
              <a:t>xz</a:t>
            </a:r>
            <a:r>
              <a:rPr lang="en-US" sz="2000" dirty="0" smtClean="0">
                <a:solidFill>
                  <a:srgbClr val="66FF33"/>
                </a:solidFill>
                <a:cs typeface="Times New Roman" charset="0"/>
              </a:rPr>
              <a:t> (major arc) </a:t>
            </a:r>
            <a:r>
              <a:rPr lang="en-US" sz="2000" b="1" dirty="0" smtClean="0">
                <a:solidFill>
                  <a:srgbClr val="66FF33"/>
                </a:solidFill>
              </a:rPr>
              <a:t>= 292</a:t>
            </a:r>
            <a:r>
              <a:rPr lang="en-US" sz="2000" b="1" dirty="0" smtClean="0">
                <a:solidFill>
                  <a:srgbClr val="66FF33"/>
                </a:solidFill>
                <a:cs typeface="Times New Roman" charset="0"/>
              </a:rPr>
              <a:t>°</a:t>
            </a:r>
            <a:endParaRPr lang="en-US" sz="2000" b="1" dirty="0">
              <a:solidFill>
                <a:srgbClr val="66FF33"/>
              </a:solidFill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191000" y="5486400"/>
            <a:ext cx="963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FF33"/>
                </a:solidFill>
              </a:rPr>
              <a:t>292</a:t>
            </a:r>
            <a:r>
              <a:rPr lang="en-US" sz="3200" b="1">
                <a:solidFill>
                  <a:srgbClr val="66FF33"/>
                </a:solidFill>
                <a:cs typeface="Times New Roman" charset="0"/>
              </a:rPr>
              <a:t>°</a:t>
            </a:r>
            <a:endParaRPr lang="en-US" sz="3200" b="1">
              <a:solidFill>
                <a:srgbClr val="66FF33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28800" y="3276600"/>
            <a:ext cx="1371600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33CC"/>
                </a:solidFill>
                <a:cs typeface="Times New Roman" charset="0"/>
              </a:rPr>
              <a:t>m </a:t>
            </a:r>
            <a:r>
              <a:rPr lang="en-US" sz="2000" dirty="0" err="1" smtClean="0">
                <a:solidFill>
                  <a:srgbClr val="FF33CC"/>
                </a:solidFill>
                <a:cs typeface="Times New Roman" charset="0"/>
              </a:rPr>
              <a:t>xz</a:t>
            </a:r>
            <a:r>
              <a:rPr lang="en-US" sz="2000" dirty="0" smtClean="0">
                <a:solidFill>
                  <a:srgbClr val="FF33CC"/>
                </a:solidFill>
                <a:cs typeface="Times New Roman" charset="0"/>
              </a:rPr>
              <a:t> </a:t>
            </a:r>
            <a:r>
              <a:rPr lang="en-US" sz="2000" dirty="0" smtClean="0">
                <a:solidFill>
                  <a:srgbClr val="FF33CC"/>
                </a:solidFill>
              </a:rPr>
              <a:t>= </a:t>
            </a:r>
            <a:r>
              <a:rPr lang="en-US" sz="2000" b="1" dirty="0" smtClean="0">
                <a:solidFill>
                  <a:srgbClr val="FF33CC"/>
                </a:solidFill>
              </a:rPr>
              <a:t>68</a:t>
            </a:r>
            <a:r>
              <a:rPr lang="en-US" sz="2000" b="1" dirty="0">
                <a:solidFill>
                  <a:srgbClr val="FF33CC"/>
                </a:solidFill>
                <a:cs typeface="Times New Roman" charset="0"/>
              </a:rPr>
              <a:t>°</a:t>
            </a:r>
            <a:endParaRPr lang="en-US" sz="2000" dirty="0"/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381000" y="9144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EXAMPLE: </a:t>
            </a:r>
            <a:r>
              <a:rPr lang="en-US" sz="2400" dirty="0" smtClean="0"/>
              <a:t>In the diagram below, if </a:t>
            </a:r>
            <a:r>
              <a:rPr lang="en-US" sz="2400" dirty="0"/>
              <a:t>the </a:t>
            </a:r>
            <a:r>
              <a:rPr lang="en-US" sz="2400" dirty="0" smtClean="0"/>
              <a:t>m ∠ </a:t>
            </a:r>
            <a:r>
              <a:rPr lang="en-US" sz="2400" dirty="0" smtClean="0">
                <a:cs typeface="Times New Roman" charset="0"/>
              </a:rPr>
              <a:t>xyz</a:t>
            </a:r>
            <a:r>
              <a:rPr lang="en-US" sz="2400" dirty="0" smtClean="0"/>
              <a:t>  is </a:t>
            </a:r>
            <a:r>
              <a:rPr lang="en-US" sz="2400" dirty="0"/>
              <a:t>68</a:t>
            </a:r>
            <a:r>
              <a:rPr lang="en-US" sz="2400" b="1" dirty="0" smtClean="0">
                <a:cs typeface="Times New Roman" charset="0"/>
              </a:rPr>
              <a:t>°,</a:t>
            </a:r>
            <a:r>
              <a:rPr lang="en-US" sz="2400" dirty="0" smtClean="0"/>
              <a:t> </a:t>
            </a:r>
            <a:r>
              <a:rPr lang="en-US" sz="2400" dirty="0"/>
              <a:t>find the measure of </a:t>
            </a:r>
            <a:r>
              <a:rPr lang="en-US" sz="2400" dirty="0" smtClean="0"/>
              <a:t>   a.) minor arc </a:t>
            </a:r>
            <a:r>
              <a:rPr lang="en-US" sz="2400" dirty="0"/>
              <a:t>and </a:t>
            </a:r>
            <a:r>
              <a:rPr lang="en-US" sz="2400" dirty="0" smtClean="0"/>
              <a:t>   b.) major </a:t>
            </a:r>
            <a:r>
              <a:rPr lang="en-US" sz="2400" dirty="0"/>
              <a:t>arc.</a:t>
            </a:r>
          </a:p>
        </p:txBody>
      </p:sp>
      <p:sp>
        <p:nvSpPr>
          <p:cNvPr id="16" name="Arc 15"/>
          <p:cNvSpPr/>
          <p:nvPr/>
        </p:nvSpPr>
        <p:spPr bwMode="auto">
          <a:xfrm>
            <a:off x="5791200" y="3962400"/>
            <a:ext cx="2057400" cy="2057400"/>
          </a:xfrm>
          <a:prstGeom prst="arc">
            <a:avLst>
              <a:gd name="adj1" fmla="val 18527064"/>
              <a:gd name="adj2" fmla="val 2140584"/>
            </a:avLst>
          </a:prstGeom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7" name="Arc 16"/>
          <p:cNvSpPr/>
          <p:nvPr/>
        </p:nvSpPr>
        <p:spPr bwMode="auto">
          <a:xfrm>
            <a:off x="5410200" y="3276600"/>
            <a:ext cx="2971800" cy="3276600"/>
          </a:xfrm>
          <a:prstGeom prst="arc">
            <a:avLst>
              <a:gd name="adj1" fmla="val 18779851"/>
              <a:gd name="adj2" fmla="val 2324458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8" name="Arc 17"/>
          <p:cNvSpPr/>
          <p:nvPr/>
        </p:nvSpPr>
        <p:spPr bwMode="auto">
          <a:xfrm>
            <a:off x="5105400" y="3276600"/>
            <a:ext cx="3276600" cy="3276600"/>
          </a:xfrm>
          <a:prstGeom prst="arc">
            <a:avLst>
              <a:gd name="adj1" fmla="val 2394470"/>
              <a:gd name="adj2" fmla="val 18807723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33400" y="5029200"/>
            <a:ext cx="2971800" cy="457200"/>
          </a:xfrm>
          <a:prstGeom prst="rect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620000" y="30480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cs typeface="Times New Roman" charset="0"/>
              </a:rPr>
              <a:t>x</a:t>
            </a:r>
            <a:endParaRPr lang="en-US" sz="2800" b="1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6324600" y="48006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cs typeface="Times New Roman" charset="0"/>
              </a:rPr>
              <a:t>y</a:t>
            </a:r>
            <a:endParaRPr lang="en-US" sz="2800" b="1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8229600" y="55626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cs typeface="Times New Roman" charset="0"/>
              </a:rPr>
              <a:t>z</a:t>
            </a:r>
            <a:endParaRPr lang="en-US" sz="2800" b="1" dirty="0"/>
          </a:p>
        </p:txBody>
      </p:sp>
      <p:sp>
        <p:nvSpPr>
          <p:cNvPr id="24" name="Arc 23"/>
          <p:cNvSpPr/>
          <p:nvPr/>
        </p:nvSpPr>
        <p:spPr bwMode="auto">
          <a:xfrm>
            <a:off x="2590800" y="2819400"/>
            <a:ext cx="762000" cy="990600"/>
          </a:xfrm>
          <a:prstGeom prst="arc">
            <a:avLst>
              <a:gd name="adj1" fmla="val 15347764"/>
              <a:gd name="adj2" fmla="val 1728562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" name="Arc 24"/>
          <p:cNvSpPr/>
          <p:nvPr/>
        </p:nvSpPr>
        <p:spPr bwMode="auto">
          <a:xfrm>
            <a:off x="1828800" y="3352800"/>
            <a:ext cx="914400" cy="990600"/>
          </a:xfrm>
          <a:prstGeom prst="arc">
            <a:avLst>
              <a:gd name="adj1" fmla="val 15347764"/>
              <a:gd name="adj2" fmla="val 17285625"/>
            </a:avLst>
          </a:prstGeom>
          <a:ln>
            <a:solidFill>
              <a:srgbClr val="FF33CC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26" name="Arc 25"/>
          <p:cNvSpPr/>
          <p:nvPr/>
        </p:nvSpPr>
        <p:spPr bwMode="auto">
          <a:xfrm>
            <a:off x="685800" y="5105400"/>
            <a:ext cx="762000" cy="990600"/>
          </a:xfrm>
          <a:prstGeom prst="arc">
            <a:avLst>
              <a:gd name="adj1" fmla="val 15347764"/>
              <a:gd name="adj2" fmla="val 17285625"/>
            </a:avLst>
          </a:prstGeom>
          <a:ln>
            <a:solidFill>
              <a:srgbClr val="66FF33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7" name="Arc 26"/>
          <p:cNvSpPr/>
          <p:nvPr/>
        </p:nvSpPr>
        <p:spPr bwMode="auto">
          <a:xfrm>
            <a:off x="3429000" y="4191000"/>
            <a:ext cx="762000" cy="990600"/>
          </a:xfrm>
          <a:prstGeom prst="arc">
            <a:avLst>
              <a:gd name="adj1" fmla="val 15347764"/>
              <a:gd name="adj2" fmla="val 1728562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allAtOnce" autoUpdateAnimBg="0"/>
      <p:bldP spid="13317" grpId="0" uiExpand="1" build="allAtOnce" autoUpdateAnimBg="0"/>
      <p:bldP spid="13321" grpId="0" animBg="1"/>
      <p:bldP spid="13322" grpId="0" animBg="1"/>
      <p:bldP spid="13323" grpId="0" autoUpdateAnimBg="0"/>
      <p:bldP spid="13324" grpId="0" autoUpdateAnimBg="0"/>
      <p:bldP spid="13325" grpId="0" autoUpdateAnimBg="0"/>
      <p:bldP spid="13327" grpId="0" autoUpdateAnimBg="0"/>
      <p:bldP spid="14" grpId="0" animBg="1"/>
      <p:bldP spid="14" grpId="1" animBg="1"/>
      <p:bldP spid="19" grpId="0" animBg="1"/>
      <p:bldP spid="19" grpId="1" animBg="1"/>
      <p:bldP spid="21" grpId="0" build="allAtOnce" autoUpdateAnimBg="0"/>
      <p:bldP spid="22" grpId="0" autoUpdateAnimBg="0"/>
      <p:bldP spid="22" grpId="1"/>
      <p:bldP spid="23" grpId="0" autoUpdateAnimBg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4267200" y="2895600"/>
            <a:ext cx="4419600" cy="396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57200" y="304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Measure of Arcs &amp; Angles</a:t>
            </a:r>
          </a:p>
        </p:txBody>
      </p:sp>
      <p:sp>
        <p:nvSpPr>
          <p:cNvPr id="19459" name="Oval 6"/>
          <p:cNvSpPr>
            <a:spLocks noChangeArrowheads="1"/>
          </p:cNvSpPr>
          <p:nvPr/>
        </p:nvSpPr>
        <p:spPr bwMode="auto">
          <a:xfrm>
            <a:off x="4876800" y="3276600"/>
            <a:ext cx="3276600" cy="32766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6553200" y="4953000"/>
            <a:ext cx="120650" cy="1206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8"/>
          <p:cNvSpPr>
            <a:spLocks noChangeShapeType="1"/>
          </p:cNvSpPr>
          <p:nvPr/>
        </p:nvSpPr>
        <p:spPr bwMode="auto">
          <a:xfrm rot="6308744" flipH="1">
            <a:off x="5051225" y="3247134"/>
            <a:ext cx="1822921" cy="3493226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 flipH="1" flipV="1">
            <a:off x="6477000" y="2971800"/>
            <a:ext cx="914400" cy="3352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105400" y="30480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2"/>
                </a:solidFill>
              </a:rPr>
              <a:t>n</a:t>
            </a:r>
            <a:r>
              <a:rPr lang="en-US" sz="3600" dirty="0" smtClean="0">
                <a:solidFill>
                  <a:schemeClr val="bg2"/>
                </a:solidFill>
                <a:cs typeface="Times New Roman" charset="0"/>
              </a:rPr>
              <a:t>°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781800" y="525780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33CC"/>
                </a:solidFill>
              </a:rPr>
              <a:t>x</a:t>
            </a:r>
            <a:r>
              <a:rPr lang="en-US" sz="3200" dirty="0" smtClean="0">
                <a:solidFill>
                  <a:srgbClr val="FF33CC"/>
                </a:solidFill>
                <a:cs typeface="Times New Roman" charset="0"/>
              </a:rPr>
              <a:t>°</a:t>
            </a:r>
            <a:endParaRPr lang="en-US" sz="3200" dirty="0">
              <a:solidFill>
                <a:srgbClr val="FF33CC"/>
              </a:solidFill>
            </a:endParaRPr>
          </a:p>
        </p:txBody>
      </p:sp>
      <p:sp>
        <p:nvSpPr>
          <p:cNvPr id="10" name="Arc 9"/>
          <p:cNvSpPr/>
          <p:nvPr/>
        </p:nvSpPr>
        <p:spPr bwMode="auto">
          <a:xfrm>
            <a:off x="6477000" y="5257800"/>
            <a:ext cx="1295400" cy="1066800"/>
          </a:xfrm>
          <a:prstGeom prst="arc">
            <a:avLst>
              <a:gd name="adj1" fmla="val 12300056"/>
              <a:gd name="adj2" fmla="val 16217762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1" name="Arc 10"/>
          <p:cNvSpPr/>
          <p:nvPr/>
        </p:nvSpPr>
        <p:spPr bwMode="auto">
          <a:xfrm>
            <a:off x="4876800" y="3276600"/>
            <a:ext cx="3276600" cy="3200400"/>
          </a:xfrm>
          <a:prstGeom prst="arc">
            <a:avLst>
              <a:gd name="adj1" fmla="val 12393234"/>
              <a:gd name="adj2" fmla="val 16357080"/>
            </a:avLst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19600" y="39624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467600" y="62738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705600" y="27432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914400"/>
            <a:ext cx="7543800" cy="954107"/>
          </a:xfrm>
          <a:prstGeom prst="rect">
            <a:avLst/>
          </a:prstGeom>
          <a:solidFill>
            <a:srgbClr val="003399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measure of inscribed angle is always equal to </a:t>
            </a:r>
            <a:r>
              <a:rPr lang="en-US" sz="2800" dirty="0" smtClean="0">
                <a:cs typeface="Times New Roman" charset="0"/>
              </a:rPr>
              <a:t>½ the measure of its intercepted arc.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24384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Times New Roman" charset="0"/>
              </a:rPr>
              <a:t>x = ½ n  or  </a:t>
            </a:r>
            <a:r>
              <a:rPr lang="en-US" sz="2400" dirty="0" smtClean="0"/>
              <a:t>2x = n  </a:t>
            </a:r>
          </a:p>
          <a:p>
            <a:r>
              <a:rPr lang="en-US" sz="2400" dirty="0" smtClean="0"/>
              <a:t>m ∠ </a:t>
            </a:r>
            <a:r>
              <a:rPr lang="en-US" sz="2400" dirty="0" smtClean="0">
                <a:cs typeface="Times New Roman" charset="0"/>
              </a:rPr>
              <a:t>ABC  = ½ (m AC)</a:t>
            </a:r>
            <a:endParaRPr lang="en-US" sz="2400" dirty="0"/>
          </a:p>
        </p:txBody>
      </p:sp>
      <p:sp>
        <p:nvSpPr>
          <p:cNvPr id="21" name="Arc 20"/>
          <p:cNvSpPr/>
          <p:nvPr/>
        </p:nvSpPr>
        <p:spPr bwMode="auto">
          <a:xfrm>
            <a:off x="2590800" y="2819400"/>
            <a:ext cx="1066800" cy="1295400"/>
          </a:xfrm>
          <a:prstGeom prst="arc">
            <a:avLst>
              <a:gd name="adj1" fmla="val 15042721"/>
              <a:gd name="adj2" fmla="val 1744473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52400" y="3733800"/>
            <a:ext cx="3733800" cy="267765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110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∠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charset="0"/>
              </a:rPr>
              <a:t>ABC is 35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charset="0"/>
              </a:rPr>
              <a:t>°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charset="0"/>
              </a:rPr>
              <a:t>, what is the measure of arc AC?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110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charset="0"/>
              </a:rPr>
              <a:t>		m AC  =  70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charset="0"/>
              </a:rPr>
              <a:t>°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110000"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Arc 22"/>
          <p:cNvSpPr/>
          <p:nvPr/>
        </p:nvSpPr>
        <p:spPr bwMode="auto">
          <a:xfrm>
            <a:off x="1219200" y="5257800"/>
            <a:ext cx="1066800" cy="1295400"/>
          </a:xfrm>
          <a:prstGeom prst="arc">
            <a:avLst>
              <a:gd name="adj1" fmla="val 15042721"/>
              <a:gd name="adj2" fmla="val 1744473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066800" y="5181600"/>
            <a:ext cx="2286000" cy="52322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459" grpId="0" animBg="1"/>
      <p:bldP spid="19461" grpId="0" animBg="1"/>
      <p:bldP spid="19462" grpId="0" animBg="1"/>
      <p:bldP spid="18443" grpId="0" autoUpdateAnimBg="0"/>
      <p:bldP spid="12" grpId="0"/>
      <p:bldP spid="14" grpId="0"/>
      <p:bldP spid="15" grpId="0"/>
      <p:bldP spid="20" grpId="0" animBg="1"/>
      <p:bldP spid="21" grpId="0" animBg="1"/>
      <p:bldP spid="22" grpId="0" uiExpand="1" build="allAtOnce" animBg="1" autoUpdateAnimBg="0"/>
      <p:bldP spid="24" grpId="0" animBg="1" autoUpdateAnimBg="0"/>
    </p:bldLst>
  </p:timing>
</p:sld>
</file>

<file path=ppt/theme/theme1.xml><?xml version="1.0" encoding="utf-8"?>
<a:theme xmlns:a="http://schemas.openxmlformats.org/drawingml/2006/main" name="Radar">
  <a:themeElements>
    <a:clrScheme name="Radar 1">
      <a:dk1>
        <a:srgbClr val="000000"/>
      </a:dk1>
      <a:lt1>
        <a:srgbClr val="EAEAEA"/>
      </a:lt1>
      <a:dk2>
        <a:srgbClr val="000066"/>
      </a:dk2>
      <a:lt2>
        <a:srgbClr val="FFFFFF"/>
      </a:lt2>
      <a:accent1>
        <a:srgbClr val="003399"/>
      </a:accent1>
      <a:accent2>
        <a:srgbClr val="99CCFF"/>
      </a:accent2>
      <a:accent3>
        <a:srgbClr val="AAAAB8"/>
      </a:accent3>
      <a:accent4>
        <a:srgbClr val="C8C8C8"/>
      </a:accent4>
      <a:accent5>
        <a:srgbClr val="AAADCA"/>
      </a:accent5>
      <a:accent6>
        <a:srgbClr val="8AB9E7"/>
      </a:accent6>
      <a:hlink>
        <a:srgbClr val="CC9900"/>
      </a:hlink>
      <a:folHlink>
        <a:srgbClr val="996600"/>
      </a:folHlink>
    </a:clrScheme>
    <a:fontScheme name="Rad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adar 1">
        <a:dk1>
          <a:srgbClr val="000000"/>
        </a:dk1>
        <a:lt1>
          <a:srgbClr val="EAEAEA"/>
        </a:lt1>
        <a:dk2>
          <a:srgbClr val="000066"/>
        </a:dk2>
        <a:lt2>
          <a:srgbClr val="FFFFFF"/>
        </a:lt2>
        <a:accent1>
          <a:srgbClr val="003399"/>
        </a:accent1>
        <a:accent2>
          <a:srgbClr val="99CCFF"/>
        </a:accent2>
        <a:accent3>
          <a:srgbClr val="AAAAB8"/>
        </a:accent3>
        <a:accent4>
          <a:srgbClr val="C8C8C8"/>
        </a:accent4>
        <a:accent5>
          <a:srgbClr val="AAADCA"/>
        </a:accent5>
        <a:accent6>
          <a:srgbClr val="8AB9E7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2">
        <a:dk1>
          <a:srgbClr val="666699"/>
        </a:dk1>
        <a:lt1>
          <a:srgbClr val="CCCCFF"/>
        </a:lt1>
        <a:dk2>
          <a:srgbClr val="000040"/>
        </a:dk2>
        <a:lt2>
          <a:srgbClr val="A4A4C2"/>
        </a:lt2>
        <a:accent1>
          <a:srgbClr val="003399"/>
        </a:accent1>
        <a:accent2>
          <a:srgbClr val="0099FF"/>
        </a:accent2>
        <a:accent3>
          <a:srgbClr val="E2E2FF"/>
        </a:accent3>
        <a:accent4>
          <a:srgbClr val="565682"/>
        </a:accent4>
        <a:accent5>
          <a:srgbClr val="AAADCA"/>
        </a:accent5>
        <a:accent6>
          <a:srgbClr val="008AE7"/>
        </a:accent6>
        <a:hlink>
          <a:srgbClr val="B68600"/>
        </a:hlink>
        <a:folHlink>
          <a:srgbClr val="8A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3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777777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BDBDBD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4">
        <a:dk1>
          <a:srgbClr val="333333"/>
        </a:dk1>
        <a:lt1>
          <a:srgbClr val="FFFF66"/>
        </a:lt1>
        <a:dk2>
          <a:srgbClr val="000000"/>
        </a:dk2>
        <a:lt2>
          <a:srgbClr val="CC3300"/>
        </a:lt2>
        <a:accent1>
          <a:srgbClr val="5F5F5F"/>
        </a:accent1>
        <a:accent2>
          <a:srgbClr val="3399FF"/>
        </a:accent2>
        <a:accent3>
          <a:srgbClr val="AAAAAA"/>
        </a:accent3>
        <a:accent4>
          <a:srgbClr val="DADA56"/>
        </a:accent4>
        <a:accent5>
          <a:srgbClr val="B6B6B6"/>
        </a:accent5>
        <a:accent6>
          <a:srgbClr val="2D8AE7"/>
        </a:accent6>
        <a:hlink>
          <a:srgbClr val="008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5">
        <a:dk1>
          <a:srgbClr val="003300"/>
        </a:dk1>
        <a:lt1>
          <a:srgbClr val="FFFFCC"/>
        </a:lt1>
        <a:dk2>
          <a:srgbClr val="006600"/>
        </a:dk2>
        <a:lt2>
          <a:srgbClr val="FFFF00"/>
        </a:lt2>
        <a:accent1>
          <a:srgbClr val="008000"/>
        </a:accent1>
        <a:accent2>
          <a:srgbClr val="3399FF"/>
        </a:accent2>
        <a:accent3>
          <a:srgbClr val="AAB8AA"/>
        </a:accent3>
        <a:accent4>
          <a:srgbClr val="DADAAE"/>
        </a:accent4>
        <a:accent5>
          <a:srgbClr val="AAC0AA"/>
        </a:accent5>
        <a:accent6>
          <a:srgbClr val="2D8AE7"/>
        </a:accent6>
        <a:hlink>
          <a:srgbClr val="6666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Designs\Radar.pot</Template>
  <TotalTime>3329</TotalTime>
  <Words>858</Words>
  <Application>Microsoft Office PowerPoint</Application>
  <PresentationFormat>On-screen Show (4:3)</PresentationFormat>
  <Paragraphs>200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Brush Script</vt:lpstr>
      <vt:lpstr>Calibri</vt:lpstr>
      <vt:lpstr>Courier New</vt:lpstr>
      <vt:lpstr>Times New Roman</vt:lpstr>
      <vt:lpstr>Wingdings</vt:lpstr>
      <vt:lpstr>Radar</vt:lpstr>
      <vt:lpstr>PowerPoint Presentation</vt:lpstr>
      <vt:lpstr>REVIEW Identify the following parts of the circle.</vt:lpstr>
      <vt:lpstr>Circles</vt:lpstr>
      <vt:lpstr>Types of Angles</vt:lpstr>
      <vt:lpstr>Types of Arcs</vt:lpstr>
      <vt:lpstr>Solving Unknown Arcs and Angles</vt:lpstr>
      <vt:lpstr>Measure of Arcs &amp; Angles</vt:lpstr>
      <vt:lpstr>Measure of Arcs &amp; Angles</vt:lpstr>
      <vt:lpstr>PowerPoint Presentation</vt:lpstr>
      <vt:lpstr>PowerPoint Presentation</vt:lpstr>
      <vt:lpstr>PowerPoint Presentation</vt:lpstr>
      <vt:lpstr>PowerPoint Presentation</vt:lpstr>
      <vt:lpstr>Independent </vt:lpstr>
      <vt:lpstr>Remember…</vt:lpstr>
      <vt:lpstr>Independent Practice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</dc:title>
  <dc:creator>melinda thompson</dc:creator>
  <cp:lastModifiedBy>Jenna M. Finnegan</cp:lastModifiedBy>
  <cp:revision>203</cp:revision>
  <dcterms:created xsi:type="dcterms:W3CDTF">2004-02-16T19:33:29Z</dcterms:created>
  <dcterms:modified xsi:type="dcterms:W3CDTF">2019-02-18T16:09:49Z</dcterms:modified>
</cp:coreProperties>
</file>