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7" r:id="rId10"/>
    <p:sldId id="275" r:id="rId11"/>
    <p:sldId id="276" r:id="rId12"/>
    <p:sldId id="277" r:id="rId13"/>
    <p:sldId id="278" r:id="rId14"/>
    <p:sldId id="279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36FCC4-9593-3C4F-93D3-267B62A22CFA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C769A7E-5D69-D14F-91DA-0EAC17D2E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 1 Midterm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value of </a:t>
            </a:r>
            <a:r>
              <a:rPr lang="en-US" i="1" dirty="0" err="1" smtClean="0"/>
              <a:t>t</a:t>
            </a:r>
            <a:r>
              <a:rPr lang="en-US" dirty="0" smtClean="0"/>
              <a:t> in each equation: 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8474" y="1788134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1.                                                      2.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				4.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6918" y="1821558"/>
          <a:ext cx="1008162" cy="67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3" imgW="533400" imgH="355600" progId="Equation.3">
                  <p:embed/>
                </p:oleObj>
              </mc:Choice>
              <mc:Fallback>
                <p:oleObj name="Equation" r:id="rId3" imgW="5334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18" y="1821558"/>
                        <a:ext cx="1008162" cy="672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616450" y="1820863"/>
          <a:ext cx="11271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5" imgW="596900" imgH="355600" progId="Equation.3">
                  <p:embed/>
                </p:oleObj>
              </mc:Choice>
              <mc:Fallback>
                <p:oleObj name="Equation" r:id="rId5" imgW="596900" imgH="355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1820863"/>
                        <a:ext cx="112712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020763" y="4459288"/>
          <a:ext cx="9604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Equation" r:id="rId7" imgW="508000" imgH="355600" progId="Equation.3">
                  <p:embed/>
                </p:oleObj>
              </mc:Choice>
              <mc:Fallback>
                <p:oleObj name="Equation" r:id="rId7" imgW="508000" imgH="355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4459288"/>
                        <a:ext cx="960437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686300" y="4459288"/>
          <a:ext cx="9842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Equation" r:id="rId9" imgW="520700" imgH="355600" progId="Equation.3">
                  <p:embed/>
                </p:oleObj>
              </mc:Choice>
              <mc:Fallback>
                <p:oleObj name="Equation" r:id="rId9" imgW="520700" imgH="355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4459288"/>
                        <a:ext cx="9842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Which value of “</a:t>
            </a:r>
            <a:r>
              <a:rPr lang="en-US" dirty="0" err="1" smtClean="0"/>
              <a:t>n</a:t>
            </a:r>
            <a:r>
              <a:rPr lang="en-US" dirty="0" smtClean="0"/>
              <a:t>” makes each equation true: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8474" y="1821558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1.                                                      2.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				4.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28803" y="1821558"/>
          <a:ext cx="3036491" cy="384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Equation" r:id="rId3" imgW="1003300" imgH="127000" progId="Equation.3">
                  <p:embed/>
                </p:oleObj>
              </mc:Choice>
              <mc:Fallback>
                <p:oleObj name="Equation" r:id="rId3" imgW="1003300" imgH="127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803" y="1821558"/>
                        <a:ext cx="3036491" cy="3843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4868863" y="1820863"/>
          <a:ext cx="26146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5" imgW="863600" imgH="127000" progId="Equation.3">
                  <p:embed/>
                </p:oleObj>
              </mc:Choice>
              <mc:Fallback>
                <p:oleObj name="Equation" r:id="rId5" imgW="863600" imgH="127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1820863"/>
                        <a:ext cx="2614612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155700" y="4597400"/>
          <a:ext cx="238283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7" imgW="787400" imgH="127000" progId="Equation.3">
                  <p:embed/>
                </p:oleObj>
              </mc:Choice>
              <mc:Fallback>
                <p:oleObj name="Equation" r:id="rId7" imgW="787400" imgH="127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4597400"/>
                        <a:ext cx="238283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5080000" y="4597400"/>
          <a:ext cx="21907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Equation" r:id="rId9" imgW="723900" imgH="127000" progId="Equation.3">
                  <p:embed/>
                </p:oleObj>
              </mc:Choice>
              <mc:Fallback>
                <p:oleObj name="Equation" r:id="rId9" imgW="723900" imgH="127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4597400"/>
                        <a:ext cx="219075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Evaluate each function if a = 4, </a:t>
            </a:r>
            <a:br>
              <a:rPr lang="en-US" dirty="0" smtClean="0"/>
            </a:br>
            <a:r>
              <a:rPr lang="en-US" dirty="0" err="1" smtClean="0"/>
              <a:t>b</a:t>
            </a:r>
            <a:r>
              <a:rPr lang="en-US" dirty="0" smtClean="0"/>
              <a:t> = -1, and </a:t>
            </a:r>
            <a:r>
              <a:rPr lang="en-US" dirty="0" err="1" smtClean="0"/>
              <a:t>c</a:t>
            </a:r>
            <a:r>
              <a:rPr lang="en-US" dirty="0" smtClean="0"/>
              <a:t> = -2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39094" y="2007401"/>
          <a:ext cx="2342037" cy="516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3" imgW="749300" imgH="165100" progId="Equation.3">
                  <p:embed/>
                </p:oleObj>
              </mc:Choice>
              <mc:Fallback>
                <p:oleObj name="Equation" r:id="rId3" imgW="749300" imgH="165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094" y="2007401"/>
                        <a:ext cx="2342037" cy="516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302125" y="2008188"/>
          <a:ext cx="337343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Equation" r:id="rId5" imgW="1079500" imgH="165100" progId="Equation.3">
                  <p:embed/>
                </p:oleObj>
              </mc:Choice>
              <mc:Fallback>
                <p:oleObj name="Equation" r:id="rId5" imgW="1079500" imgH="165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5" y="2008188"/>
                        <a:ext cx="3373438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1618344" y="4058853"/>
            <a:ext cx="4934014" cy="167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Solve each equation: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0347"/>
            <a:ext cx="7556313" cy="4144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1.                                                      2.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					4.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52048" y="1370346"/>
          <a:ext cx="1955571" cy="34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3" imgW="723900" imgH="127000" progId="Equation.3">
                  <p:embed/>
                </p:oleObj>
              </mc:Choice>
              <mc:Fallback>
                <p:oleObj name="Equation" r:id="rId3" imgW="723900" imgH="127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048" y="1370346"/>
                        <a:ext cx="1955571" cy="3430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580131" y="1370529"/>
          <a:ext cx="1955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5" imgW="723900" imgH="127000" progId="Equation.3">
                  <p:embed/>
                </p:oleObj>
              </mc:Choice>
              <mc:Fallback>
                <p:oleObj name="Equation" r:id="rId5" imgW="723900" imgH="127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131" y="1370529"/>
                        <a:ext cx="1955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154113" y="4187825"/>
          <a:ext cx="17510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Equation" r:id="rId7" imgW="647700" imgH="127000" progId="Equation.3">
                  <p:embed/>
                </p:oleObj>
              </mc:Choice>
              <mc:Fallback>
                <p:oleObj name="Equation" r:id="rId7" imgW="647700" imgH="127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4187825"/>
                        <a:ext cx="17510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580131" y="4187825"/>
          <a:ext cx="25733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Equation" r:id="rId9" imgW="952500" imgH="127000" progId="Equation.3">
                  <p:embed/>
                </p:oleObj>
              </mc:Choice>
              <mc:Fallback>
                <p:oleObj name="Equation" r:id="rId9" imgW="952500" imgH="127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0131" y="4187825"/>
                        <a:ext cx="2573337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Solve each absolute equation: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8474" y="1370347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1.                                                      2.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				4.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23873" y="1370347"/>
          <a:ext cx="1398932" cy="446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3" imgW="596900" imgH="190500" progId="Equation.3">
                  <p:embed/>
                </p:oleObj>
              </mc:Choice>
              <mc:Fallback>
                <p:oleObj name="Equation" r:id="rId3" imgW="5969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873" y="1370347"/>
                        <a:ext cx="1398932" cy="4464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540250" y="1376363"/>
          <a:ext cx="17557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5" imgW="749300" imgH="190500" progId="Equation.3">
                  <p:embed/>
                </p:oleObj>
              </mc:Choice>
              <mc:Fallback>
                <p:oleObj name="Equation" r:id="rId5" imgW="749300" imgH="1905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0" y="1376363"/>
                        <a:ext cx="1755775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935038" y="4067175"/>
          <a:ext cx="15779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7" imgW="673100" imgH="190500" progId="Equation.3">
                  <p:embed/>
                </p:oleObj>
              </mc:Choice>
              <mc:Fallback>
                <p:oleObj name="Equation" r:id="rId7" imgW="673100" imgH="1905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4067175"/>
                        <a:ext cx="157797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4718646" y="4067311"/>
          <a:ext cx="13985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9" imgW="596900" imgH="190500" progId="Equation.3">
                  <p:embed/>
                </p:oleObj>
              </mc:Choice>
              <mc:Fallback>
                <p:oleObj name="Equation" r:id="rId9" imgW="596900" imgH="1905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646" y="4067311"/>
                        <a:ext cx="139858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Do the following percent problems: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4561" y="2088943"/>
            <a:ext cx="700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 What is 70% of 135                              2.  What percent is 48 of 96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36576" y="2642301"/>
          <a:ext cx="1788574" cy="1179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3" imgW="596900" imgH="393700" progId="Equation.3">
                  <p:embed/>
                </p:oleObj>
              </mc:Choice>
              <mc:Fallback>
                <p:oleObj name="Equation" r:id="rId3" imgW="5969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576" y="2642301"/>
                        <a:ext cx="1788574" cy="11796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84561" y="2642301"/>
          <a:ext cx="19780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Equation" r:id="rId5" imgW="660400" imgH="355600" progId="Equation.3">
                  <p:embed/>
                </p:oleObj>
              </mc:Choice>
              <mc:Fallback>
                <p:oleObj name="Equation" r:id="rId5" imgW="660400" imgH="355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61" y="2642301"/>
                        <a:ext cx="19780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368300" y="4271515"/>
          <a:ext cx="289083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7" imgW="965200" imgH="584200" progId="Equation.3">
                  <p:embed/>
                </p:oleObj>
              </mc:Choice>
              <mc:Fallback>
                <p:oleObj name="Equation" r:id="rId7" imgW="965200" imgH="584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271515"/>
                        <a:ext cx="2890838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5824538" y="2641600"/>
          <a:ext cx="18272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9" imgW="609600" imgH="355600" progId="Equation.3">
                  <p:embed/>
                </p:oleObj>
              </mc:Choice>
              <mc:Fallback>
                <p:oleObj name="Equation" r:id="rId9" imgW="609600" imgH="355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538" y="2641600"/>
                        <a:ext cx="182721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5259388" y="4040188"/>
          <a:ext cx="2700337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11" imgW="901700" imgH="584200" progId="Equation.3">
                  <p:embed/>
                </p:oleObj>
              </mc:Choice>
              <mc:Fallback>
                <p:oleObj name="Equation" r:id="rId11" imgW="901700" imgH="584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388" y="4040188"/>
                        <a:ext cx="2700337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ame 9"/>
          <p:cNvSpPr/>
          <p:nvPr/>
        </p:nvSpPr>
        <p:spPr>
          <a:xfrm>
            <a:off x="2462586" y="2458275"/>
            <a:ext cx="2516696" cy="158191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52560"/>
          </a:xfrm>
        </p:spPr>
        <p:txBody>
          <a:bodyPr/>
          <a:lstStyle/>
          <a:p>
            <a:pPr lvl="0"/>
            <a:r>
              <a:rPr lang="en-US" dirty="0" smtClean="0"/>
              <a:t>What is the slope of each graph: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3" y="1469150"/>
            <a:ext cx="3595231" cy="3526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69150"/>
            <a:ext cx="3543624" cy="352675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105334" y="1955251"/>
            <a:ext cx="350889" cy="2840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91165" y="2573578"/>
            <a:ext cx="133672" cy="1671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5"/>
          </p:cNvCxnSpPr>
          <p:nvPr/>
        </p:nvCxnSpPr>
        <p:spPr>
          <a:xfrm rot="16200000" flipH="1">
            <a:off x="2159054" y="2443523"/>
            <a:ext cx="542951" cy="5138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7" idx="3"/>
          </p:cNvCxnSpPr>
          <p:nvPr/>
        </p:nvCxnSpPr>
        <p:spPr>
          <a:xfrm flipV="1">
            <a:off x="2404836" y="2716220"/>
            <a:ext cx="705905" cy="2447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04826" y="2239347"/>
            <a:ext cx="39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56223" y="2740693"/>
            <a:ext cx="30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03048" y="5381117"/>
            <a:ext cx="108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</a:t>
            </a:r>
            <a:r>
              <a:rPr lang="en-US" dirty="0" smtClean="0"/>
              <a:t> = -2/3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5932468" y="3543687"/>
            <a:ext cx="867323" cy="1588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66924" y="3108437"/>
            <a:ext cx="1118708" cy="1588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97515" y="5414540"/>
            <a:ext cx="77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</a:t>
            </a:r>
            <a:r>
              <a:rPr lang="en-US" dirty="0" smtClean="0"/>
              <a:t> =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14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</a:t>
            </a:r>
            <a:r>
              <a:rPr lang="en-US" dirty="0" err="1" smtClean="0"/>
              <a:t>y</a:t>
            </a:r>
            <a:r>
              <a:rPr lang="en-US" dirty="0" smtClean="0"/>
              <a:t>-intercept of the graph of each equation: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524" y="1953573"/>
            <a:ext cx="5236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 3x – 6y = 12                                  2.  </a:t>
            </a:r>
            <a:r>
              <a:rPr lang="en-US" dirty="0" err="1" smtClean="0"/>
              <a:t>x</a:t>
            </a:r>
            <a:r>
              <a:rPr lang="en-US" dirty="0" smtClean="0"/>
              <a:t> + 5y = -25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3683" y="2406462"/>
            <a:ext cx="518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find the </a:t>
            </a:r>
            <a:r>
              <a:rPr lang="en-US" dirty="0" err="1" smtClean="0"/>
              <a:t>y</a:t>
            </a:r>
            <a:r>
              <a:rPr lang="en-US" dirty="0" smtClean="0"/>
              <a:t>-intercept, you plug in ZERO FOR 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5577" y="2924520"/>
            <a:ext cx="20897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3(0) – 6y = 12</a:t>
            </a:r>
          </a:p>
          <a:p>
            <a:r>
              <a:rPr lang="en-US" sz="2400" dirty="0" smtClean="0"/>
              <a:t>        -6y  = 12</a:t>
            </a:r>
          </a:p>
          <a:p>
            <a:r>
              <a:rPr lang="en-US" sz="2400" dirty="0" smtClean="0"/>
              <a:t>        -6         -6</a:t>
            </a:r>
          </a:p>
          <a:p>
            <a:endParaRPr lang="en-US" sz="2400" dirty="0" smtClean="0"/>
          </a:p>
          <a:p>
            <a:r>
              <a:rPr lang="en-US" sz="2400" dirty="0" smtClean="0"/>
              <a:t>	  </a:t>
            </a:r>
            <a:r>
              <a:rPr lang="en-US" sz="2400" dirty="0" err="1" smtClean="0"/>
              <a:t>y</a:t>
            </a:r>
            <a:r>
              <a:rPr lang="en-US" sz="2400" dirty="0" smtClean="0"/>
              <a:t> = -2</a:t>
            </a:r>
          </a:p>
          <a:p>
            <a:endParaRPr lang="en-US" sz="2400" dirty="0" smtClean="0"/>
          </a:p>
          <a:p>
            <a:r>
              <a:rPr lang="en-US" sz="2400" dirty="0" smtClean="0"/>
              <a:t>(0,-2)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96232" y="2924520"/>
            <a:ext cx="217289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(0) + 5y = -25</a:t>
            </a:r>
          </a:p>
          <a:p>
            <a:r>
              <a:rPr lang="en-US" sz="2400" dirty="0" smtClean="0"/>
              <a:t>          5y  = -25</a:t>
            </a:r>
          </a:p>
          <a:p>
            <a:r>
              <a:rPr lang="en-US" sz="2400" dirty="0" smtClean="0"/>
              <a:t>          5         5</a:t>
            </a:r>
          </a:p>
          <a:p>
            <a:endParaRPr lang="en-US" sz="2400" dirty="0" smtClean="0"/>
          </a:p>
          <a:p>
            <a:r>
              <a:rPr lang="en-US" sz="2400" dirty="0" smtClean="0"/>
              <a:t>	  </a:t>
            </a:r>
            <a:r>
              <a:rPr lang="en-US" sz="2400" dirty="0" err="1" smtClean="0"/>
              <a:t>y</a:t>
            </a:r>
            <a:r>
              <a:rPr lang="en-US" sz="2400" dirty="0" smtClean="0"/>
              <a:t> = -5</a:t>
            </a:r>
          </a:p>
          <a:p>
            <a:endParaRPr lang="en-US" sz="2400" dirty="0" smtClean="0"/>
          </a:p>
          <a:p>
            <a:r>
              <a:rPr lang="en-US" sz="2400" dirty="0" smtClean="0"/>
              <a:t>(0,-5)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453683" y="3760097"/>
            <a:ext cx="5346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40674" y="3761685"/>
            <a:ext cx="5346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64592" y="3758509"/>
            <a:ext cx="5346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38242" y="3758509"/>
            <a:ext cx="5346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Determine the slope of the line through points given: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 (4,-8)   and    (3,6)			2.  (0,5)  and   (-3,-2)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8473" y="2838449"/>
          <a:ext cx="3207999" cy="6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3" imgW="1930400" imgH="393700" progId="Equation.3">
                  <p:embed/>
                </p:oleObj>
              </mc:Choice>
              <mc:Fallback>
                <p:oleObj name="Equation" r:id="rId3" imgW="19304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3" y="2838449"/>
                        <a:ext cx="3207999" cy="65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867275" y="2838450"/>
          <a:ext cx="31654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5" imgW="1905000" imgH="393700" progId="Equation.3">
                  <p:embed/>
                </p:oleObj>
              </mc:Choice>
              <mc:Fallback>
                <p:oleObj name="Equation" r:id="rId5" imgW="19050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2838450"/>
                        <a:ext cx="316547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Graph each equation:</a:t>
            </a:r>
            <a:br>
              <a:rPr lang="en-US" dirty="0" smtClean="0"/>
            </a:br>
            <a:r>
              <a:rPr lang="en-US" dirty="0" smtClean="0"/>
              <a:t> 2x – 4y = 12                     </a:t>
            </a:r>
            <a:r>
              <a:rPr lang="en-US" dirty="0" err="1" smtClean="0"/>
              <a:t>x</a:t>
            </a:r>
            <a:r>
              <a:rPr lang="en-US" dirty="0" smtClean="0"/>
              <a:t> + 3y = -9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blank grap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94" y="2155788"/>
            <a:ext cx="4096928" cy="4104945"/>
          </a:xfrm>
          <a:prstGeom prst="rect">
            <a:avLst/>
          </a:prstGeom>
        </p:spPr>
      </p:pic>
      <p:pic>
        <p:nvPicPr>
          <p:cNvPr id="5" name="Picture 4" descr="blank grap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1241" y="2155789"/>
            <a:ext cx="4096927" cy="41049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172170" y="4695944"/>
            <a:ext cx="167090" cy="1336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08382" y="4094328"/>
            <a:ext cx="133672" cy="233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3994" y="3542847"/>
            <a:ext cx="4414399" cy="22727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833981" y="4695944"/>
            <a:ext cx="267344" cy="13369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96499" y="4094328"/>
            <a:ext cx="167090" cy="233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310922" y="3860367"/>
            <a:ext cx="4697246" cy="167115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24965" y="1721289"/>
            <a:ext cx="510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WOULD GRAPH USING X AND Y INTERCEPTS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TRANSLATE EACH SENTENCE: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4089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“5 times a number minus 4”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50874" y="3107765"/>
            <a:ext cx="4471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Three less than a number is 14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50874" y="4611452"/>
            <a:ext cx="6386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sum of 4 times a number and negative 3</a:t>
            </a:r>
            <a:endParaRPr lang="en-US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48193" y="1934865"/>
          <a:ext cx="2046251" cy="620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3" imgW="419100" imgH="127000" progId="Equation.3">
                  <p:embed/>
                </p:oleObj>
              </mc:Choice>
              <mc:Fallback>
                <p:oleObj name="Equation" r:id="rId3" imgW="419100" imgH="127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193" y="1934865"/>
                        <a:ext cx="2046251" cy="620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348157" y="3417887"/>
          <a:ext cx="310038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5" imgW="635000" imgH="127000" progId="Equation.3">
                  <p:embed/>
                </p:oleObj>
              </mc:Choice>
              <mc:Fallback>
                <p:oleObj name="Equation" r:id="rId5" imgW="635000" imgH="127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157" y="3417887"/>
                        <a:ext cx="3100387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913313" y="5283200"/>
          <a:ext cx="29146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7" imgW="596900" imgH="152400" progId="Equation.3">
                  <p:embed/>
                </p:oleObj>
              </mc:Choice>
              <mc:Fallback>
                <p:oleObj name="Equation" r:id="rId7" imgW="596900" imgH="15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5283200"/>
                        <a:ext cx="29146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Find the value of each expression:</a:t>
            </a:r>
            <a:br>
              <a:rPr lang="en-US" dirty="0" smtClean="0"/>
            </a:br>
            <a:r>
              <a:rPr lang="en-US" dirty="0" smtClean="0"/>
              <a:t>Order of Operations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41829" y="2061882"/>
          <a:ext cx="2315886" cy="44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3" imgW="787400" imgH="152400" progId="Equation.3">
                  <p:embed/>
                </p:oleObj>
              </mc:Choice>
              <mc:Fallback>
                <p:oleObj name="Equation" r:id="rId3" imgW="787400" imgH="15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29" y="2061882"/>
                        <a:ext cx="2315886" cy="4482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94149" y="2061882"/>
          <a:ext cx="3399123" cy="448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5" imgW="1155700" imgH="152400" progId="Equation.3">
                  <p:embed/>
                </p:oleObj>
              </mc:Choice>
              <mc:Fallback>
                <p:oleObj name="Equation" r:id="rId5" imgW="1155700" imgH="15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49" y="2061882"/>
                        <a:ext cx="3399123" cy="4482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24824" y="1255059"/>
            <a:ext cx="153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PEMDAS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211263" y="2898775"/>
          <a:ext cx="16811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7" imgW="571500" imgH="152400" progId="Equation.3">
                  <p:embed/>
                </p:oleObj>
              </mc:Choice>
              <mc:Fallback>
                <p:oleObj name="Equation" r:id="rId7" imgW="571500" imgH="152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2898775"/>
                        <a:ext cx="16811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490663" y="3656013"/>
          <a:ext cx="11207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9" imgW="381000" imgH="127000" progId="Equation.3">
                  <p:embed/>
                </p:oleObj>
              </mc:Choice>
              <mc:Fallback>
                <p:oleObj name="Equation" r:id="rId9" imgW="381000" imgH="127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3656013"/>
                        <a:ext cx="112077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752600" y="4591050"/>
          <a:ext cx="5969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11" imgW="203200" imgH="127000" progId="Equation.3">
                  <p:embed/>
                </p:oleObj>
              </mc:Choice>
              <mc:Fallback>
                <p:oleObj name="Equation" r:id="rId11" imgW="203200" imgH="127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591050"/>
                        <a:ext cx="5969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557713" y="2898775"/>
          <a:ext cx="25765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13" imgW="876300" imgH="152400" progId="Equation.3">
                  <p:embed/>
                </p:oleObj>
              </mc:Choice>
              <mc:Fallback>
                <p:oleObj name="Equation" r:id="rId13" imgW="876300" imgH="15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2898775"/>
                        <a:ext cx="257651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4781550" y="3805238"/>
          <a:ext cx="21272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15" imgW="723900" imgH="152400" progId="Equation.3">
                  <p:embed/>
                </p:oleObj>
              </mc:Choice>
              <mc:Fallback>
                <p:oleObj name="Equation" r:id="rId15" imgW="723900" imgH="15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550" y="3805238"/>
                        <a:ext cx="21272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284788" y="4627563"/>
          <a:ext cx="11207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17" imgW="381000" imgH="127000" progId="Equation.3">
                  <p:embed/>
                </p:oleObj>
              </mc:Choice>
              <mc:Fallback>
                <p:oleObj name="Equation" r:id="rId17" imgW="381000" imgH="127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4627563"/>
                        <a:ext cx="1120775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502088" y="5367337"/>
          <a:ext cx="5969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18" imgW="203200" imgH="127000" progId="Equation.3">
                  <p:embed/>
                </p:oleObj>
              </mc:Choice>
              <mc:Fallback>
                <p:oleObj name="Equation" r:id="rId18" imgW="203200" imgH="127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088" y="5367337"/>
                        <a:ext cx="5969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rot="16200000" flipH="1">
            <a:off x="1576293" y="4235823"/>
            <a:ext cx="4362824" cy="149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Evaluate each expression if </a:t>
            </a:r>
            <a:r>
              <a:rPr lang="en-US" dirty="0" err="1" smtClean="0"/>
              <a:t>r</a:t>
            </a:r>
            <a:r>
              <a:rPr lang="en-US" dirty="0" smtClean="0"/>
              <a:t> = 8 and </a:t>
            </a:r>
            <a:r>
              <a:rPr lang="en-US" dirty="0" err="1" smtClean="0"/>
              <a:t>s</a:t>
            </a:r>
            <a:r>
              <a:rPr lang="en-US" dirty="0" smtClean="0"/>
              <a:t> = -5.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2466" y="1621117"/>
          <a:ext cx="1269465" cy="91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3" imgW="495300" imgH="355600" progId="Equation.3">
                  <p:embed/>
                </p:oleObj>
              </mc:Choice>
              <mc:Fallback>
                <p:oleObj name="Equation" r:id="rId3" imgW="495300" imgH="355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466" y="1621117"/>
                        <a:ext cx="1269465" cy="911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30754" y="1621117"/>
          <a:ext cx="1731681" cy="91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5" imgW="723900" imgH="381000" progId="Equation.3">
                  <p:embed/>
                </p:oleObj>
              </mc:Choice>
              <mc:Fallback>
                <p:oleObj name="Equation" r:id="rId5" imgW="723900" imgH="38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754" y="1621117"/>
                        <a:ext cx="1731681" cy="9114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738188" y="3228322"/>
          <a:ext cx="208438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7" imgW="812800" imgH="381000" progId="Equation.3">
                  <p:embed/>
                </p:oleObj>
              </mc:Choice>
              <mc:Fallback>
                <p:oleObj name="Equation" r:id="rId7" imgW="812800" imgH="38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3228322"/>
                        <a:ext cx="2084387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479294" y="4531005"/>
          <a:ext cx="7826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9" imgW="304800" imgH="381000" progId="Equation.3">
                  <p:embed/>
                </p:oleObj>
              </mc:Choice>
              <mc:Fallback>
                <p:oleObj name="Equation" r:id="rId9" imgW="304800" imgH="38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294" y="4531005"/>
                        <a:ext cx="782637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495550" y="4562475"/>
          <a:ext cx="6540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11" imgW="254000" imgH="355600" progId="Equation.3">
                  <p:embed/>
                </p:oleObj>
              </mc:Choice>
              <mc:Fallback>
                <p:oleObj name="Equation" r:id="rId11" imgW="254000" imgH="355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4562475"/>
                        <a:ext cx="6540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479675" y="5686425"/>
          <a:ext cx="6858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13" imgW="266700" imgH="355600" progId="Equation.3">
                  <p:embed/>
                </p:oleObj>
              </mc:Choice>
              <mc:Fallback>
                <p:oleObj name="Equation" r:id="rId13" imgW="266700" imgH="355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5686425"/>
                        <a:ext cx="6858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3803650" y="2808288"/>
          <a:ext cx="249078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15" imgW="1041400" imgH="406400" progId="Equation.3">
                  <p:embed/>
                </p:oleObj>
              </mc:Choice>
              <mc:Fallback>
                <p:oleObj name="Equation" r:id="rId15" imgW="1041400" imgH="406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2808288"/>
                        <a:ext cx="249078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6445250" y="2808288"/>
          <a:ext cx="20351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17" imgW="850900" imgH="381000" progId="Equation.3">
                  <p:embed/>
                </p:oleObj>
              </mc:Choice>
              <mc:Fallback>
                <p:oleObj name="Equation" r:id="rId17" imgW="850900" imgH="381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2808288"/>
                        <a:ext cx="2035175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4576763" y="4205288"/>
          <a:ext cx="1700212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19" imgW="711200" imgH="381000" progId="Equation.3">
                  <p:embed/>
                </p:oleObj>
              </mc:Choice>
              <mc:Fallback>
                <p:oleObj name="Equation" r:id="rId19" imgW="711200" imgH="381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4205288"/>
                        <a:ext cx="1700212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6581775" y="4205288"/>
          <a:ext cx="142557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3" name="Equation" r:id="rId21" imgW="596900" imgH="381000" progId="Equation.3">
                  <p:embed/>
                </p:oleObj>
              </mc:Choice>
              <mc:Fallback>
                <p:oleObj name="Equation" r:id="rId21" imgW="596900" imgH="381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1775" y="4205288"/>
                        <a:ext cx="1425575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5214938" y="5503863"/>
          <a:ext cx="6985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4" name="Equation" r:id="rId23" imgW="292100" imgH="355600" progId="Equation.3">
                  <p:embed/>
                </p:oleObj>
              </mc:Choice>
              <mc:Fallback>
                <p:oleObj name="Equation" r:id="rId23" imgW="292100" imgH="355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5503863"/>
                        <a:ext cx="698500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6567488" y="5473700"/>
          <a:ext cx="728662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25" imgW="304800" imgH="355600" progId="Equation.3">
                  <p:embed/>
                </p:oleObj>
              </mc:Choice>
              <mc:Fallback>
                <p:oleObj name="Equation" r:id="rId25" imgW="304800" imgH="355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5473700"/>
                        <a:ext cx="728662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Name the property shown by the statement: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10559" y="2121646"/>
          <a:ext cx="3424016" cy="373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3" imgW="1397000" imgH="152400" progId="Equation.3">
                  <p:embed/>
                </p:oleObj>
              </mc:Choice>
              <mc:Fallback>
                <p:oleObj name="Equation" r:id="rId3" imgW="1397000" imgH="15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559" y="2121646"/>
                        <a:ext cx="3424016" cy="373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7765" y="2913529"/>
            <a:ext cx="169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ASSOCIATIVE</a:t>
            </a:r>
            <a:endParaRPr lang="en-US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589088" y="4049713"/>
          <a:ext cx="18669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5" imgW="762000" imgH="127000" progId="Equation.3">
                  <p:embed/>
                </p:oleObj>
              </mc:Choice>
              <mc:Fallback>
                <p:oleObj name="Equation" r:id="rId5" imgW="762000" imgH="127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4049713"/>
                        <a:ext cx="1866900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90165" y="4811059"/>
            <a:ext cx="1936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COMMUNATIVE</a:t>
            </a:r>
            <a:endParaRPr lang="en-US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400675" y="3109913"/>
          <a:ext cx="19589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7" imgW="800100" imgH="139700" progId="Equation.3">
                  <p:embed/>
                </p:oleObj>
              </mc:Choice>
              <mc:Fallback>
                <p:oleObj name="Equation" r:id="rId7" imgW="800100" imgH="139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3109913"/>
                        <a:ext cx="195897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00675" y="3865047"/>
            <a:ext cx="1936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Simplify each expression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8474" y="1792940"/>
          <a:ext cx="3244369" cy="597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3" imgW="965200" imgH="177800" progId="Equation.3">
                  <p:embed/>
                </p:oleObj>
              </mc:Choice>
              <mc:Fallback>
                <p:oleObj name="Equation" r:id="rId3" imgW="965200" imgH="177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4" y="1792940"/>
                        <a:ext cx="3244369" cy="5976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060172" y="2112774"/>
          <a:ext cx="45259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5" imgW="1346200" imgH="165100" progId="Equation.3">
                  <p:embed/>
                </p:oleObj>
              </mc:Choice>
              <mc:Fallback>
                <p:oleObj name="Equation" r:id="rId5" imgW="1346200" imgH="1651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172" y="2112774"/>
                        <a:ext cx="452596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1113943" y="4229100"/>
            <a:ext cx="5257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12775" y="2668588"/>
          <a:ext cx="26035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7" imgW="774700" imgH="177800" progId="Equation.3">
                  <p:embed/>
                </p:oleObj>
              </mc:Choice>
              <mc:Fallback>
                <p:oleObj name="Equation" r:id="rId7" imgW="774700" imgH="177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668588"/>
                        <a:ext cx="2603500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123950" y="3718719"/>
          <a:ext cx="1579563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9" imgW="469900" imgH="177800" progId="Equation.3">
                  <p:embed/>
                </p:oleObj>
              </mc:Choice>
              <mc:Fallback>
                <p:oleObj name="Equation" r:id="rId9" imgW="469900" imgH="177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3718719"/>
                        <a:ext cx="1579563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402138" y="3308350"/>
          <a:ext cx="38433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11" imgW="1143000" imgH="139700" progId="Equation.3">
                  <p:embed/>
                </p:oleObj>
              </mc:Choice>
              <mc:Fallback>
                <p:oleObj name="Equation" r:id="rId11" imgW="1143000" imgH="139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3308350"/>
                        <a:ext cx="3843337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5256213" y="4318000"/>
          <a:ext cx="213518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13" imgW="635000" imgH="139700" progId="Equation.3">
                  <p:embed/>
                </p:oleObj>
              </mc:Choice>
              <mc:Fallback>
                <p:oleObj name="Equation" r:id="rId13" imgW="635000" imgH="139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3" y="4318000"/>
                        <a:ext cx="2135187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ircular Arrow 12"/>
          <p:cNvSpPr/>
          <p:nvPr/>
        </p:nvSpPr>
        <p:spPr>
          <a:xfrm>
            <a:off x="498474" y="1314824"/>
            <a:ext cx="625476" cy="79795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>
            <a:off x="498473" y="1314824"/>
            <a:ext cx="1667997" cy="79795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ircular Arrow 14"/>
          <p:cNvSpPr/>
          <p:nvPr/>
        </p:nvSpPr>
        <p:spPr>
          <a:xfrm>
            <a:off x="4089400" y="1713799"/>
            <a:ext cx="625476" cy="79795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>
            <a:off x="4089399" y="1713799"/>
            <a:ext cx="1438835" cy="79795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ircular Arrow 16"/>
          <p:cNvSpPr/>
          <p:nvPr/>
        </p:nvSpPr>
        <p:spPr>
          <a:xfrm>
            <a:off x="6295277" y="1713799"/>
            <a:ext cx="876488" cy="79795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ircular Arrow 17"/>
          <p:cNvSpPr/>
          <p:nvPr/>
        </p:nvSpPr>
        <p:spPr>
          <a:xfrm>
            <a:off x="6295277" y="1713799"/>
            <a:ext cx="1759510" cy="79795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Distance traveled </a:t>
            </a:r>
            <a:r>
              <a:rPr lang="en-US" i="1" dirty="0" err="1" smtClean="0"/>
              <a:t>d</a:t>
            </a:r>
            <a:r>
              <a:rPr lang="en-US" dirty="0" smtClean="0"/>
              <a:t> equals the product of the rate </a:t>
            </a:r>
            <a:r>
              <a:rPr lang="en-US" i="1" dirty="0" err="1" smtClean="0"/>
              <a:t>r</a:t>
            </a:r>
            <a:r>
              <a:rPr lang="en-US" dirty="0" smtClean="0"/>
              <a:t> and the time </a:t>
            </a:r>
            <a:r>
              <a:rPr lang="en-US" i="1" dirty="0" err="1" smtClean="0"/>
              <a:t>t</a:t>
            </a:r>
            <a:r>
              <a:rPr lang="en-US" dirty="0" smtClean="0"/>
              <a:t>.  Given the rate and time traveled, find the distance traveled: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32474" y="2893358"/>
          <a:ext cx="2469844" cy="66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3" imgW="520700" imgH="139700" progId="Equation.3">
                  <p:embed/>
                </p:oleObj>
              </mc:Choice>
              <mc:Fallback>
                <p:oleObj name="Equation" r:id="rId3" imgW="520700" imgH="139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474" y="2893358"/>
                        <a:ext cx="2469844" cy="662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8474" y="3555999"/>
            <a:ext cx="6981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Rate = 15 miles per hour                 2.  Rate = 36 miles per hour</a:t>
            </a:r>
          </a:p>
          <a:p>
            <a:pPr marL="342900" indent="-342900"/>
            <a:r>
              <a:rPr lang="en-US" dirty="0" smtClean="0"/>
              <a:t>      Time = 3 hours				          time = 1.5 hours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02391" y="4476812"/>
          <a:ext cx="2280312" cy="548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5" imgW="685800" imgH="165100" progId="Equation.3">
                  <p:embed/>
                </p:oleObj>
              </mc:Choice>
              <mc:Fallback>
                <p:oleObj name="Equation" r:id="rId5" imgW="685800" imgH="165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391" y="4476812"/>
                        <a:ext cx="2280312" cy="5489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074738" y="5219700"/>
          <a:ext cx="25352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7" imgW="762000" imgH="139700" progId="Equation.3">
                  <p:embed/>
                </p:oleObj>
              </mc:Choice>
              <mc:Fallback>
                <p:oleObj name="Equation" r:id="rId7" imgW="762000" imgH="139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5219700"/>
                        <a:ext cx="25352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4743450" y="4354513"/>
          <a:ext cx="27035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9" imgW="812800" imgH="165100" progId="Equation.3">
                  <p:embed/>
                </p:oleObj>
              </mc:Choice>
              <mc:Fallback>
                <p:oleObj name="Equation" r:id="rId9" imgW="812800" imgH="1651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4354513"/>
                        <a:ext cx="2703513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4860925" y="5097463"/>
          <a:ext cx="253523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11" imgW="762000" imgH="139700" progId="Equation.3">
                  <p:embed/>
                </p:oleObj>
              </mc:Choice>
              <mc:Fallback>
                <p:oleObj name="Equation" r:id="rId11" imgW="762000" imgH="139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5097463"/>
                        <a:ext cx="2535238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Annie buys a pair of pants for $25 and several t-shirts for $8 each.  Write an expression for her total cost if she buys </a:t>
            </a:r>
            <a:r>
              <a:rPr lang="en-US" i="1" dirty="0" err="1" smtClean="0"/>
              <a:t>n</a:t>
            </a:r>
            <a:r>
              <a:rPr lang="en-US" dirty="0" smtClean="0"/>
              <a:t> t-shirts.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ordered pair for each letter, and </a:t>
            </a:r>
            <a:r>
              <a:rPr lang="en-US" smtClean="0"/>
              <a:t>what quadrant: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3" y="1907377"/>
            <a:ext cx="4292600" cy="427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531</TotalTime>
  <Words>360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Advantage</vt:lpstr>
      <vt:lpstr>Equation</vt:lpstr>
      <vt:lpstr>Algebra 1 Midterm Review</vt:lpstr>
      <vt:lpstr>TRANSLATE EACH SENTENCE:   </vt:lpstr>
      <vt:lpstr>Find the value of each expression: Order of Operations</vt:lpstr>
      <vt:lpstr>Evaluate each expression if r = 8 and s = -5. </vt:lpstr>
      <vt:lpstr>Name the property shown by the statement:  </vt:lpstr>
      <vt:lpstr>Simplify each expression  </vt:lpstr>
      <vt:lpstr>Distance traveled d equals the product of the rate r and the time t.  Given the rate and time traveled, find the distance traveled: </vt:lpstr>
      <vt:lpstr>Annie buys a pair of pants for $25 and several t-shirts for $8 each.  Write an expression for her total cost if she buys n t-shirts. </vt:lpstr>
      <vt:lpstr>Name the ordered pair for each letter, and what quadrant:</vt:lpstr>
      <vt:lpstr>What is the value of t in each equation:    </vt:lpstr>
      <vt:lpstr>Which value of “n” makes each equation true: </vt:lpstr>
      <vt:lpstr>Evaluate each function if a = 4,  b = -1, and c = -2 </vt:lpstr>
      <vt:lpstr>Solve each equation:  </vt:lpstr>
      <vt:lpstr>Solve each absolute equation: </vt:lpstr>
      <vt:lpstr>Do the following percent problems: </vt:lpstr>
      <vt:lpstr>What is the slope of each graph: </vt:lpstr>
      <vt:lpstr>What is the y-intercept of the graph of each equation:   </vt:lpstr>
      <vt:lpstr>Determine the slope of the line through points given:  </vt:lpstr>
      <vt:lpstr>Graph each equation:  2x – 4y = 12                     x + 3y = -9 </vt:lpstr>
    </vt:vector>
  </TitlesOfParts>
  <Company>Nutley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Midterm Reivew</dc:title>
  <dc:creator>NBoE</dc:creator>
  <cp:lastModifiedBy>Jenna M. Finnegan</cp:lastModifiedBy>
  <cp:revision>6</cp:revision>
  <dcterms:created xsi:type="dcterms:W3CDTF">2013-01-18T13:14:24Z</dcterms:created>
  <dcterms:modified xsi:type="dcterms:W3CDTF">2015-11-30T13:14:31Z</dcterms:modified>
</cp:coreProperties>
</file>